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2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448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562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186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19902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0078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11/2/2019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4624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11/2/2019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1890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8765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739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9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304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170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90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796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799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63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518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8530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3" r:id="rId2"/>
    <p:sldLayoutId id="2147483772" r:id="rId3"/>
    <p:sldLayoutId id="2147483771" r:id="rId4"/>
    <p:sldLayoutId id="2147483770" r:id="rId5"/>
    <p:sldLayoutId id="2147483769" r:id="rId6"/>
    <p:sldLayoutId id="2147483768" r:id="rId7"/>
    <p:sldLayoutId id="2147483767" r:id="rId8"/>
    <p:sldLayoutId id="2147483766" r:id="rId9"/>
    <p:sldLayoutId id="2147483765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38164E-ABBB-4309-A9CE-40522A8C55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54B24E-C0AC-4AF5-8C8E-3CC622047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eAP</a:t>
            </a:r>
            <a:r>
              <a:rPr lang="en-US" dirty="0"/>
              <a:t>: A Scalable and Efficient In-Memory Accelerator for Automata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524EB2-FBF7-45C3-9118-501660571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>
            <a:normAutofit/>
          </a:bodyPr>
          <a:lstStyle/>
          <a:p>
            <a:r>
              <a:rPr lang="en-US" dirty="0"/>
              <a:t>By Lane Arnold,  </a:t>
            </a:r>
            <a:r>
              <a:rPr lang="en-US" dirty="0" err="1"/>
              <a:t>Assiya</a:t>
            </a:r>
            <a:r>
              <a:rPr lang="en-US" dirty="0"/>
              <a:t> </a:t>
            </a:r>
            <a:r>
              <a:rPr lang="en-US" dirty="0" err="1"/>
              <a:t>Kalykova</a:t>
            </a:r>
            <a:r>
              <a:rPr lang="en-US" dirty="0"/>
              <a:t>, Edward </a:t>
            </a:r>
            <a:r>
              <a:rPr lang="en-US" dirty="0" err="1"/>
              <a:t>Auttonberry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4762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3517E-68E1-4240-8D14-AD526D6F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the importance of Finite Automata in the real world?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14473-CE02-4CAB-974B-F6D6D083E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world of pattern matching: network security, data mining, genomics</a:t>
            </a:r>
          </a:p>
          <a:p>
            <a:r>
              <a:rPr lang="en-US" dirty="0"/>
              <a:t>All the patters are complex, needing to support a variety of inexact matches.</a:t>
            </a:r>
          </a:p>
          <a:p>
            <a:r>
              <a:rPr lang="en-US" dirty="0"/>
              <a:t>On leading methodology to solve these inexact pattern matching is regular expression or equivalent Finite Automata.</a:t>
            </a:r>
          </a:p>
          <a:p>
            <a:r>
              <a:rPr lang="en-US" dirty="0"/>
              <a:t>The demand of accelerated pattern matching has motivated many recent studies to utilize Automata processing hardware accelerators for deep packet inspection, natural language processing, pattern mining, and machine learning.</a:t>
            </a:r>
          </a:p>
          <a:p>
            <a:r>
              <a:rPr lang="en-US" dirty="0"/>
              <a:t>Without a doubt, Finite Automata are important to the real world.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750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5D8B4-1269-4E82-ADFD-5C3512419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our current technologies don’t cut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8E926-8174-497C-9906-941C545DE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Nature of CPUs and GPUs:</a:t>
            </a:r>
          </a:p>
          <a:p>
            <a:r>
              <a:rPr lang="en-US" dirty="0"/>
              <a:t>Performance growth in CPU’s are slowing down</a:t>
            </a:r>
          </a:p>
          <a:p>
            <a:r>
              <a:rPr lang="en-US" dirty="0"/>
              <a:t>FA processing on CPUs and GPUs:</a:t>
            </a:r>
          </a:p>
          <a:p>
            <a:pPr lvl="1"/>
            <a:r>
              <a:rPr lang="en-US" dirty="0"/>
              <a:t>Exhibit irregular memory access patterns</a:t>
            </a:r>
          </a:p>
          <a:p>
            <a:pPr lvl="1"/>
            <a:r>
              <a:rPr lang="en-US" dirty="0"/>
              <a:t>This then disables prediction and data forwarding techniques and unpredictable memory bandwidth</a:t>
            </a:r>
          </a:p>
          <a:p>
            <a:pPr marL="450000" lvl="1" indent="0">
              <a:buNone/>
            </a:pPr>
            <a:endParaRPr lang="en-US" dirty="0"/>
          </a:p>
          <a:p>
            <a:pPr marL="450000" lvl="1" indent="0">
              <a:buNone/>
            </a:pPr>
            <a:endParaRPr lang="en-US" dirty="0"/>
          </a:p>
          <a:p>
            <a:pPr marL="450000" lvl="1" indent="0">
              <a:buNone/>
            </a:pPr>
            <a:r>
              <a:rPr lang="en-US" dirty="0"/>
              <a:t>Thus we need memory accelerators designed for FA processing!!</a:t>
            </a:r>
          </a:p>
        </p:txBody>
      </p:sp>
    </p:spTree>
    <p:extLst>
      <p:ext uri="{BB962C8B-B14F-4D97-AF65-F5344CB8AC3E}">
        <p14:creationId xmlns:p14="http://schemas.microsoft.com/office/powerpoint/2010/main" val="1262242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BF024-F06B-40DC-A61C-B2952991B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6D0CD-5A8D-49D4-A485-3208FA3C4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memory accelerator that:</a:t>
            </a:r>
          </a:p>
          <a:p>
            <a:pPr lvl="1"/>
            <a:r>
              <a:rPr lang="en-US" dirty="0"/>
              <a:t>Is scalable</a:t>
            </a:r>
          </a:p>
          <a:p>
            <a:pPr lvl="1"/>
            <a:r>
              <a:rPr lang="en-US" dirty="0"/>
              <a:t>Has low power-consumption</a:t>
            </a:r>
          </a:p>
          <a:p>
            <a:pPr lvl="1"/>
            <a:r>
              <a:rPr lang="en-US" dirty="0"/>
              <a:t>Is efficient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0000" lvl="1" indent="0">
              <a:buNone/>
            </a:pPr>
            <a:r>
              <a:rPr lang="en-US" dirty="0"/>
              <a:t>The </a:t>
            </a:r>
            <a:r>
              <a:rPr lang="en-US" dirty="0" err="1"/>
              <a:t>eAP</a:t>
            </a:r>
            <a:r>
              <a:rPr lang="en-US" dirty="0"/>
              <a:t> designed by </a:t>
            </a:r>
            <a:r>
              <a:rPr lang="en-US" dirty="0" err="1"/>
              <a:t>Elaheh</a:t>
            </a:r>
            <a:r>
              <a:rPr lang="en-US" dirty="0"/>
              <a:t> </a:t>
            </a:r>
            <a:r>
              <a:rPr lang="en-US" dirty="0" err="1"/>
              <a:t>Sadredini</a:t>
            </a:r>
            <a:r>
              <a:rPr lang="en-US" dirty="0"/>
              <a:t> et. al. meets all of these requirements.</a:t>
            </a:r>
          </a:p>
        </p:txBody>
      </p:sp>
    </p:spTree>
    <p:extLst>
      <p:ext uri="{BB962C8B-B14F-4D97-AF65-F5344CB8AC3E}">
        <p14:creationId xmlns:p14="http://schemas.microsoft.com/office/powerpoint/2010/main" val="1993098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1B3B4-2A1F-4753-86CA-51F0FF951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exactly is </a:t>
            </a:r>
            <a:r>
              <a:rPr lang="en-US" dirty="0" err="1"/>
              <a:t>eAP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80C5B-7C85-4A12-93D5-8AA4DC66B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eAP</a:t>
            </a:r>
            <a:r>
              <a:rPr lang="en-US" dirty="0"/>
              <a:t> is a modification of a another in-memory processor called Automata Processor (AP), developed by Micron Technology, Inc.</a:t>
            </a:r>
          </a:p>
          <a:p>
            <a:r>
              <a:rPr lang="en-US" dirty="0"/>
              <a:t>AP intended to provide a solution for the problems previously posed regarding processing NFAs.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751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D1845-0C27-47BD-91E5-525A8BE7D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Crossbar and the Problem with 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A5086-57B0-482F-A1D9-C6AE9739C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Crossbar (CB) is an architecture pattern in rows of memory cells that provides a route of connectivity among all cells in the row.</a:t>
            </a:r>
          </a:p>
          <a:p>
            <a:r>
              <a:rPr lang="en-US" dirty="0"/>
              <a:t>AP implements a Full Crossbar (FCB) to support NFAs with full interconnectivity, e.g. every state has a transition to every other state. This means that all cells in a row of memory are dedicated to tracking state transitions.</a:t>
            </a:r>
          </a:p>
          <a:p>
            <a:r>
              <a:rPr lang="en-US" dirty="0"/>
              <a:t>However, benchmarks demonstrate an average utilization of FCB advantages of </a:t>
            </a:r>
            <a:r>
              <a:rPr lang="en-US" b="1" dirty="0"/>
              <a:t>only 0.53%</a:t>
            </a:r>
          </a:p>
          <a:p>
            <a:r>
              <a:rPr lang="en-US" dirty="0"/>
              <a:t>This means that AP is highly inefficient for low-interconnectivity NFAs. </a:t>
            </a:r>
          </a:p>
        </p:txBody>
      </p:sp>
    </p:spTree>
    <p:extLst>
      <p:ext uri="{BB962C8B-B14F-4D97-AF65-F5344CB8AC3E}">
        <p14:creationId xmlns:p14="http://schemas.microsoft.com/office/powerpoint/2010/main" val="3772302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94178-EBE5-4291-93E9-D311CDBDA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Solution: Reduced Crossbar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CEBBB-CE94-44C9-AAB3-B7F6D3650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Reduced Crossbar (RCB) pattern repurposes unused cells in rows of memory for pattern matching against states of an NFA, reducing the effect of the Crossbar</a:t>
            </a:r>
          </a:p>
          <a:p>
            <a:r>
              <a:rPr lang="en-US" dirty="0"/>
              <a:t>This reduction in accessibility from the crossbar increases the density of memory cells, increasing NFA processing throughput</a:t>
            </a:r>
          </a:p>
          <a:p>
            <a:r>
              <a:rPr lang="en-US" dirty="0"/>
              <a:t>The RCB modification is still capable of emulating an FCB when needed at a small cost to state matching</a:t>
            </a:r>
          </a:p>
          <a:p>
            <a:r>
              <a:rPr lang="en-US" dirty="0"/>
              <a:t>RCB and FCB blocks are capable of intercommunication, allowing </a:t>
            </a:r>
            <a:r>
              <a:rPr lang="en-US" dirty="0" err="1"/>
              <a:t>eAP</a:t>
            </a:r>
            <a:r>
              <a:rPr lang="en-US" dirty="0"/>
              <a:t> to utilize the advantages of FCB while leaving the work of state matching to other blocks of memory</a:t>
            </a:r>
          </a:p>
        </p:txBody>
      </p:sp>
    </p:spTree>
    <p:extLst>
      <p:ext uri="{BB962C8B-B14F-4D97-AF65-F5344CB8AC3E}">
        <p14:creationId xmlns:p14="http://schemas.microsoft.com/office/powerpoint/2010/main" val="322910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89C03-755E-4E0E-AD2F-24A59EE69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Cell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8086E-201D-43B2-94EC-CA696D913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Requirements:</a:t>
            </a:r>
          </a:p>
          <a:p>
            <a:pPr lvl="1"/>
            <a:r>
              <a:rPr lang="en-US" dirty="0"/>
              <a:t>Non-destructive read – the bit value at a location in memory must not be disturbed by a read operation</a:t>
            </a:r>
          </a:p>
          <a:p>
            <a:pPr lvl="1"/>
            <a:r>
              <a:rPr lang="en-US" dirty="0"/>
              <a:t>Stable parallel read combinations – parallel read operations need to be synchronized when outputting to a common bit-line</a:t>
            </a:r>
          </a:p>
          <a:p>
            <a:r>
              <a:rPr lang="en-US" dirty="0"/>
              <a:t>These requirements are to support read-time logical OR operations to conduce the efficient representation of many-to-many relationships in NFAs</a:t>
            </a:r>
          </a:p>
          <a:p>
            <a:r>
              <a:rPr lang="en-US" dirty="0"/>
              <a:t>A 2 Transistor 1 Diode (2T1D) DRAM format meets these requirements and is denser than the other valid options like an 8 Transistor SRAM format</a:t>
            </a:r>
          </a:p>
        </p:txBody>
      </p:sp>
    </p:spTree>
    <p:extLst>
      <p:ext uri="{BB962C8B-B14F-4D97-AF65-F5344CB8AC3E}">
        <p14:creationId xmlns:p14="http://schemas.microsoft.com/office/powerpoint/2010/main" val="3434460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2919B-DD07-45F6-A733-D6BC93FE1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9C659-8EFF-4E64-9ECC-FD9021477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263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Gill Sans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542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Gill Sans MT</vt:lpstr>
      <vt:lpstr>Wingdings 2</vt:lpstr>
      <vt:lpstr>SlateVTI</vt:lpstr>
      <vt:lpstr>eAP: A Scalable and Efficient In-Memory Accelerator for Automata Processing</vt:lpstr>
      <vt:lpstr>What is the importance of Finite Automata in the real world?</vt:lpstr>
      <vt:lpstr>Why our current technologies don’t cut it</vt:lpstr>
      <vt:lpstr>Requirements</vt:lpstr>
      <vt:lpstr>What exactly is eAP?</vt:lpstr>
      <vt:lpstr>The Crossbar and the Problem with AP</vt:lpstr>
      <vt:lpstr>The Solution: Reduced Crossbar</vt:lpstr>
      <vt:lpstr>Memory Cell Architecture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eAP: A Scalable and Efficient In-Memory Accelerator for Automita Processing</dc:title>
  <dc:creator>Lane Arnold</dc:creator>
  <cp:lastModifiedBy>Edward Auttonberry</cp:lastModifiedBy>
  <cp:revision>10</cp:revision>
  <dcterms:created xsi:type="dcterms:W3CDTF">2019-11-03T01:07:46Z</dcterms:created>
  <dcterms:modified xsi:type="dcterms:W3CDTF">2019-11-03T02:38:39Z</dcterms:modified>
</cp:coreProperties>
</file>