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16"/>
  </p:notesMasterIdLst>
  <p:handoutMasterIdLst>
    <p:handoutMasterId r:id="rId17"/>
  </p:handoutMasterIdLst>
  <p:sldIdLst>
    <p:sldId id="256" r:id="rId4"/>
    <p:sldId id="330" r:id="rId5"/>
    <p:sldId id="311" r:id="rId6"/>
    <p:sldId id="312" r:id="rId7"/>
    <p:sldId id="313" r:id="rId8"/>
    <p:sldId id="314" r:id="rId9"/>
    <p:sldId id="315" r:id="rId10"/>
    <p:sldId id="331" r:id="rId11"/>
    <p:sldId id="333" r:id="rId12"/>
    <p:sldId id="334" r:id="rId13"/>
    <p:sldId id="332" r:id="rId14"/>
    <p:sldId id="316" r:id="rId1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2" autoAdjust="0"/>
    <p:restoredTop sz="90808" autoAdjust="0"/>
  </p:normalViewPr>
  <p:slideViewPr>
    <p:cSldViewPr>
      <p:cViewPr varScale="1">
        <p:scale>
          <a:sx n="42" d="100"/>
          <a:sy n="42" d="100"/>
        </p:scale>
        <p:origin x="152"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1711587F-9D72-4632-875A-1AC9D92EFBAC}" type="datetimeFigureOut">
              <a:rPr lang="en-US" smtClean="0"/>
              <a:t>12/10/2018</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00E3BECB-97D3-443E-BAB3-49DD1103E935}" type="slidenum">
              <a:rPr lang="en-US" smtClean="0"/>
              <a:t>‹#›</a:t>
            </a:fld>
            <a:endParaRPr lang="en-US"/>
          </a:p>
        </p:txBody>
      </p:sp>
    </p:spTree>
    <p:extLst>
      <p:ext uri="{BB962C8B-B14F-4D97-AF65-F5344CB8AC3E}">
        <p14:creationId xmlns:p14="http://schemas.microsoft.com/office/powerpoint/2010/main" val="450870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C29D224F-111E-4015-80DE-BC357CCFFEFD}" type="datetimeFigureOut">
              <a:rPr lang="en-US" smtClean="0"/>
              <a:t>12/10/2018</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C9405440-5245-4605-9624-0F1441F33609}" type="slidenum">
              <a:rPr lang="en-US" smtClean="0"/>
              <a:t>‹#›</a:t>
            </a:fld>
            <a:endParaRPr lang="en-US"/>
          </a:p>
        </p:txBody>
      </p:sp>
    </p:spTree>
    <p:extLst>
      <p:ext uri="{BB962C8B-B14F-4D97-AF65-F5344CB8AC3E}">
        <p14:creationId xmlns:p14="http://schemas.microsoft.com/office/powerpoint/2010/main" val="2823308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400" dirty="0">
                <a:solidFill>
                  <a:srgbClr val="0070C0"/>
                </a:solidFill>
              </a:rPr>
              <a:t>Read pp 63 – 80 in the textbook and the slides in this presentation.</a:t>
            </a:r>
          </a:p>
          <a:p>
            <a:pPr algn="ctr"/>
            <a:endParaRPr lang="en-US" sz="1100" dirty="0"/>
          </a:p>
          <a:p>
            <a:pPr algn="ctr"/>
            <a:r>
              <a:rPr lang="en-US" sz="1200" dirty="0"/>
              <a:t>For tables that have yellow highlighted text, you should know the information that is highlighted for quizzes and exams.  </a:t>
            </a:r>
          </a:p>
          <a:p>
            <a:endParaRPr lang="en-US" dirty="0"/>
          </a:p>
        </p:txBody>
      </p:sp>
      <p:sp>
        <p:nvSpPr>
          <p:cNvPr id="4" name="Slide Number Placeholder 3"/>
          <p:cNvSpPr>
            <a:spLocks noGrp="1"/>
          </p:cNvSpPr>
          <p:nvPr>
            <p:ph type="sldNum" sz="quarter" idx="10"/>
          </p:nvPr>
        </p:nvSpPr>
        <p:spPr/>
        <p:txBody>
          <a:bodyPr/>
          <a:lstStyle/>
          <a:p>
            <a:fld id="{C9405440-5245-4605-9624-0F1441F33609}" type="slidenum">
              <a:rPr lang="en-US" smtClean="0"/>
              <a:t>1</a:t>
            </a:fld>
            <a:endParaRPr lang="en-US"/>
          </a:p>
        </p:txBody>
      </p:sp>
    </p:spTree>
    <p:extLst>
      <p:ext uri="{BB962C8B-B14F-4D97-AF65-F5344CB8AC3E}">
        <p14:creationId xmlns:p14="http://schemas.microsoft.com/office/powerpoint/2010/main" val="2424916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exercise of pulling on transfer pipettes using different rates of stretching, also referred to as the strain rate, showed that plastic can stretch but that it has a tendency to break when pulled quickly. This is because a number of things are happening to the polymer chains then it is pulled. When strain is applied slowly, the bonds holding the chains together can break a little at a time, like opening a zipper or removing a Velcro strip by gently peeling back the strip a little at a time. The chains slowly straighten and the polymer part becomes longer and thinner. </a:t>
            </a:r>
          </a:p>
          <a:p>
            <a:r>
              <a:rPr lang="en-US" dirty="0"/>
              <a:t>If you don’t want to break your pipette as easily when you stretch it, you could heat it. Conversely, if you want it to break more easily, put it in a refrigerator for several minutes before you pull it. </a:t>
            </a:r>
          </a:p>
          <a:p>
            <a:r>
              <a:rPr lang="en-US" dirty="0"/>
              <a:t>This set of plots illustrates the effect of strain rate and temperature on a generic polymer. As you can see from the plot for a relatively warm polymer pulled at a slow rate, the polymer has almost no elastic region and it would be difficult to calculate an elastic modulus. (For those of you who have not yet taken the prerequisite materials course, please read about the stress-strain behavior and the elastic modulus in the textbook.) Polymers have different properties depending on their temperatures. For each polymer, there is a glass transition temperature when the polymer becomes brittle. Polymers also have a melting temperature. Why might it be important to know these temperatures when choosing polymers for a biomedical device? (Pick a student to answer the question.)</a:t>
            </a:r>
          </a:p>
        </p:txBody>
      </p:sp>
      <p:sp>
        <p:nvSpPr>
          <p:cNvPr id="4" name="Slide Number Placeholder 3"/>
          <p:cNvSpPr>
            <a:spLocks noGrp="1"/>
          </p:cNvSpPr>
          <p:nvPr>
            <p:ph type="sldNum" sz="quarter" idx="10"/>
          </p:nvPr>
        </p:nvSpPr>
        <p:spPr/>
        <p:txBody>
          <a:bodyPr/>
          <a:lstStyle/>
          <a:p>
            <a:fld id="{C9405440-5245-4605-9624-0F1441F33609}" type="slidenum">
              <a:rPr lang="en-US" smtClean="0"/>
              <a:t>8</a:t>
            </a:fld>
            <a:endParaRPr lang="en-US"/>
          </a:p>
        </p:txBody>
      </p:sp>
    </p:spTree>
    <p:extLst>
      <p:ext uri="{BB962C8B-B14F-4D97-AF65-F5344CB8AC3E}">
        <p14:creationId xmlns:p14="http://schemas.microsoft.com/office/powerpoint/2010/main" val="1402084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earlier in today’s lesson, the tensile properties of polymers are dependent on a number of factors, including temperature and degree of crystallinity. Recall that the elastic modulus (E) is the slope of the linear part of a stress-strain curve and that this is a description of how much stress a material can withstand without any permanent deformation. Stress is the force over cross sectional area with units of N/m^2, also known as pascals (Pa). (If you have not yet covered this in the prerequisite materials course, please review this in the textbook.) </a:t>
            </a:r>
          </a:p>
          <a:p>
            <a:r>
              <a:rPr lang="en-US" dirty="0"/>
              <a:t>This plot has the elastic modulus (E), in log scale, on the y-axis and temperature on the x-axis. (Note that body temperature is 37 degrees Celsius, or 310.15 Kelvin.) As you can see from the plot, some linear, amorphous polymers have a very low elastic modulus that rapidly decreases around and just above body temperature. Crosslinked polymers have a higher elastic modulus that does not generally decrease through a relatively large range of high temperatures. Semicrystalline polymers have an even higher elastic modulus that remains high though part of the temperature range but that can rapidly decline at temperatures used for heat sterilization. Thus, temperature and degree of crosslinking and crystallinity are </a:t>
            </a:r>
            <a:r>
              <a:rPr lang="en-US" b="1" i="1" dirty="0"/>
              <a:t>important considerations when using heat sterilization of medical devices </a:t>
            </a:r>
            <a:r>
              <a:rPr lang="en-US" b="0" i="0" dirty="0"/>
              <a:t>containing polymers</a:t>
            </a:r>
            <a:r>
              <a:rPr lang="en-US" dirty="0"/>
              <a:t>. (Choosing (a) sterilization method(s) will be important for Project 2.) </a:t>
            </a:r>
          </a:p>
          <a:p>
            <a:r>
              <a:rPr lang="en-US" dirty="0"/>
              <a:t>Note, other factors also contribute to the material properties of polymers; so, this generic plot may not apply as well to a specific polymer. It is best to either look for published test data for specific polymers or to conduct tests yourself. </a:t>
            </a:r>
          </a:p>
        </p:txBody>
      </p:sp>
      <p:sp>
        <p:nvSpPr>
          <p:cNvPr id="4" name="Slide Number Placeholder 3"/>
          <p:cNvSpPr>
            <a:spLocks noGrp="1"/>
          </p:cNvSpPr>
          <p:nvPr>
            <p:ph type="sldNum" sz="quarter" idx="10"/>
          </p:nvPr>
        </p:nvSpPr>
        <p:spPr/>
        <p:txBody>
          <a:bodyPr/>
          <a:lstStyle/>
          <a:p>
            <a:fld id="{C9405440-5245-4605-9624-0F1441F33609}" type="slidenum">
              <a:rPr lang="en-US" smtClean="0"/>
              <a:t>9</a:t>
            </a:fld>
            <a:endParaRPr lang="en-US"/>
          </a:p>
        </p:txBody>
      </p:sp>
    </p:spTree>
    <p:extLst>
      <p:ext uri="{BB962C8B-B14F-4D97-AF65-F5344CB8AC3E}">
        <p14:creationId xmlns:p14="http://schemas.microsoft.com/office/powerpoint/2010/main" val="1212088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the tensile strength (or sometimes referred to as the ultimate tensile strength) of several common polymers. This is the maximum force over the cross sectional area that a polymer sample can withstand before breaking. This force is applied fast enough to avoid creep. The elongation to break is dependent on how fast the part is pulled, which results in a rather large range for the “% elongation to break” property. Note that the glass transition temperature (Tg) and the melting temperature (Tm) are listed in the table. You do not need to memorize the table, but </a:t>
            </a:r>
            <a:r>
              <a:rPr lang="en-US" b="1" i="1" dirty="0"/>
              <a:t>you will need to know how to use this type of table </a:t>
            </a:r>
            <a:r>
              <a:rPr lang="en-US" dirty="0"/>
              <a:t>for projects and maybe a quiz or an exam or two. </a:t>
            </a:r>
          </a:p>
        </p:txBody>
      </p:sp>
      <p:sp>
        <p:nvSpPr>
          <p:cNvPr id="4" name="Slide Number Placeholder 3"/>
          <p:cNvSpPr>
            <a:spLocks noGrp="1"/>
          </p:cNvSpPr>
          <p:nvPr>
            <p:ph type="sldNum" sz="quarter" idx="10"/>
          </p:nvPr>
        </p:nvSpPr>
        <p:spPr/>
        <p:txBody>
          <a:bodyPr/>
          <a:lstStyle/>
          <a:p>
            <a:fld id="{C9405440-5245-4605-9624-0F1441F33609}" type="slidenum">
              <a:rPr lang="en-US" smtClean="0"/>
              <a:t>10</a:t>
            </a:fld>
            <a:endParaRPr lang="en-US"/>
          </a:p>
        </p:txBody>
      </p:sp>
    </p:spTree>
    <p:extLst>
      <p:ext uri="{BB962C8B-B14F-4D97-AF65-F5344CB8AC3E}">
        <p14:creationId xmlns:p14="http://schemas.microsoft.com/office/powerpoint/2010/main" val="623585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stretching behavior of polymers can be seen in two different types of measurements. In the first type, illustrated in the upper left of this graphic, a weight is attached to a polymer sample. Immediately, the polymer will extend to some longer length. The weight is left in place and over time, the polymer stretches even further. This is one way to show the </a:t>
            </a:r>
            <a:r>
              <a:rPr lang="en-US" b="1" i="1" dirty="0"/>
              <a:t>property</a:t>
            </a:r>
            <a:r>
              <a:rPr lang="en-US" dirty="0"/>
              <a:t> of polymers called </a:t>
            </a:r>
            <a:r>
              <a:rPr lang="en-US" b="1" i="1" dirty="0"/>
              <a:t>viscoelasticity</a:t>
            </a:r>
            <a:r>
              <a:rPr lang="en-US" dirty="0"/>
              <a:t>. The immediate extension of the polymer is similar to a spring. The polymer chains can somewhat straighten out by pulling on regions that do not have many electrostatic attractions or crosslinks. If the tensile stress is immediately removed, the polymer will regain its original length. This is just like a spring. (Recall that tensile stress if the pulling force (newtons) across the cross sectional area (m^2) of a material.) If the stress is not immediately removed, then the polymer will slowly and permanently deform because the chains will rearrange. This can be represented, or “modeled” as a piston, which is also called a dash pot. Dash pots/pistons are composed of a cylinder, a piston with a small hole and a seal. When the piston is pulled, a vacuum is generated which creates a resistive force that slows the movement of the piston. The small hole in the piston allows air to slowly enter the cylinder and remove the vacuum which reduces the force of the vacuum. This is represented by the slow elongation over time in the plot in the upper left (the sloped part of the plot). In reality, the elongation is over time is not usually linear. But this plot still serves as a useful illustration of the property of viscoelasticity. The lengthening of the polymer sample refers to a </a:t>
            </a:r>
            <a:r>
              <a:rPr lang="en-US" b="1" i="1" dirty="0"/>
              <a:t>viscoelastic behavior </a:t>
            </a:r>
            <a:r>
              <a:rPr lang="en-US" dirty="0"/>
              <a:t>called </a:t>
            </a:r>
            <a:r>
              <a:rPr lang="en-US" b="1" i="1" dirty="0"/>
              <a:t>creep</a:t>
            </a:r>
            <a:r>
              <a:rPr lang="en-US" dirty="0"/>
              <a:t>. </a:t>
            </a:r>
          </a:p>
          <a:p>
            <a:r>
              <a:rPr lang="en-US" dirty="0"/>
              <a:t>A way to observe </a:t>
            </a:r>
            <a:r>
              <a:rPr lang="en-US" b="1" i="1" dirty="0"/>
              <a:t>another viscoelastic behavior, </a:t>
            </a:r>
            <a:r>
              <a:rPr lang="en-US" dirty="0"/>
              <a:t>called </a:t>
            </a:r>
            <a:r>
              <a:rPr lang="en-US" b="1" i="1" dirty="0"/>
              <a:t>stress relaxation</a:t>
            </a:r>
            <a:r>
              <a:rPr lang="en-US" dirty="0"/>
              <a:t>, is to attach each end of a polymer sample to a movable frame. The frame has with a load cell that measures the tensile force applied to the sample. The frame is pulled apart so that there is a relatively large tensile force on the sample. Then, the frame is left at that position for several weeks. Over time, the force on the load cell steadily decreases. Why? (Have a 2-3 min discussion in small groups or ask a student in the class to answer the question. Hint: think about the transfer pipette exercise.)</a:t>
            </a:r>
          </a:p>
        </p:txBody>
      </p:sp>
      <p:sp>
        <p:nvSpPr>
          <p:cNvPr id="4" name="Slide Number Placeholder 3"/>
          <p:cNvSpPr>
            <a:spLocks noGrp="1"/>
          </p:cNvSpPr>
          <p:nvPr>
            <p:ph type="sldNum" sz="quarter" idx="10"/>
          </p:nvPr>
        </p:nvSpPr>
        <p:spPr/>
        <p:txBody>
          <a:bodyPr/>
          <a:lstStyle/>
          <a:p>
            <a:fld id="{C9405440-5245-4605-9624-0F1441F33609}" type="slidenum">
              <a:rPr lang="en-US" smtClean="0"/>
              <a:t>11</a:t>
            </a:fld>
            <a:endParaRPr lang="en-US"/>
          </a:p>
        </p:txBody>
      </p:sp>
    </p:spTree>
    <p:extLst>
      <p:ext uri="{BB962C8B-B14F-4D97-AF65-F5344CB8AC3E}">
        <p14:creationId xmlns:p14="http://schemas.microsoft.com/office/powerpoint/2010/main" val="114211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015393E-EB2B-41BB-8F8B-2A345B50BDA0}"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1C111-4C10-4989-AC3D-144C30367AE1}" type="slidenum">
              <a:rPr lang="en-US" smtClean="0"/>
              <a:t>‹#›</a:t>
            </a:fld>
            <a:endParaRPr lang="en-US"/>
          </a:p>
        </p:txBody>
      </p:sp>
    </p:spTree>
    <p:extLst>
      <p:ext uri="{BB962C8B-B14F-4D97-AF65-F5344CB8AC3E}">
        <p14:creationId xmlns:p14="http://schemas.microsoft.com/office/powerpoint/2010/main" val="1534045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15393E-EB2B-41BB-8F8B-2A345B50BDA0}"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1C111-4C10-4989-AC3D-144C30367AE1}" type="slidenum">
              <a:rPr lang="en-US" smtClean="0"/>
              <a:t>‹#›</a:t>
            </a:fld>
            <a:endParaRPr lang="en-US"/>
          </a:p>
        </p:txBody>
      </p:sp>
    </p:spTree>
    <p:extLst>
      <p:ext uri="{BB962C8B-B14F-4D97-AF65-F5344CB8AC3E}">
        <p14:creationId xmlns:p14="http://schemas.microsoft.com/office/powerpoint/2010/main" val="13417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15393E-EB2B-41BB-8F8B-2A345B50BDA0}"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1C111-4C10-4989-AC3D-144C30367AE1}" type="slidenum">
              <a:rPr lang="en-US" smtClean="0"/>
              <a:t>‹#›</a:t>
            </a:fld>
            <a:endParaRPr lang="en-US"/>
          </a:p>
        </p:txBody>
      </p:sp>
    </p:spTree>
    <p:extLst>
      <p:ext uri="{BB962C8B-B14F-4D97-AF65-F5344CB8AC3E}">
        <p14:creationId xmlns:p14="http://schemas.microsoft.com/office/powerpoint/2010/main" val="1443878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15393E-EB2B-41BB-8F8B-2A345B50BDA0}"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1C111-4C10-4989-AC3D-144C30367AE1}" type="slidenum">
              <a:rPr lang="en-US" smtClean="0"/>
              <a:t>‹#›</a:t>
            </a:fld>
            <a:endParaRPr lang="en-US"/>
          </a:p>
        </p:txBody>
      </p:sp>
    </p:spTree>
    <p:extLst>
      <p:ext uri="{BB962C8B-B14F-4D97-AF65-F5344CB8AC3E}">
        <p14:creationId xmlns:p14="http://schemas.microsoft.com/office/powerpoint/2010/main" val="454893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B86D4F-F764-4182-9D7C-E37B450210F6}"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44E7C-4816-4B7F-B813-658EA868BA45}" type="slidenum">
              <a:rPr lang="en-US" smtClean="0"/>
              <a:t>‹#›</a:t>
            </a:fld>
            <a:endParaRPr lang="en-US"/>
          </a:p>
        </p:txBody>
      </p:sp>
    </p:spTree>
    <p:extLst>
      <p:ext uri="{BB962C8B-B14F-4D97-AF65-F5344CB8AC3E}">
        <p14:creationId xmlns:p14="http://schemas.microsoft.com/office/powerpoint/2010/main" val="2233863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B86D4F-F764-4182-9D7C-E37B450210F6}"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44E7C-4816-4B7F-B813-658EA868BA45}" type="slidenum">
              <a:rPr lang="en-US" smtClean="0"/>
              <a:t>‹#›</a:t>
            </a:fld>
            <a:endParaRPr lang="en-US"/>
          </a:p>
        </p:txBody>
      </p:sp>
    </p:spTree>
    <p:extLst>
      <p:ext uri="{BB962C8B-B14F-4D97-AF65-F5344CB8AC3E}">
        <p14:creationId xmlns:p14="http://schemas.microsoft.com/office/powerpoint/2010/main" val="1639650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86D4F-F764-4182-9D7C-E37B450210F6}"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44E7C-4816-4B7F-B813-658EA868BA45}" type="slidenum">
              <a:rPr lang="en-US" smtClean="0"/>
              <a:t>‹#›</a:t>
            </a:fld>
            <a:endParaRPr lang="en-US"/>
          </a:p>
        </p:txBody>
      </p:sp>
    </p:spTree>
    <p:extLst>
      <p:ext uri="{BB962C8B-B14F-4D97-AF65-F5344CB8AC3E}">
        <p14:creationId xmlns:p14="http://schemas.microsoft.com/office/powerpoint/2010/main" val="1847817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B86D4F-F764-4182-9D7C-E37B450210F6}"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44E7C-4816-4B7F-B813-658EA868BA45}" type="slidenum">
              <a:rPr lang="en-US" smtClean="0"/>
              <a:t>‹#›</a:t>
            </a:fld>
            <a:endParaRPr lang="en-US"/>
          </a:p>
        </p:txBody>
      </p:sp>
    </p:spTree>
    <p:extLst>
      <p:ext uri="{BB962C8B-B14F-4D97-AF65-F5344CB8AC3E}">
        <p14:creationId xmlns:p14="http://schemas.microsoft.com/office/powerpoint/2010/main" val="107451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B86D4F-F764-4182-9D7C-E37B450210F6}"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A44E7C-4816-4B7F-B813-658EA868BA45}" type="slidenum">
              <a:rPr lang="en-US" smtClean="0"/>
              <a:t>‹#›</a:t>
            </a:fld>
            <a:endParaRPr lang="en-US"/>
          </a:p>
        </p:txBody>
      </p:sp>
    </p:spTree>
    <p:extLst>
      <p:ext uri="{BB962C8B-B14F-4D97-AF65-F5344CB8AC3E}">
        <p14:creationId xmlns:p14="http://schemas.microsoft.com/office/powerpoint/2010/main" val="4153619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B86D4F-F764-4182-9D7C-E37B450210F6}"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44E7C-4816-4B7F-B813-658EA868BA45}" type="slidenum">
              <a:rPr lang="en-US" smtClean="0"/>
              <a:t>‹#›</a:t>
            </a:fld>
            <a:endParaRPr lang="en-US"/>
          </a:p>
        </p:txBody>
      </p:sp>
    </p:spTree>
    <p:extLst>
      <p:ext uri="{BB962C8B-B14F-4D97-AF65-F5344CB8AC3E}">
        <p14:creationId xmlns:p14="http://schemas.microsoft.com/office/powerpoint/2010/main" val="33220248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86D4F-F764-4182-9D7C-E37B450210F6}"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A44E7C-4816-4B7F-B813-658EA868BA45}" type="slidenum">
              <a:rPr lang="en-US" smtClean="0"/>
              <a:t>‹#›</a:t>
            </a:fld>
            <a:endParaRPr lang="en-US"/>
          </a:p>
        </p:txBody>
      </p:sp>
    </p:spTree>
    <p:extLst>
      <p:ext uri="{BB962C8B-B14F-4D97-AF65-F5344CB8AC3E}">
        <p14:creationId xmlns:p14="http://schemas.microsoft.com/office/powerpoint/2010/main" val="412963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For LA Tech Bann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838200"/>
          </a:xfrm>
        </p:spPr>
        <p:txBody>
          <a:bodyPr/>
          <a:lstStyle/>
          <a:p>
            <a:r>
              <a:rPr lang="en-US" dirty="0"/>
              <a:t>Click to edit Master title style</a:t>
            </a:r>
          </a:p>
        </p:txBody>
      </p:sp>
      <p:sp>
        <p:nvSpPr>
          <p:cNvPr id="3" name="Content Placeholder 2"/>
          <p:cNvSpPr>
            <a:spLocks noGrp="1"/>
          </p:cNvSpPr>
          <p:nvPr>
            <p:ph idx="1"/>
          </p:nvPr>
        </p:nvSpPr>
        <p:spPr>
          <a:xfrm>
            <a:off x="457200" y="2362200"/>
            <a:ext cx="8229600"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15393E-EB2B-41BB-8F8B-2A345B50BDA0}"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1C111-4C10-4989-AC3D-144C30367AE1}" type="slidenum">
              <a:rPr lang="en-US" smtClean="0"/>
              <a:t>‹#›</a:t>
            </a:fld>
            <a:endParaRPr lang="en-US"/>
          </a:p>
        </p:txBody>
      </p:sp>
    </p:spTree>
    <p:extLst>
      <p:ext uri="{BB962C8B-B14F-4D97-AF65-F5344CB8AC3E}">
        <p14:creationId xmlns:p14="http://schemas.microsoft.com/office/powerpoint/2010/main" val="18909637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86D4F-F764-4182-9D7C-E37B450210F6}"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44E7C-4816-4B7F-B813-658EA868BA45}" type="slidenum">
              <a:rPr lang="en-US" smtClean="0"/>
              <a:t>‹#›</a:t>
            </a:fld>
            <a:endParaRPr lang="en-US"/>
          </a:p>
        </p:txBody>
      </p:sp>
    </p:spTree>
    <p:extLst>
      <p:ext uri="{BB962C8B-B14F-4D97-AF65-F5344CB8AC3E}">
        <p14:creationId xmlns:p14="http://schemas.microsoft.com/office/powerpoint/2010/main" val="3114233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86D4F-F764-4182-9D7C-E37B450210F6}"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44E7C-4816-4B7F-B813-658EA868BA45}" type="slidenum">
              <a:rPr lang="en-US" smtClean="0"/>
              <a:t>‹#›</a:t>
            </a:fld>
            <a:endParaRPr lang="en-US"/>
          </a:p>
        </p:txBody>
      </p:sp>
    </p:spTree>
    <p:extLst>
      <p:ext uri="{BB962C8B-B14F-4D97-AF65-F5344CB8AC3E}">
        <p14:creationId xmlns:p14="http://schemas.microsoft.com/office/powerpoint/2010/main" val="3393938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B86D4F-F764-4182-9D7C-E37B450210F6}"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44E7C-4816-4B7F-B813-658EA868BA45}" type="slidenum">
              <a:rPr lang="en-US" smtClean="0"/>
              <a:t>‹#›</a:t>
            </a:fld>
            <a:endParaRPr lang="en-US"/>
          </a:p>
        </p:txBody>
      </p:sp>
    </p:spTree>
    <p:extLst>
      <p:ext uri="{BB962C8B-B14F-4D97-AF65-F5344CB8AC3E}">
        <p14:creationId xmlns:p14="http://schemas.microsoft.com/office/powerpoint/2010/main" val="12823806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B86D4F-F764-4182-9D7C-E37B450210F6}"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44E7C-4816-4B7F-B813-658EA868BA45}" type="slidenum">
              <a:rPr lang="en-US" smtClean="0"/>
              <a:t>‹#›</a:t>
            </a:fld>
            <a:endParaRPr lang="en-US"/>
          </a:p>
        </p:txBody>
      </p:sp>
    </p:spTree>
    <p:extLst>
      <p:ext uri="{BB962C8B-B14F-4D97-AF65-F5344CB8AC3E}">
        <p14:creationId xmlns:p14="http://schemas.microsoft.com/office/powerpoint/2010/main" val="40093112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81CF7E-4B40-42F2-B02B-CA0130DDE7DA}"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D28DA-1734-48A7-84F2-E140178109FA}" type="slidenum">
              <a:rPr lang="en-US" smtClean="0"/>
              <a:t>‹#›</a:t>
            </a:fld>
            <a:endParaRPr lang="en-US"/>
          </a:p>
        </p:txBody>
      </p:sp>
    </p:spTree>
    <p:extLst>
      <p:ext uri="{BB962C8B-B14F-4D97-AF65-F5344CB8AC3E}">
        <p14:creationId xmlns:p14="http://schemas.microsoft.com/office/powerpoint/2010/main" val="21557351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1CF7E-4B40-42F2-B02B-CA0130DDE7DA}"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D28DA-1734-48A7-84F2-E140178109FA}" type="slidenum">
              <a:rPr lang="en-US" smtClean="0"/>
              <a:t>‹#›</a:t>
            </a:fld>
            <a:endParaRPr lang="en-US"/>
          </a:p>
        </p:txBody>
      </p:sp>
    </p:spTree>
    <p:extLst>
      <p:ext uri="{BB962C8B-B14F-4D97-AF65-F5344CB8AC3E}">
        <p14:creationId xmlns:p14="http://schemas.microsoft.com/office/powerpoint/2010/main" val="3500415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1CF7E-4B40-42F2-B02B-CA0130DDE7DA}"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D28DA-1734-48A7-84F2-E140178109FA}" type="slidenum">
              <a:rPr lang="en-US" smtClean="0"/>
              <a:t>‹#›</a:t>
            </a:fld>
            <a:endParaRPr lang="en-US"/>
          </a:p>
        </p:txBody>
      </p:sp>
    </p:spTree>
    <p:extLst>
      <p:ext uri="{BB962C8B-B14F-4D97-AF65-F5344CB8AC3E}">
        <p14:creationId xmlns:p14="http://schemas.microsoft.com/office/powerpoint/2010/main" val="334166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81CF7E-4B40-42F2-B02B-CA0130DDE7DA}"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D28DA-1734-48A7-84F2-E140178109FA}" type="slidenum">
              <a:rPr lang="en-US" smtClean="0"/>
              <a:t>‹#›</a:t>
            </a:fld>
            <a:endParaRPr lang="en-US"/>
          </a:p>
        </p:txBody>
      </p:sp>
    </p:spTree>
    <p:extLst>
      <p:ext uri="{BB962C8B-B14F-4D97-AF65-F5344CB8AC3E}">
        <p14:creationId xmlns:p14="http://schemas.microsoft.com/office/powerpoint/2010/main" val="24591556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1CF7E-4B40-42F2-B02B-CA0130DDE7DA}"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5D28DA-1734-48A7-84F2-E140178109FA}" type="slidenum">
              <a:rPr lang="en-US" smtClean="0"/>
              <a:t>‹#›</a:t>
            </a:fld>
            <a:endParaRPr lang="en-US"/>
          </a:p>
        </p:txBody>
      </p:sp>
    </p:spTree>
    <p:extLst>
      <p:ext uri="{BB962C8B-B14F-4D97-AF65-F5344CB8AC3E}">
        <p14:creationId xmlns:p14="http://schemas.microsoft.com/office/powerpoint/2010/main" val="3165777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81CF7E-4B40-42F2-B02B-CA0130DDE7DA}"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5D28DA-1734-48A7-84F2-E140178109FA}" type="slidenum">
              <a:rPr lang="en-US" smtClean="0"/>
              <a:t>‹#›</a:t>
            </a:fld>
            <a:endParaRPr lang="en-US"/>
          </a:p>
        </p:txBody>
      </p:sp>
    </p:spTree>
    <p:extLst>
      <p:ext uri="{BB962C8B-B14F-4D97-AF65-F5344CB8AC3E}">
        <p14:creationId xmlns:p14="http://schemas.microsoft.com/office/powerpoint/2010/main" val="203318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15393E-EB2B-41BB-8F8B-2A345B50BDA0}"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B1C111-4C10-4989-AC3D-144C30367AE1}" type="slidenum">
              <a:rPr lang="en-US" smtClean="0"/>
              <a:t>‹#›</a:t>
            </a:fld>
            <a:endParaRPr lang="en-US"/>
          </a:p>
        </p:txBody>
      </p:sp>
    </p:spTree>
    <p:extLst>
      <p:ext uri="{BB962C8B-B14F-4D97-AF65-F5344CB8AC3E}">
        <p14:creationId xmlns:p14="http://schemas.microsoft.com/office/powerpoint/2010/main" val="26353032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1CF7E-4B40-42F2-B02B-CA0130DDE7DA}"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5D28DA-1734-48A7-84F2-E140178109FA}" type="slidenum">
              <a:rPr lang="en-US" smtClean="0"/>
              <a:t>‹#›</a:t>
            </a:fld>
            <a:endParaRPr lang="en-US"/>
          </a:p>
        </p:txBody>
      </p:sp>
    </p:spTree>
    <p:extLst>
      <p:ext uri="{BB962C8B-B14F-4D97-AF65-F5344CB8AC3E}">
        <p14:creationId xmlns:p14="http://schemas.microsoft.com/office/powerpoint/2010/main" val="13474639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1CF7E-4B40-42F2-B02B-CA0130DDE7DA}"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D28DA-1734-48A7-84F2-E140178109FA}" type="slidenum">
              <a:rPr lang="en-US" smtClean="0"/>
              <a:t>‹#›</a:t>
            </a:fld>
            <a:endParaRPr lang="en-US"/>
          </a:p>
        </p:txBody>
      </p:sp>
    </p:spTree>
    <p:extLst>
      <p:ext uri="{BB962C8B-B14F-4D97-AF65-F5344CB8AC3E}">
        <p14:creationId xmlns:p14="http://schemas.microsoft.com/office/powerpoint/2010/main" val="14010515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1CF7E-4B40-42F2-B02B-CA0130DDE7DA}"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D28DA-1734-48A7-84F2-E140178109FA}" type="slidenum">
              <a:rPr lang="en-US" smtClean="0"/>
              <a:t>‹#›</a:t>
            </a:fld>
            <a:endParaRPr lang="en-US"/>
          </a:p>
        </p:txBody>
      </p:sp>
    </p:spTree>
    <p:extLst>
      <p:ext uri="{BB962C8B-B14F-4D97-AF65-F5344CB8AC3E}">
        <p14:creationId xmlns:p14="http://schemas.microsoft.com/office/powerpoint/2010/main" val="2823596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1CF7E-4B40-42F2-B02B-CA0130DDE7DA}"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D28DA-1734-48A7-84F2-E140178109FA}" type="slidenum">
              <a:rPr lang="en-US" smtClean="0"/>
              <a:t>‹#›</a:t>
            </a:fld>
            <a:endParaRPr lang="en-US"/>
          </a:p>
        </p:txBody>
      </p:sp>
    </p:spTree>
    <p:extLst>
      <p:ext uri="{BB962C8B-B14F-4D97-AF65-F5344CB8AC3E}">
        <p14:creationId xmlns:p14="http://schemas.microsoft.com/office/powerpoint/2010/main" val="33972346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1CF7E-4B40-42F2-B02B-CA0130DDE7DA}"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D28DA-1734-48A7-84F2-E140178109FA}" type="slidenum">
              <a:rPr lang="en-US" smtClean="0"/>
              <a:t>‹#›</a:t>
            </a:fld>
            <a:endParaRPr lang="en-US"/>
          </a:p>
        </p:txBody>
      </p:sp>
    </p:spTree>
    <p:extLst>
      <p:ext uri="{BB962C8B-B14F-4D97-AF65-F5344CB8AC3E}">
        <p14:creationId xmlns:p14="http://schemas.microsoft.com/office/powerpoint/2010/main" val="416234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15393E-EB2B-41BB-8F8B-2A345B50BDA0}"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1C111-4C10-4989-AC3D-144C30367AE1}" type="slidenum">
              <a:rPr lang="en-US" smtClean="0"/>
              <a:t>‹#›</a:t>
            </a:fld>
            <a:endParaRPr lang="en-US"/>
          </a:p>
        </p:txBody>
      </p:sp>
    </p:spTree>
    <p:extLst>
      <p:ext uri="{BB962C8B-B14F-4D97-AF65-F5344CB8AC3E}">
        <p14:creationId xmlns:p14="http://schemas.microsoft.com/office/powerpoint/2010/main" val="132481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15393E-EB2B-41BB-8F8B-2A345B50BDA0}"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1C111-4C10-4989-AC3D-144C30367AE1}" type="slidenum">
              <a:rPr lang="en-US" smtClean="0"/>
              <a:t>‹#›</a:t>
            </a:fld>
            <a:endParaRPr lang="en-US"/>
          </a:p>
        </p:txBody>
      </p:sp>
    </p:spTree>
    <p:extLst>
      <p:ext uri="{BB962C8B-B14F-4D97-AF65-F5344CB8AC3E}">
        <p14:creationId xmlns:p14="http://schemas.microsoft.com/office/powerpoint/2010/main" val="1503714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15393E-EB2B-41BB-8F8B-2A345B50BDA0}"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B1C111-4C10-4989-AC3D-144C30367AE1}" type="slidenum">
              <a:rPr lang="en-US" smtClean="0"/>
              <a:t>‹#›</a:t>
            </a:fld>
            <a:endParaRPr lang="en-US"/>
          </a:p>
        </p:txBody>
      </p:sp>
    </p:spTree>
    <p:extLst>
      <p:ext uri="{BB962C8B-B14F-4D97-AF65-F5344CB8AC3E}">
        <p14:creationId xmlns:p14="http://schemas.microsoft.com/office/powerpoint/2010/main" val="3732323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15393E-EB2B-41BB-8F8B-2A345B50BDA0}"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B1C111-4C10-4989-AC3D-144C30367AE1}" type="slidenum">
              <a:rPr lang="en-US" smtClean="0"/>
              <a:t>‹#›</a:t>
            </a:fld>
            <a:endParaRPr lang="en-US"/>
          </a:p>
        </p:txBody>
      </p:sp>
    </p:spTree>
    <p:extLst>
      <p:ext uri="{BB962C8B-B14F-4D97-AF65-F5344CB8AC3E}">
        <p14:creationId xmlns:p14="http://schemas.microsoft.com/office/powerpoint/2010/main" val="387450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5393E-EB2B-41BB-8F8B-2A345B50BDA0}"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B1C111-4C10-4989-AC3D-144C30367AE1}" type="slidenum">
              <a:rPr lang="en-US" smtClean="0"/>
              <a:t>‹#›</a:t>
            </a:fld>
            <a:endParaRPr lang="en-US"/>
          </a:p>
        </p:txBody>
      </p:sp>
    </p:spTree>
    <p:extLst>
      <p:ext uri="{BB962C8B-B14F-4D97-AF65-F5344CB8AC3E}">
        <p14:creationId xmlns:p14="http://schemas.microsoft.com/office/powerpoint/2010/main" val="47926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15393E-EB2B-41BB-8F8B-2A345B50BDA0}"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1C111-4C10-4989-AC3D-144C30367AE1}" type="slidenum">
              <a:rPr lang="en-US" smtClean="0"/>
              <a:t>‹#›</a:t>
            </a:fld>
            <a:endParaRPr lang="en-US"/>
          </a:p>
        </p:txBody>
      </p:sp>
    </p:spTree>
    <p:extLst>
      <p:ext uri="{BB962C8B-B14F-4D97-AF65-F5344CB8AC3E}">
        <p14:creationId xmlns:p14="http://schemas.microsoft.com/office/powerpoint/2010/main" val="20305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5393E-EB2B-41BB-8F8B-2A345B50BDA0}" type="datetimeFigureOut">
              <a:rPr lang="en-US" smtClean="0"/>
              <a:t>12/10/2018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1C111-4C10-4989-AC3D-144C30367AE1}" type="slidenum">
              <a:rPr lang="en-US" smtClean="0"/>
              <a:t>‹#›</a:t>
            </a:fld>
            <a:endParaRPr lang="en-US"/>
          </a:p>
        </p:txBody>
      </p:sp>
    </p:spTree>
    <p:extLst>
      <p:ext uri="{BB962C8B-B14F-4D97-AF65-F5344CB8AC3E}">
        <p14:creationId xmlns:p14="http://schemas.microsoft.com/office/powerpoint/2010/main" val="3414003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4"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86D4F-F764-4182-9D7C-E37B450210F6}" type="datetimeFigureOut">
              <a:rPr lang="en-US" smtClean="0"/>
              <a:t>12/10/2018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44E7C-4816-4B7F-B813-658EA868BA45}" type="slidenum">
              <a:rPr lang="en-US" smtClean="0"/>
              <a:t>‹#›</a:t>
            </a:fld>
            <a:endParaRPr lang="en-US"/>
          </a:p>
        </p:txBody>
      </p:sp>
    </p:spTree>
    <p:extLst>
      <p:ext uri="{BB962C8B-B14F-4D97-AF65-F5344CB8AC3E}">
        <p14:creationId xmlns:p14="http://schemas.microsoft.com/office/powerpoint/2010/main" val="10969689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1CF7E-4B40-42F2-B02B-CA0130DDE7DA}" type="datetimeFigureOut">
              <a:rPr lang="en-US" smtClean="0"/>
              <a:t>12/10/2018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D28DA-1734-48A7-84F2-E140178109FA}" type="slidenum">
              <a:rPr lang="en-US" smtClean="0"/>
              <a:t>‹#›</a:t>
            </a:fld>
            <a:endParaRPr lang="en-US"/>
          </a:p>
        </p:txBody>
      </p:sp>
    </p:spTree>
    <p:extLst>
      <p:ext uri="{BB962C8B-B14F-4D97-AF65-F5344CB8AC3E}">
        <p14:creationId xmlns:p14="http://schemas.microsoft.com/office/powerpoint/2010/main" val="794363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gi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Mechanical properties</a:t>
            </a:r>
            <a:endParaRPr lang="en-US" dirty="0"/>
          </a:p>
        </p:txBody>
      </p:sp>
      <p:sp>
        <p:nvSpPr>
          <p:cNvPr id="3" name="Subtitle 2"/>
          <p:cNvSpPr>
            <a:spLocks noGrp="1"/>
          </p:cNvSpPr>
          <p:nvPr>
            <p:ph type="subTitle" idx="1"/>
          </p:nvPr>
        </p:nvSpPr>
        <p:spPr/>
        <p:txBody>
          <a:bodyPr/>
          <a:lstStyle/>
          <a:p>
            <a:r>
              <a:rPr lang="en-US" dirty="0"/>
              <a:t>BIEN 235</a:t>
            </a:r>
          </a:p>
          <a:p>
            <a:r>
              <a:rPr lang="en-US" dirty="0"/>
              <a:t>Dr. Teresa Murray</a:t>
            </a:r>
          </a:p>
        </p:txBody>
      </p:sp>
      <p:grpSp>
        <p:nvGrpSpPr>
          <p:cNvPr id="13" name="Group 12"/>
          <p:cNvGrpSpPr/>
          <p:nvPr/>
        </p:nvGrpSpPr>
        <p:grpSpPr>
          <a:xfrm>
            <a:off x="0" y="0"/>
            <a:ext cx="9144000" cy="2057399"/>
            <a:chOff x="0" y="0"/>
            <a:chExt cx="9144000" cy="2057399"/>
          </a:xfrm>
        </p:grpSpPr>
        <p:sp>
          <p:nvSpPr>
            <p:cNvPr id="4" name="Freeform 3"/>
            <p:cNvSpPr/>
            <p:nvPr/>
          </p:nvSpPr>
          <p:spPr>
            <a:xfrm flipV="1">
              <a:off x="0" y="890104"/>
              <a:ext cx="9144000" cy="1167295"/>
            </a:xfrm>
            <a:custGeom>
              <a:avLst/>
              <a:gdLst>
                <a:gd name="connsiteX0" fmla="*/ 0 w 9144000"/>
                <a:gd name="connsiteY0" fmla="*/ 0 h 152400"/>
                <a:gd name="connsiteX1" fmla="*/ 9144000 w 9144000"/>
                <a:gd name="connsiteY1" fmla="*/ 0 h 152400"/>
                <a:gd name="connsiteX2" fmla="*/ 9144000 w 9144000"/>
                <a:gd name="connsiteY2" fmla="*/ 152400 h 152400"/>
                <a:gd name="connsiteX3" fmla="*/ 0 w 9144000"/>
                <a:gd name="connsiteY3" fmla="*/ 152400 h 152400"/>
                <a:gd name="connsiteX4" fmla="*/ 0 w 9144000"/>
                <a:gd name="connsiteY4" fmla="*/ 0 h 1524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1167295"/>
                <a:gd name="connsiteX1" fmla="*/ 9144000 w 9144000"/>
                <a:gd name="connsiteY1" fmla="*/ 0 h 1167295"/>
                <a:gd name="connsiteX2" fmla="*/ 9144000 w 9144000"/>
                <a:gd name="connsiteY2" fmla="*/ 990600 h 1167295"/>
                <a:gd name="connsiteX3" fmla="*/ 0 w 9144000"/>
                <a:gd name="connsiteY3" fmla="*/ 990600 h 1167295"/>
                <a:gd name="connsiteX4" fmla="*/ 0 w 9144000"/>
                <a:gd name="connsiteY4" fmla="*/ 838200 h 116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67295">
                  <a:moveTo>
                    <a:pt x="0" y="838200"/>
                  </a:moveTo>
                  <a:cubicBezTo>
                    <a:pt x="3048000" y="558800"/>
                    <a:pt x="7252253" y="1167295"/>
                    <a:pt x="9144000" y="0"/>
                  </a:cubicBezTo>
                  <a:lnTo>
                    <a:pt x="9144000" y="990600"/>
                  </a:lnTo>
                  <a:lnTo>
                    <a:pt x="0" y="990600"/>
                  </a:lnTo>
                  <a:lnTo>
                    <a:pt x="0" y="838200"/>
                  </a:lnTo>
                  <a:close/>
                </a:path>
              </a:pathLst>
            </a:custGeom>
            <a:gradFill flip="none" rotWithShape="1">
              <a:gsLst>
                <a:gs pos="0">
                  <a:srgbClr val="F51801">
                    <a:shade val="30000"/>
                    <a:satMod val="115000"/>
                  </a:srgbClr>
                </a:gs>
                <a:gs pos="50000">
                  <a:srgbClr val="F51801">
                    <a:shade val="67500"/>
                    <a:satMod val="115000"/>
                  </a:srgbClr>
                </a:gs>
                <a:gs pos="100000">
                  <a:srgbClr val="F51801">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5" name="Freeform 4"/>
            <p:cNvSpPr/>
            <p:nvPr/>
          </p:nvSpPr>
          <p:spPr>
            <a:xfrm>
              <a:off x="0" y="0"/>
              <a:ext cx="9144000" cy="1524000"/>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4000">
                  <a:moveTo>
                    <a:pt x="0" y="0"/>
                  </a:moveTo>
                  <a:lnTo>
                    <a:pt x="9144000" y="0"/>
                  </a:lnTo>
                  <a:lnTo>
                    <a:pt x="9144000" y="1524000"/>
                  </a:lnTo>
                  <a:cubicBezTo>
                    <a:pt x="6907695" y="816113"/>
                    <a:pt x="3048000" y="1168400"/>
                    <a:pt x="0" y="1066800"/>
                  </a:cubicBezTo>
                  <a:lnTo>
                    <a:pt x="0" y="0"/>
                  </a:lnTo>
                  <a:close/>
                </a:path>
              </a:pathLst>
            </a:custGeom>
            <a:gradFill flip="none" rotWithShape="1">
              <a:gsLst>
                <a:gs pos="0">
                  <a:srgbClr val="000099">
                    <a:shade val="30000"/>
                    <a:satMod val="115000"/>
                  </a:srgbClr>
                </a:gs>
                <a:gs pos="50000">
                  <a:srgbClr val="000099">
                    <a:shade val="67500"/>
                    <a:satMod val="115000"/>
                  </a:srgbClr>
                </a:gs>
                <a:gs pos="100000">
                  <a:srgbClr val="0000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6" name="Title 1"/>
            <p:cNvSpPr txBox="1">
              <a:spLocks/>
            </p:cNvSpPr>
            <p:nvPr/>
          </p:nvSpPr>
          <p:spPr>
            <a:xfrm>
              <a:off x="1066800" y="76200"/>
              <a:ext cx="65532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Louisiana Tech University</a:t>
              </a:r>
            </a:p>
          </p:txBody>
        </p:sp>
        <p:sp>
          <p:nvSpPr>
            <p:cNvPr id="7" name="Subtitle 2"/>
            <p:cNvSpPr txBox="1">
              <a:spLocks/>
            </p:cNvSpPr>
            <p:nvPr/>
          </p:nvSpPr>
          <p:spPr>
            <a:xfrm>
              <a:off x="1066800" y="457200"/>
              <a:ext cx="650367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A3A3A3"/>
                  </a:solidFill>
                  <a:effectLst/>
                  <a:uLnTx/>
                  <a:uFillTx/>
                  <a:latin typeface="+mn-lt"/>
                  <a:ea typeface="+mn-ea"/>
                  <a:cs typeface="+mn-cs"/>
                </a:rPr>
                <a:t>College of Engineering and Science</a:t>
              </a:r>
            </a:p>
          </p:txBody>
        </p:sp>
        <p:grpSp>
          <p:nvGrpSpPr>
            <p:cNvPr id="8" name="Group 7"/>
            <p:cNvGrpSpPr/>
            <p:nvPr/>
          </p:nvGrpSpPr>
          <p:grpSpPr>
            <a:xfrm>
              <a:off x="76200" y="76200"/>
              <a:ext cx="914400" cy="914400"/>
              <a:chOff x="76200" y="76200"/>
              <a:chExt cx="914400" cy="914400"/>
            </a:xfrm>
          </p:grpSpPr>
          <p:sp>
            <p:nvSpPr>
              <p:cNvPr id="9" name="Oval 8"/>
              <p:cNvSpPr/>
              <p:nvPr/>
            </p:nvSpPr>
            <p:spPr>
              <a:xfrm>
                <a:off x="76200" y="76200"/>
                <a:ext cx="914400" cy="9144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6"/>
              <p:cNvGrpSpPr/>
              <p:nvPr/>
            </p:nvGrpSpPr>
            <p:grpSpPr>
              <a:xfrm>
                <a:off x="257629" y="297231"/>
                <a:ext cx="580571" cy="540969"/>
                <a:chOff x="-8229599" y="518558"/>
                <a:chExt cx="4571999" cy="4087423"/>
              </a:xfrm>
            </p:grpSpPr>
            <p:sp>
              <p:nvSpPr>
                <p:cNvPr id="11" name="Rectangle 7"/>
                <p:cNvSpPr/>
                <p:nvPr/>
              </p:nvSpPr>
              <p:spPr>
                <a:xfrm>
                  <a:off x="-7858125" y="575748"/>
                  <a:ext cx="4200525" cy="4030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atechlogo.gif"/>
                <p:cNvPicPr>
                  <a:picLocks noChangeAspect="1"/>
                </p:cNvPicPr>
                <p:nvPr/>
              </p:nvPicPr>
              <p:blipFill>
                <a:blip r:embed="rId3" cstate="print"/>
                <a:stretch>
                  <a:fillRect/>
                </a:stretch>
              </p:blipFill>
              <p:spPr>
                <a:xfrm>
                  <a:off x="-8229599" y="518558"/>
                  <a:ext cx="4165160" cy="3748645"/>
                </a:xfrm>
                <a:prstGeom prst="rect">
                  <a:avLst/>
                </a:prstGeom>
              </p:spPr>
            </p:pic>
          </p:grpSp>
        </p:grpSp>
      </p:grpSp>
    </p:spTree>
    <p:extLst>
      <p:ext uri="{BB962C8B-B14F-4D97-AF65-F5344CB8AC3E}">
        <p14:creationId xmlns:p14="http://schemas.microsoft.com/office/powerpoint/2010/main" val="4246065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004" y="1473751"/>
            <a:ext cx="7703894" cy="762000"/>
          </a:xfrm>
        </p:spPr>
        <p:txBody>
          <a:bodyPr>
            <a:normAutofit/>
          </a:bodyPr>
          <a:lstStyle/>
          <a:p>
            <a:pPr marL="0" indent="0">
              <a:buNone/>
            </a:pPr>
            <a:r>
              <a:rPr lang="en-US" sz="4000" dirty="0"/>
              <a:t>Mechanical properties</a:t>
            </a:r>
          </a:p>
        </p:txBody>
      </p:sp>
      <p:grpSp>
        <p:nvGrpSpPr>
          <p:cNvPr id="4" name="Group 3"/>
          <p:cNvGrpSpPr/>
          <p:nvPr/>
        </p:nvGrpSpPr>
        <p:grpSpPr>
          <a:xfrm>
            <a:off x="0" y="0"/>
            <a:ext cx="9144000" cy="2057399"/>
            <a:chOff x="0" y="0"/>
            <a:chExt cx="9144000" cy="2057399"/>
          </a:xfrm>
        </p:grpSpPr>
        <p:sp>
          <p:nvSpPr>
            <p:cNvPr id="5" name="Freeform 4"/>
            <p:cNvSpPr/>
            <p:nvPr/>
          </p:nvSpPr>
          <p:spPr>
            <a:xfrm flipV="1">
              <a:off x="0" y="890104"/>
              <a:ext cx="9144000" cy="1167295"/>
            </a:xfrm>
            <a:custGeom>
              <a:avLst/>
              <a:gdLst>
                <a:gd name="connsiteX0" fmla="*/ 0 w 9144000"/>
                <a:gd name="connsiteY0" fmla="*/ 0 h 152400"/>
                <a:gd name="connsiteX1" fmla="*/ 9144000 w 9144000"/>
                <a:gd name="connsiteY1" fmla="*/ 0 h 152400"/>
                <a:gd name="connsiteX2" fmla="*/ 9144000 w 9144000"/>
                <a:gd name="connsiteY2" fmla="*/ 152400 h 152400"/>
                <a:gd name="connsiteX3" fmla="*/ 0 w 9144000"/>
                <a:gd name="connsiteY3" fmla="*/ 152400 h 152400"/>
                <a:gd name="connsiteX4" fmla="*/ 0 w 9144000"/>
                <a:gd name="connsiteY4" fmla="*/ 0 h 1524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1167295"/>
                <a:gd name="connsiteX1" fmla="*/ 9144000 w 9144000"/>
                <a:gd name="connsiteY1" fmla="*/ 0 h 1167295"/>
                <a:gd name="connsiteX2" fmla="*/ 9144000 w 9144000"/>
                <a:gd name="connsiteY2" fmla="*/ 990600 h 1167295"/>
                <a:gd name="connsiteX3" fmla="*/ 0 w 9144000"/>
                <a:gd name="connsiteY3" fmla="*/ 990600 h 1167295"/>
                <a:gd name="connsiteX4" fmla="*/ 0 w 9144000"/>
                <a:gd name="connsiteY4" fmla="*/ 838200 h 116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67295">
                  <a:moveTo>
                    <a:pt x="0" y="838200"/>
                  </a:moveTo>
                  <a:cubicBezTo>
                    <a:pt x="3048000" y="558800"/>
                    <a:pt x="7252253" y="1167295"/>
                    <a:pt x="9144000" y="0"/>
                  </a:cubicBezTo>
                  <a:lnTo>
                    <a:pt x="9144000" y="990600"/>
                  </a:lnTo>
                  <a:lnTo>
                    <a:pt x="0" y="990600"/>
                  </a:lnTo>
                  <a:lnTo>
                    <a:pt x="0" y="838200"/>
                  </a:lnTo>
                  <a:close/>
                </a:path>
              </a:pathLst>
            </a:custGeom>
            <a:gradFill flip="none" rotWithShape="1">
              <a:gsLst>
                <a:gs pos="0">
                  <a:srgbClr val="F51801">
                    <a:shade val="30000"/>
                    <a:satMod val="115000"/>
                  </a:srgbClr>
                </a:gs>
                <a:gs pos="50000">
                  <a:srgbClr val="F51801">
                    <a:shade val="67500"/>
                    <a:satMod val="115000"/>
                  </a:srgbClr>
                </a:gs>
                <a:gs pos="100000">
                  <a:srgbClr val="F51801">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dirty="0"/>
            </a:p>
          </p:txBody>
        </p:sp>
        <p:sp>
          <p:nvSpPr>
            <p:cNvPr id="6" name="Freeform 5"/>
            <p:cNvSpPr/>
            <p:nvPr/>
          </p:nvSpPr>
          <p:spPr>
            <a:xfrm>
              <a:off x="0" y="0"/>
              <a:ext cx="9144000" cy="1524000"/>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4000">
                  <a:moveTo>
                    <a:pt x="0" y="0"/>
                  </a:moveTo>
                  <a:lnTo>
                    <a:pt x="9144000" y="0"/>
                  </a:lnTo>
                  <a:lnTo>
                    <a:pt x="9144000" y="1524000"/>
                  </a:lnTo>
                  <a:cubicBezTo>
                    <a:pt x="6907695" y="816113"/>
                    <a:pt x="3048000" y="1168400"/>
                    <a:pt x="0" y="1066800"/>
                  </a:cubicBezTo>
                  <a:lnTo>
                    <a:pt x="0" y="0"/>
                  </a:lnTo>
                  <a:close/>
                </a:path>
              </a:pathLst>
            </a:custGeom>
            <a:gradFill flip="none" rotWithShape="1">
              <a:gsLst>
                <a:gs pos="0">
                  <a:srgbClr val="000099">
                    <a:shade val="30000"/>
                    <a:satMod val="115000"/>
                  </a:srgbClr>
                </a:gs>
                <a:gs pos="50000">
                  <a:srgbClr val="000099">
                    <a:shade val="67500"/>
                    <a:satMod val="115000"/>
                  </a:srgbClr>
                </a:gs>
                <a:gs pos="100000">
                  <a:srgbClr val="0000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dirty="0"/>
            </a:p>
          </p:txBody>
        </p:sp>
        <p:sp>
          <p:nvSpPr>
            <p:cNvPr id="7" name="Title 1"/>
            <p:cNvSpPr txBox="1">
              <a:spLocks/>
            </p:cNvSpPr>
            <p:nvPr/>
          </p:nvSpPr>
          <p:spPr>
            <a:xfrm>
              <a:off x="1066800" y="76200"/>
              <a:ext cx="65532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Louisiana Tech University</a:t>
              </a:r>
            </a:p>
          </p:txBody>
        </p:sp>
        <p:sp>
          <p:nvSpPr>
            <p:cNvPr id="8" name="Subtitle 2"/>
            <p:cNvSpPr txBox="1">
              <a:spLocks/>
            </p:cNvSpPr>
            <p:nvPr/>
          </p:nvSpPr>
          <p:spPr>
            <a:xfrm>
              <a:off x="1066800" y="457200"/>
              <a:ext cx="650367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A3A3A3"/>
                  </a:solidFill>
                  <a:effectLst/>
                  <a:uLnTx/>
                  <a:uFillTx/>
                  <a:latin typeface="+mn-lt"/>
                  <a:ea typeface="+mn-ea"/>
                  <a:cs typeface="+mn-cs"/>
                </a:rPr>
                <a:t>College of Engineering and Science</a:t>
              </a:r>
            </a:p>
          </p:txBody>
        </p:sp>
        <p:grpSp>
          <p:nvGrpSpPr>
            <p:cNvPr id="9" name="Group 8"/>
            <p:cNvGrpSpPr/>
            <p:nvPr/>
          </p:nvGrpSpPr>
          <p:grpSpPr>
            <a:xfrm>
              <a:off x="76200" y="76200"/>
              <a:ext cx="914400" cy="914400"/>
              <a:chOff x="76200" y="76200"/>
              <a:chExt cx="914400" cy="914400"/>
            </a:xfrm>
          </p:grpSpPr>
          <p:sp>
            <p:nvSpPr>
              <p:cNvPr id="10" name="Oval 9"/>
              <p:cNvSpPr/>
              <p:nvPr/>
            </p:nvSpPr>
            <p:spPr>
              <a:xfrm>
                <a:off x="76200" y="76200"/>
                <a:ext cx="914400" cy="9144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6"/>
              <p:cNvGrpSpPr/>
              <p:nvPr/>
            </p:nvGrpSpPr>
            <p:grpSpPr>
              <a:xfrm>
                <a:off x="257629" y="297231"/>
                <a:ext cx="580571" cy="540969"/>
                <a:chOff x="-8229599" y="518558"/>
                <a:chExt cx="4571999" cy="4087423"/>
              </a:xfrm>
            </p:grpSpPr>
            <p:sp>
              <p:nvSpPr>
                <p:cNvPr id="12" name="Rectangle 7"/>
                <p:cNvSpPr/>
                <p:nvPr/>
              </p:nvSpPr>
              <p:spPr>
                <a:xfrm>
                  <a:off x="-7858125" y="575748"/>
                  <a:ext cx="4200525" cy="4030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latechlogo.gif"/>
                <p:cNvPicPr>
                  <a:picLocks noChangeAspect="1"/>
                </p:cNvPicPr>
                <p:nvPr/>
              </p:nvPicPr>
              <p:blipFill>
                <a:blip r:embed="rId3" cstate="print"/>
                <a:stretch>
                  <a:fillRect/>
                </a:stretch>
              </p:blipFill>
              <p:spPr>
                <a:xfrm>
                  <a:off x="-8229599" y="518558"/>
                  <a:ext cx="4165160" cy="3748645"/>
                </a:xfrm>
                <a:prstGeom prst="rect">
                  <a:avLst/>
                </a:prstGeom>
              </p:spPr>
            </p:pic>
          </p:grpSp>
        </p:grpSp>
      </p:grpSp>
      <p:sp>
        <p:nvSpPr>
          <p:cNvPr id="2" name="Slide Number Placeholder 1"/>
          <p:cNvSpPr>
            <a:spLocks noGrp="1"/>
          </p:cNvSpPr>
          <p:nvPr>
            <p:ph type="sldNum" sz="quarter" idx="12"/>
          </p:nvPr>
        </p:nvSpPr>
        <p:spPr/>
        <p:txBody>
          <a:bodyPr/>
          <a:lstStyle/>
          <a:p>
            <a:fld id="{52B1C111-4C10-4989-AC3D-144C30367AE1}" type="slidenum">
              <a:rPr lang="en-US" smtClean="0"/>
              <a:t>10</a:t>
            </a:fld>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362200"/>
            <a:ext cx="8680342"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359052" y="6463430"/>
            <a:ext cx="2971800" cy="276999"/>
          </a:xfrm>
          <a:prstGeom prst="rect">
            <a:avLst/>
          </a:prstGeom>
          <a:noFill/>
        </p:spPr>
        <p:txBody>
          <a:bodyPr wrap="square" rtlCol="0">
            <a:spAutoFit/>
          </a:bodyPr>
          <a:lstStyle/>
          <a:p>
            <a:pPr algn="ctr"/>
            <a:r>
              <a:rPr lang="en-US" sz="1200" dirty="0">
                <a:solidFill>
                  <a:srgbClr val="0070C0"/>
                </a:solidFill>
              </a:rPr>
              <a:t>Figures from Chapter 2.2, Ratner et al., 2004</a:t>
            </a:r>
          </a:p>
        </p:txBody>
      </p:sp>
      <p:sp>
        <p:nvSpPr>
          <p:cNvPr id="14" name="TextBox 13"/>
          <p:cNvSpPr txBox="1"/>
          <p:nvPr/>
        </p:nvSpPr>
        <p:spPr>
          <a:xfrm rot="21277446">
            <a:off x="1609501" y="5988050"/>
            <a:ext cx="4077315" cy="646331"/>
          </a:xfrm>
          <a:prstGeom prst="rect">
            <a:avLst/>
          </a:prstGeom>
          <a:solidFill>
            <a:schemeClr val="accent3">
              <a:lumMod val="40000"/>
              <a:lumOff val="60000"/>
              <a:alpha val="61000"/>
            </a:schemeClr>
          </a:solidFill>
        </p:spPr>
        <p:txBody>
          <a:bodyPr wrap="square" rtlCol="0">
            <a:spAutoFit/>
          </a:bodyPr>
          <a:lstStyle/>
          <a:p>
            <a:r>
              <a:rPr lang="en-US" dirty="0">
                <a:solidFill>
                  <a:srgbClr val="FF0000"/>
                </a:solidFill>
              </a:rPr>
              <a:t>You do not need to memorize this table, but do need to know how to use it.</a:t>
            </a:r>
          </a:p>
        </p:txBody>
      </p:sp>
    </p:spTree>
    <p:extLst>
      <p:ext uri="{BB962C8B-B14F-4D97-AF65-F5344CB8AC3E}">
        <p14:creationId xmlns:p14="http://schemas.microsoft.com/office/powerpoint/2010/main" val="77004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32465"/>
            <a:ext cx="7239000" cy="609600"/>
          </a:xfrm>
        </p:spPr>
        <p:txBody>
          <a:bodyPr>
            <a:normAutofit fontScale="77500" lnSpcReduction="20000"/>
          </a:bodyPr>
          <a:lstStyle/>
          <a:p>
            <a:pPr marL="0" indent="0" algn="ctr">
              <a:buNone/>
            </a:pPr>
            <a:r>
              <a:rPr lang="en-US" sz="4000" dirty="0"/>
              <a:t>Describing the property of viscoelasticity</a:t>
            </a:r>
          </a:p>
        </p:txBody>
      </p:sp>
      <p:grpSp>
        <p:nvGrpSpPr>
          <p:cNvPr id="4" name="Group 3"/>
          <p:cNvGrpSpPr/>
          <p:nvPr/>
        </p:nvGrpSpPr>
        <p:grpSpPr>
          <a:xfrm>
            <a:off x="0" y="0"/>
            <a:ext cx="9144000" cy="2057399"/>
            <a:chOff x="0" y="0"/>
            <a:chExt cx="9144000" cy="2057399"/>
          </a:xfrm>
        </p:grpSpPr>
        <p:sp>
          <p:nvSpPr>
            <p:cNvPr id="5" name="Freeform 4"/>
            <p:cNvSpPr/>
            <p:nvPr/>
          </p:nvSpPr>
          <p:spPr>
            <a:xfrm flipV="1">
              <a:off x="0" y="890104"/>
              <a:ext cx="9144000" cy="1167295"/>
            </a:xfrm>
            <a:custGeom>
              <a:avLst/>
              <a:gdLst>
                <a:gd name="connsiteX0" fmla="*/ 0 w 9144000"/>
                <a:gd name="connsiteY0" fmla="*/ 0 h 152400"/>
                <a:gd name="connsiteX1" fmla="*/ 9144000 w 9144000"/>
                <a:gd name="connsiteY1" fmla="*/ 0 h 152400"/>
                <a:gd name="connsiteX2" fmla="*/ 9144000 w 9144000"/>
                <a:gd name="connsiteY2" fmla="*/ 152400 h 152400"/>
                <a:gd name="connsiteX3" fmla="*/ 0 w 9144000"/>
                <a:gd name="connsiteY3" fmla="*/ 152400 h 152400"/>
                <a:gd name="connsiteX4" fmla="*/ 0 w 9144000"/>
                <a:gd name="connsiteY4" fmla="*/ 0 h 1524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1167295"/>
                <a:gd name="connsiteX1" fmla="*/ 9144000 w 9144000"/>
                <a:gd name="connsiteY1" fmla="*/ 0 h 1167295"/>
                <a:gd name="connsiteX2" fmla="*/ 9144000 w 9144000"/>
                <a:gd name="connsiteY2" fmla="*/ 990600 h 1167295"/>
                <a:gd name="connsiteX3" fmla="*/ 0 w 9144000"/>
                <a:gd name="connsiteY3" fmla="*/ 990600 h 1167295"/>
                <a:gd name="connsiteX4" fmla="*/ 0 w 9144000"/>
                <a:gd name="connsiteY4" fmla="*/ 838200 h 116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67295">
                  <a:moveTo>
                    <a:pt x="0" y="838200"/>
                  </a:moveTo>
                  <a:cubicBezTo>
                    <a:pt x="3048000" y="558800"/>
                    <a:pt x="7252253" y="1167295"/>
                    <a:pt x="9144000" y="0"/>
                  </a:cubicBezTo>
                  <a:lnTo>
                    <a:pt x="9144000" y="990600"/>
                  </a:lnTo>
                  <a:lnTo>
                    <a:pt x="0" y="990600"/>
                  </a:lnTo>
                  <a:lnTo>
                    <a:pt x="0" y="838200"/>
                  </a:lnTo>
                  <a:close/>
                </a:path>
              </a:pathLst>
            </a:custGeom>
            <a:gradFill flip="none" rotWithShape="1">
              <a:gsLst>
                <a:gs pos="0">
                  <a:srgbClr val="F51801">
                    <a:shade val="30000"/>
                    <a:satMod val="115000"/>
                  </a:srgbClr>
                </a:gs>
                <a:gs pos="50000">
                  <a:srgbClr val="F51801">
                    <a:shade val="67500"/>
                    <a:satMod val="115000"/>
                  </a:srgbClr>
                </a:gs>
                <a:gs pos="100000">
                  <a:srgbClr val="F51801">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6" name="Freeform 5"/>
            <p:cNvSpPr/>
            <p:nvPr/>
          </p:nvSpPr>
          <p:spPr>
            <a:xfrm>
              <a:off x="0" y="0"/>
              <a:ext cx="9144000" cy="1524000"/>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4000">
                  <a:moveTo>
                    <a:pt x="0" y="0"/>
                  </a:moveTo>
                  <a:lnTo>
                    <a:pt x="9144000" y="0"/>
                  </a:lnTo>
                  <a:lnTo>
                    <a:pt x="9144000" y="1524000"/>
                  </a:lnTo>
                  <a:cubicBezTo>
                    <a:pt x="6907695" y="816113"/>
                    <a:pt x="3048000" y="1168400"/>
                    <a:pt x="0" y="1066800"/>
                  </a:cubicBezTo>
                  <a:lnTo>
                    <a:pt x="0" y="0"/>
                  </a:lnTo>
                  <a:close/>
                </a:path>
              </a:pathLst>
            </a:custGeom>
            <a:gradFill flip="none" rotWithShape="1">
              <a:gsLst>
                <a:gs pos="0">
                  <a:srgbClr val="000099">
                    <a:shade val="30000"/>
                    <a:satMod val="115000"/>
                  </a:srgbClr>
                </a:gs>
                <a:gs pos="50000">
                  <a:srgbClr val="000099">
                    <a:shade val="67500"/>
                    <a:satMod val="115000"/>
                  </a:srgbClr>
                </a:gs>
                <a:gs pos="100000">
                  <a:srgbClr val="0000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7" name="Title 1"/>
            <p:cNvSpPr txBox="1">
              <a:spLocks/>
            </p:cNvSpPr>
            <p:nvPr/>
          </p:nvSpPr>
          <p:spPr>
            <a:xfrm>
              <a:off x="1066800" y="76200"/>
              <a:ext cx="65532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Louisiana Tech University</a:t>
              </a:r>
            </a:p>
          </p:txBody>
        </p:sp>
        <p:sp>
          <p:nvSpPr>
            <p:cNvPr id="8" name="Subtitle 2"/>
            <p:cNvSpPr txBox="1">
              <a:spLocks/>
            </p:cNvSpPr>
            <p:nvPr/>
          </p:nvSpPr>
          <p:spPr>
            <a:xfrm>
              <a:off x="1066800" y="457200"/>
              <a:ext cx="650367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A3A3A3"/>
                  </a:solidFill>
                  <a:effectLst/>
                  <a:uLnTx/>
                  <a:uFillTx/>
                  <a:latin typeface="+mn-lt"/>
                  <a:ea typeface="+mn-ea"/>
                  <a:cs typeface="+mn-cs"/>
                </a:rPr>
                <a:t>College of Engineering and Science</a:t>
              </a:r>
            </a:p>
          </p:txBody>
        </p:sp>
        <p:grpSp>
          <p:nvGrpSpPr>
            <p:cNvPr id="9" name="Group 8"/>
            <p:cNvGrpSpPr/>
            <p:nvPr/>
          </p:nvGrpSpPr>
          <p:grpSpPr>
            <a:xfrm>
              <a:off x="76200" y="76200"/>
              <a:ext cx="914400" cy="914400"/>
              <a:chOff x="76200" y="76200"/>
              <a:chExt cx="914400" cy="914400"/>
            </a:xfrm>
          </p:grpSpPr>
          <p:sp>
            <p:nvSpPr>
              <p:cNvPr id="10" name="Oval 9"/>
              <p:cNvSpPr/>
              <p:nvPr/>
            </p:nvSpPr>
            <p:spPr>
              <a:xfrm>
                <a:off x="76200" y="76200"/>
                <a:ext cx="914400" cy="9144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6"/>
              <p:cNvGrpSpPr/>
              <p:nvPr/>
            </p:nvGrpSpPr>
            <p:grpSpPr>
              <a:xfrm>
                <a:off x="257629" y="297231"/>
                <a:ext cx="580571" cy="540969"/>
                <a:chOff x="-8229599" y="518558"/>
                <a:chExt cx="4571999" cy="4087423"/>
              </a:xfrm>
            </p:grpSpPr>
            <p:sp>
              <p:nvSpPr>
                <p:cNvPr id="12" name="Rectangle 7"/>
                <p:cNvSpPr/>
                <p:nvPr/>
              </p:nvSpPr>
              <p:spPr>
                <a:xfrm>
                  <a:off x="-7858125" y="575748"/>
                  <a:ext cx="4200525" cy="4030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latechlogo.gif"/>
                <p:cNvPicPr>
                  <a:picLocks noChangeAspect="1"/>
                </p:cNvPicPr>
                <p:nvPr/>
              </p:nvPicPr>
              <p:blipFill>
                <a:blip r:embed="rId3" cstate="print"/>
                <a:stretch>
                  <a:fillRect/>
                </a:stretch>
              </p:blipFill>
              <p:spPr>
                <a:xfrm>
                  <a:off x="-8229599" y="518558"/>
                  <a:ext cx="4165160" cy="3748645"/>
                </a:xfrm>
                <a:prstGeom prst="rect">
                  <a:avLst/>
                </a:prstGeom>
              </p:spPr>
            </p:pic>
          </p:grpSp>
        </p:grpSp>
      </p:grpSp>
      <p:sp>
        <p:nvSpPr>
          <p:cNvPr id="2" name="Slide Number Placeholder 1"/>
          <p:cNvSpPr>
            <a:spLocks noGrp="1"/>
          </p:cNvSpPr>
          <p:nvPr>
            <p:ph type="sldNum" sz="quarter" idx="12"/>
          </p:nvPr>
        </p:nvSpPr>
        <p:spPr/>
        <p:txBody>
          <a:bodyPr/>
          <a:lstStyle/>
          <a:p>
            <a:fld id="{52B1C111-4C10-4989-AC3D-144C30367AE1}" type="slidenum">
              <a:rPr lang="en-US" smtClean="0"/>
              <a:t>11</a:t>
            </a:fld>
            <a:endParaRPr lang="en-US"/>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 y="2228849"/>
            <a:ext cx="9104197" cy="4425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4495800" y="6477000"/>
            <a:ext cx="3385184" cy="276999"/>
          </a:xfrm>
          <a:prstGeom prst="rect">
            <a:avLst/>
          </a:prstGeom>
          <a:noFill/>
        </p:spPr>
        <p:txBody>
          <a:bodyPr wrap="square" rtlCol="0">
            <a:spAutoFit/>
          </a:bodyPr>
          <a:lstStyle/>
          <a:p>
            <a:pPr algn="ctr"/>
            <a:r>
              <a:rPr lang="en-US" sz="1200" dirty="0">
                <a:solidFill>
                  <a:srgbClr val="0070C0"/>
                </a:solidFill>
              </a:rPr>
              <a:t>Figures from text: Ratner et al., 2004</a:t>
            </a:r>
          </a:p>
        </p:txBody>
      </p:sp>
    </p:spTree>
    <p:extLst>
      <p:ext uri="{BB962C8B-B14F-4D97-AF65-F5344CB8AC3E}">
        <p14:creationId xmlns:p14="http://schemas.microsoft.com/office/powerpoint/2010/main" val="1979698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06" y="1371600"/>
            <a:ext cx="7703894" cy="914400"/>
          </a:xfrm>
        </p:spPr>
        <p:txBody>
          <a:bodyPr>
            <a:normAutofit/>
          </a:bodyPr>
          <a:lstStyle/>
          <a:p>
            <a:pPr marL="0" indent="0" algn="ctr">
              <a:buNone/>
            </a:pPr>
            <a:r>
              <a:rPr lang="en-US" sz="4000" dirty="0"/>
              <a:t>Endurance limit</a:t>
            </a:r>
          </a:p>
        </p:txBody>
      </p:sp>
      <p:grpSp>
        <p:nvGrpSpPr>
          <p:cNvPr id="4" name="Group 3"/>
          <p:cNvGrpSpPr/>
          <p:nvPr/>
        </p:nvGrpSpPr>
        <p:grpSpPr>
          <a:xfrm>
            <a:off x="0" y="0"/>
            <a:ext cx="9144000" cy="2057399"/>
            <a:chOff x="0" y="0"/>
            <a:chExt cx="9144000" cy="2057399"/>
          </a:xfrm>
        </p:grpSpPr>
        <p:sp>
          <p:nvSpPr>
            <p:cNvPr id="5" name="Freeform 4"/>
            <p:cNvSpPr/>
            <p:nvPr/>
          </p:nvSpPr>
          <p:spPr>
            <a:xfrm flipV="1">
              <a:off x="0" y="890104"/>
              <a:ext cx="9144000" cy="1167295"/>
            </a:xfrm>
            <a:custGeom>
              <a:avLst/>
              <a:gdLst>
                <a:gd name="connsiteX0" fmla="*/ 0 w 9144000"/>
                <a:gd name="connsiteY0" fmla="*/ 0 h 152400"/>
                <a:gd name="connsiteX1" fmla="*/ 9144000 w 9144000"/>
                <a:gd name="connsiteY1" fmla="*/ 0 h 152400"/>
                <a:gd name="connsiteX2" fmla="*/ 9144000 w 9144000"/>
                <a:gd name="connsiteY2" fmla="*/ 152400 h 152400"/>
                <a:gd name="connsiteX3" fmla="*/ 0 w 9144000"/>
                <a:gd name="connsiteY3" fmla="*/ 152400 h 152400"/>
                <a:gd name="connsiteX4" fmla="*/ 0 w 9144000"/>
                <a:gd name="connsiteY4" fmla="*/ 0 h 1524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1167295"/>
                <a:gd name="connsiteX1" fmla="*/ 9144000 w 9144000"/>
                <a:gd name="connsiteY1" fmla="*/ 0 h 1167295"/>
                <a:gd name="connsiteX2" fmla="*/ 9144000 w 9144000"/>
                <a:gd name="connsiteY2" fmla="*/ 990600 h 1167295"/>
                <a:gd name="connsiteX3" fmla="*/ 0 w 9144000"/>
                <a:gd name="connsiteY3" fmla="*/ 990600 h 1167295"/>
                <a:gd name="connsiteX4" fmla="*/ 0 w 9144000"/>
                <a:gd name="connsiteY4" fmla="*/ 838200 h 116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67295">
                  <a:moveTo>
                    <a:pt x="0" y="838200"/>
                  </a:moveTo>
                  <a:cubicBezTo>
                    <a:pt x="3048000" y="558800"/>
                    <a:pt x="7252253" y="1167295"/>
                    <a:pt x="9144000" y="0"/>
                  </a:cubicBezTo>
                  <a:lnTo>
                    <a:pt x="9144000" y="990600"/>
                  </a:lnTo>
                  <a:lnTo>
                    <a:pt x="0" y="990600"/>
                  </a:lnTo>
                  <a:lnTo>
                    <a:pt x="0" y="838200"/>
                  </a:lnTo>
                  <a:close/>
                </a:path>
              </a:pathLst>
            </a:custGeom>
            <a:gradFill flip="none" rotWithShape="1">
              <a:gsLst>
                <a:gs pos="0">
                  <a:srgbClr val="F51801">
                    <a:shade val="30000"/>
                    <a:satMod val="115000"/>
                  </a:srgbClr>
                </a:gs>
                <a:gs pos="50000">
                  <a:srgbClr val="F51801">
                    <a:shade val="67500"/>
                    <a:satMod val="115000"/>
                  </a:srgbClr>
                </a:gs>
                <a:gs pos="100000">
                  <a:srgbClr val="F51801">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6" name="Freeform 5"/>
            <p:cNvSpPr/>
            <p:nvPr/>
          </p:nvSpPr>
          <p:spPr>
            <a:xfrm>
              <a:off x="0" y="0"/>
              <a:ext cx="9144000" cy="1524000"/>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4000">
                  <a:moveTo>
                    <a:pt x="0" y="0"/>
                  </a:moveTo>
                  <a:lnTo>
                    <a:pt x="9144000" y="0"/>
                  </a:lnTo>
                  <a:lnTo>
                    <a:pt x="9144000" y="1524000"/>
                  </a:lnTo>
                  <a:cubicBezTo>
                    <a:pt x="6907695" y="816113"/>
                    <a:pt x="3048000" y="1168400"/>
                    <a:pt x="0" y="1066800"/>
                  </a:cubicBezTo>
                  <a:lnTo>
                    <a:pt x="0" y="0"/>
                  </a:lnTo>
                  <a:close/>
                </a:path>
              </a:pathLst>
            </a:custGeom>
            <a:gradFill flip="none" rotWithShape="1">
              <a:gsLst>
                <a:gs pos="0">
                  <a:srgbClr val="000099">
                    <a:shade val="30000"/>
                    <a:satMod val="115000"/>
                  </a:srgbClr>
                </a:gs>
                <a:gs pos="50000">
                  <a:srgbClr val="000099">
                    <a:shade val="67500"/>
                    <a:satMod val="115000"/>
                  </a:srgbClr>
                </a:gs>
                <a:gs pos="100000">
                  <a:srgbClr val="0000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7" name="Title 1"/>
            <p:cNvSpPr txBox="1">
              <a:spLocks/>
            </p:cNvSpPr>
            <p:nvPr/>
          </p:nvSpPr>
          <p:spPr>
            <a:xfrm>
              <a:off x="1066800" y="76200"/>
              <a:ext cx="65532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Louisiana Tech University</a:t>
              </a:r>
            </a:p>
          </p:txBody>
        </p:sp>
        <p:sp>
          <p:nvSpPr>
            <p:cNvPr id="8" name="Subtitle 2"/>
            <p:cNvSpPr txBox="1">
              <a:spLocks/>
            </p:cNvSpPr>
            <p:nvPr/>
          </p:nvSpPr>
          <p:spPr>
            <a:xfrm>
              <a:off x="1066800" y="457200"/>
              <a:ext cx="650367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A3A3A3"/>
                  </a:solidFill>
                  <a:effectLst/>
                  <a:uLnTx/>
                  <a:uFillTx/>
                  <a:latin typeface="+mn-lt"/>
                  <a:ea typeface="+mn-ea"/>
                  <a:cs typeface="+mn-cs"/>
                </a:rPr>
                <a:t>College of Engineering and Science</a:t>
              </a:r>
            </a:p>
          </p:txBody>
        </p:sp>
        <p:grpSp>
          <p:nvGrpSpPr>
            <p:cNvPr id="9" name="Group 8"/>
            <p:cNvGrpSpPr/>
            <p:nvPr/>
          </p:nvGrpSpPr>
          <p:grpSpPr>
            <a:xfrm>
              <a:off x="76200" y="76200"/>
              <a:ext cx="914400" cy="914400"/>
              <a:chOff x="76200" y="76200"/>
              <a:chExt cx="914400" cy="914400"/>
            </a:xfrm>
          </p:grpSpPr>
          <p:sp>
            <p:nvSpPr>
              <p:cNvPr id="10" name="Oval 9"/>
              <p:cNvSpPr/>
              <p:nvPr/>
            </p:nvSpPr>
            <p:spPr>
              <a:xfrm>
                <a:off x="76200" y="76200"/>
                <a:ext cx="914400" cy="9144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6"/>
              <p:cNvGrpSpPr/>
              <p:nvPr/>
            </p:nvGrpSpPr>
            <p:grpSpPr>
              <a:xfrm>
                <a:off x="257629" y="297231"/>
                <a:ext cx="580571" cy="540969"/>
                <a:chOff x="-8229599" y="518558"/>
                <a:chExt cx="4571999" cy="4087423"/>
              </a:xfrm>
            </p:grpSpPr>
            <p:sp>
              <p:nvSpPr>
                <p:cNvPr id="12" name="Rectangle 7"/>
                <p:cNvSpPr/>
                <p:nvPr/>
              </p:nvSpPr>
              <p:spPr>
                <a:xfrm>
                  <a:off x="-7858125" y="575748"/>
                  <a:ext cx="4200525" cy="4030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latechlogo.gif"/>
                <p:cNvPicPr>
                  <a:picLocks noChangeAspect="1"/>
                </p:cNvPicPr>
                <p:nvPr/>
              </p:nvPicPr>
              <p:blipFill>
                <a:blip r:embed="rId2" cstate="print"/>
                <a:stretch>
                  <a:fillRect/>
                </a:stretch>
              </p:blipFill>
              <p:spPr>
                <a:xfrm>
                  <a:off x="-8229599" y="518558"/>
                  <a:ext cx="4165160" cy="3748645"/>
                </a:xfrm>
                <a:prstGeom prst="rect">
                  <a:avLst/>
                </a:prstGeom>
              </p:spPr>
            </p:pic>
          </p:grpSp>
        </p:grpSp>
      </p:grpSp>
      <p:sp>
        <p:nvSpPr>
          <p:cNvPr id="2" name="Slide Number Placeholder 1"/>
          <p:cNvSpPr>
            <a:spLocks noGrp="1"/>
          </p:cNvSpPr>
          <p:nvPr>
            <p:ph type="sldNum" sz="quarter" idx="12"/>
          </p:nvPr>
        </p:nvSpPr>
        <p:spPr/>
        <p:txBody>
          <a:bodyPr/>
          <a:lstStyle/>
          <a:p>
            <a:fld id="{52B1C111-4C10-4989-AC3D-144C30367AE1}" type="slidenum">
              <a:rPr lang="en-US" smtClean="0"/>
              <a:t>12</a:t>
            </a:fld>
            <a:endParaRPr lang="en-US"/>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507"/>
          <a:stretch/>
        </p:blipFill>
        <p:spPr bwMode="auto">
          <a:xfrm>
            <a:off x="304800" y="2286000"/>
            <a:ext cx="3193329" cy="1004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495800" y="6477000"/>
            <a:ext cx="3385184" cy="276999"/>
          </a:xfrm>
          <a:prstGeom prst="rect">
            <a:avLst/>
          </a:prstGeom>
          <a:noFill/>
        </p:spPr>
        <p:txBody>
          <a:bodyPr wrap="square" rtlCol="0">
            <a:spAutoFit/>
          </a:bodyPr>
          <a:lstStyle/>
          <a:p>
            <a:pPr algn="r"/>
            <a:r>
              <a:rPr lang="en-US" sz="1200" dirty="0">
                <a:solidFill>
                  <a:srgbClr val="0070C0"/>
                </a:solidFill>
              </a:rPr>
              <a:t>Figures from text: Ratner et al., 2004</a:t>
            </a:r>
          </a:p>
        </p:txBody>
      </p:sp>
      <p:sp>
        <p:nvSpPr>
          <p:cNvPr id="14" name="TextBox 13"/>
          <p:cNvSpPr txBox="1"/>
          <p:nvPr/>
        </p:nvSpPr>
        <p:spPr>
          <a:xfrm>
            <a:off x="630315" y="3746837"/>
            <a:ext cx="2158365" cy="923330"/>
          </a:xfrm>
          <a:prstGeom prst="rect">
            <a:avLst/>
          </a:prstGeom>
          <a:noFill/>
        </p:spPr>
        <p:txBody>
          <a:bodyPr wrap="square" rtlCol="0">
            <a:spAutoFit/>
          </a:bodyPr>
          <a:lstStyle/>
          <a:p>
            <a:r>
              <a:rPr lang="en-US" dirty="0"/>
              <a:t>Cyclic loading to simulate years of repetitive stress</a:t>
            </a:r>
          </a:p>
        </p:txBody>
      </p:sp>
      <p:grpSp>
        <p:nvGrpSpPr>
          <p:cNvPr id="17" name="Group 16"/>
          <p:cNvGrpSpPr/>
          <p:nvPr/>
        </p:nvGrpSpPr>
        <p:grpSpPr>
          <a:xfrm>
            <a:off x="4216717" y="2160627"/>
            <a:ext cx="3943350" cy="4171950"/>
            <a:chOff x="2914650" y="2286000"/>
            <a:chExt cx="3943350" cy="4171950"/>
          </a:xfrm>
        </p:grpSpPr>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4650" y="2286000"/>
              <a:ext cx="39433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3429000" y="2831068"/>
              <a:ext cx="288608" cy="369332"/>
            </a:xfrm>
            <a:prstGeom prst="rect">
              <a:avLst/>
            </a:prstGeom>
            <a:noFill/>
          </p:spPr>
          <p:txBody>
            <a:bodyPr wrap="square" rtlCol="0">
              <a:spAutoFit/>
            </a:bodyPr>
            <a:lstStyle/>
            <a:p>
              <a:r>
                <a:rPr lang="en-US" b="1" dirty="0">
                  <a:solidFill>
                    <a:srgbClr val="FF0000"/>
                  </a:solidFill>
                </a:rPr>
                <a:t>X</a:t>
              </a:r>
            </a:p>
          </p:txBody>
        </p:sp>
        <p:sp>
          <p:nvSpPr>
            <p:cNvPr id="19" name="TextBox 18"/>
            <p:cNvSpPr txBox="1"/>
            <p:nvPr/>
          </p:nvSpPr>
          <p:spPr>
            <a:xfrm>
              <a:off x="5562600" y="4371975"/>
              <a:ext cx="288608" cy="369332"/>
            </a:xfrm>
            <a:prstGeom prst="rect">
              <a:avLst/>
            </a:prstGeom>
            <a:noFill/>
          </p:spPr>
          <p:txBody>
            <a:bodyPr wrap="square" rtlCol="0">
              <a:spAutoFit/>
            </a:bodyPr>
            <a:lstStyle/>
            <a:p>
              <a:r>
                <a:rPr lang="en-US" b="1" dirty="0">
                  <a:solidFill>
                    <a:srgbClr val="FF0000"/>
                  </a:solidFill>
                </a:rPr>
                <a:t>X</a:t>
              </a:r>
            </a:p>
          </p:txBody>
        </p:sp>
        <p:sp>
          <p:nvSpPr>
            <p:cNvPr id="20" name="TextBox 19"/>
            <p:cNvSpPr txBox="1"/>
            <p:nvPr/>
          </p:nvSpPr>
          <p:spPr>
            <a:xfrm>
              <a:off x="3445192" y="2529006"/>
              <a:ext cx="288608" cy="369332"/>
            </a:xfrm>
            <a:prstGeom prst="rect">
              <a:avLst/>
            </a:prstGeom>
            <a:noFill/>
          </p:spPr>
          <p:txBody>
            <a:bodyPr wrap="square" rtlCol="0">
              <a:spAutoFit/>
            </a:bodyPr>
            <a:lstStyle/>
            <a:p>
              <a:r>
                <a:rPr lang="en-US" b="1" dirty="0">
                  <a:solidFill>
                    <a:srgbClr val="FF0000"/>
                  </a:solidFill>
                </a:rPr>
                <a:t>X</a:t>
              </a:r>
            </a:p>
          </p:txBody>
        </p:sp>
        <p:sp>
          <p:nvSpPr>
            <p:cNvPr id="21" name="TextBox 20"/>
            <p:cNvSpPr txBox="1"/>
            <p:nvPr/>
          </p:nvSpPr>
          <p:spPr>
            <a:xfrm>
              <a:off x="3886200" y="3288268"/>
              <a:ext cx="288608" cy="369332"/>
            </a:xfrm>
            <a:prstGeom prst="rect">
              <a:avLst/>
            </a:prstGeom>
            <a:noFill/>
          </p:spPr>
          <p:txBody>
            <a:bodyPr wrap="square" rtlCol="0">
              <a:spAutoFit/>
            </a:bodyPr>
            <a:lstStyle/>
            <a:p>
              <a:r>
                <a:rPr lang="en-US" b="1" dirty="0">
                  <a:solidFill>
                    <a:srgbClr val="FF0000"/>
                  </a:solidFill>
                </a:rPr>
                <a:t>X</a:t>
              </a:r>
            </a:p>
          </p:txBody>
        </p:sp>
        <p:sp>
          <p:nvSpPr>
            <p:cNvPr id="22" name="TextBox 21"/>
            <p:cNvSpPr txBox="1"/>
            <p:nvPr/>
          </p:nvSpPr>
          <p:spPr>
            <a:xfrm>
              <a:off x="3907631" y="2898338"/>
              <a:ext cx="288608" cy="369332"/>
            </a:xfrm>
            <a:prstGeom prst="rect">
              <a:avLst/>
            </a:prstGeom>
            <a:noFill/>
          </p:spPr>
          <p:txBody>
            <a:bodyPr wrap="square" rtlCol="0">
              <a:spAutoFit/>
            </a:bodyPr>
            <a:lstStyle/>
            <a:p>
              <a:r>
                <a:rPr lang="en-US" b="1" dirty="0">
                  <a:solidFill>
                    <a:srgbClr val="FF0000"/>
                  </a:solidFill>
                </a:rPr>
                <a:t>X</a:t>
              </a:r>
            </a:p>
          </p:txBody>
        </p:sp>
        <p:sp>
          <p:nvSpPr>
            <p:cNvPr id="23" name="TextBox 22"/>
            <p:cNvSpPr txBox="1"/>
            <p:nvPr/>
          </p:nvSpPr>
          <p:spPr>
            <a:xfrm>
              <a:off x="4283392" y="3593068"/>
              <a:ext cx="288608" cy="369332"/>
            </a:xfrm>
            <a:prstGeom prst="rect">
              <a:avLst/>
            </a:prstGeom>
            <a:noFill/>
          </p:spPr>
          <p:txBody>
            <a:bodyPr wrap="square" rtlCol="0">
              <a:spAutoFit/>
            </a:bodyPr>
            <a:lstStyle/>
            <a:p>
              <a:r>
                <a:rPr lang="en-US" b="1" dirty="0">
                  <a:solidFill>
                    <a:srgbClr val="FF0000"/>
                  </a:solidFill>
                </a:rPr>
                <a:t>X</a:t>
              </a:r>
            </a:p>
          </p:txBody>
        </p:sp>
        <p:sp>
          <p:nvSpPr>
            <p:cNvPr id="24" name="TextBox 23"/>
            <p:cNvSpPr txBox="1"/>
            <p:nvPr/>
          </p:nvSpPr>
          <p:spPr>
            <a:xfrm>
              <a:off x="4283392" y="3083004"/>
              <a:ext cx="288608" cy="369332"/>
            </a:xfrm>
            <a:prstGeom prst="rect">
              <a:avLst/>
            </a:prstGeom>
            <a:noFill/>
          </p:spPr>
          <p:txBody>
            <a:bodyPr wrap="square" rtlCol="0">
              <a:spAutoFit/>
            </a:bodyPr>
            <a:lstStyle/>
            <a:p>
              <a:r>
                <a:rPr lang="en-US" b="1" dirty="0">
                  <a:solidFill>
                    <a:srgbClr val="FF0000"/>
                  </a:solidFill>
                </a:rPr>
                <a:t>X</a:t>
              </a:r>
            </a:p>
          </p:txBody>
        </p:sp>
        <p:sp>
          <p:nvSpPr>
            <p:cNvPr id="25" name="TextBox 24"/>
            <p:cNvSpPr txBox="1"/>
            <p:nvPr/>
          </p:nvSpPr>
          <p:spPr>
            <a:xfrm>
              <a:off x="4740592" y="3501509"/>
              <a:ext cx="288608" cy="369332"/>
            </a:xfrm>
            <a:prstGeom prst="rect">
              <a:avLst/>
            </a:prstGeom>
            <a:noFill/>
          </p:spPr>
          <p:txBody>
            <a:bodyPr wrap="square" rtlCol="0">
              <a:spAutoFit/>
            </a:bodyPr>
            <a:lstStyle/>
            <a:p>
              <a:r>
                <a:rPr lang="en-US" b="1" dirty="0">
                  <a:solidFill>
                    <a:srgbClr val="FF0000"/>
                  </a:solidFill>
                </a:rPr>
                <a:t>X</a:t>
              </a:r>
            </a:p>
          </p:txBody>
        </p:sp>
        <p:sp>
          <p:nvSpPr>
            <p:cNvPr id="26" name="TextBox 25"/>
            <p:cNvSpPr txBox="1"/>
            <p:nvPr/>
          </p:nvSpPr>
          <p:spPr>
            <a:xfrm>
              <a:off x="4740592" y="3774043"/>
              <a:ext cx="288608" cy="369332"/>
            </a:xfrm>
            <a:prstGeom prst="rect">
              <a:avLst/>
            </a:prstGeom>
            <a:noFill/>
          </p:spPr>
          <p:txBody>
            <a:bodyPr wrap="square" rtlCol="0">
              <a:spAutoFit/>
            </a:bodyPr>
            <a:lstStyle/>
            <a:p>
              <a:r>
                <a:rPr lang="en-US" b="1" dirty="0">
                  <a:solidFill>
                    <a:srgbClr val="FF0000"/>
                  </a:solidFill>
                </a:rPr>
                <a:t>X</a:t>
              </a:r>
            </a:p>
          </p:txBody>
        </p:sp>
        <p:sp>
          <p:nvSpPr>
            <p:cNvPr id="27" name="TextBox 26"/>
            <p:cNvSpPr txBox="1"/>
            <p:nvPr/>
          </p:nvSpPr>
          <p:spPr>
            <a:xfrm>
              <a:off x="5045392" y="4202668"/>
              <a:ext cx="288608" cy="369332"/>
            </a:xfrm>
            <a:prstGeom prst="rect">
              <a:avLst/>
            </a:prstGeom>
            <a:noFill/>
          </p:spPr>
          <p:txBody>
            <a:bodyPr wrap="square" rtlCol="0">
              <a:spAutoFit/>
            </a:bodyPr>
            <a:lstStyle/>
            <a:p>
              <a:r>
                <a:rPr lang="en-US" b="1" dirty="0">
                  <a:solidFill>
                    <a:srgbClr val="FF0000"/>
                  </a:solidFill>
                </a:rPr>
                <a:t>X</a:t>
              </a:r>
            </a:p>
          </p:txBody>
        </p:sp>
        <p:sp>
          <p:nvSpPr>
            <p:cNvPr id="28" name="TextBox 27"/>
            <p:cNvSpPr txBox="1"/>
            <p:nvPr/>
          </p:nvSpPr>
          <p:spPr>
            <a:xfrm>
              <a:off x="5045392" y="3906798"/>
              <a:ext cx="288608" cy="369332"/>
            </a:xfrm>
            <a:prstGeom prst="rect">
              <a:avLst/>
            </a:prstGeom>
            <a:noFill/>
          </p:spPr>
          <p:txBody>
            <a:bodyPr wrap="square" rtlCol="0">
              <a:spAutoFit/>
            </a:bodyPr>
            <a:lstStyle/>
            <a:p>
              <a:r>
                <a:rPr lang="en-US" b="1" dirty="0">
                  <a:solidFill>
                    <a:srgbClr val="FF0000"/>
                  </a:solidFill>
                </a:rPr>
                <a:t>X</a:t>
              </a:r>
            </a:p>
          </p:txBody>
        </p:sp>
        <p:sp>
          <p:nvSpPr>
            <p:cNvPr id="29" name="TextBox 28"/>
            <p:cNvSpPr txBox="1"/>
            <p:nvPr/>
          </p:nvSpPr>
          <p:spPr>
            <a:xfrm>
              <a:off x="5892166" y="4419005"/>
              <a:ext cx="288608" cy="369332"/>
            </a:xfrm>
            <a:prstGeom prst="rect">
              <a:avLst/>
            </a:prstGeom>
            <a:noFill/>
          </p:spPr>
          <p:txBody>
            <a:bodyPr wrap="square" rtlCol="0">
              <a:spAutoFit/>
            </a:bodyPr>
            <a:lstStyle/>
            <a:p>
              <a:r>
                <a:rPr lang="en-US" b="1" dirty="0">
                  <a:solidFill>
                    <a:srgbClr val="FF0000"/>
                  </a:solidFill>
                </a:rPr>
                <a:t>X</a:t>
              </a:r>
            </a:p>
          </p:txBody>
        </p:sp>
        <p:sp>
          <p:nvSpPr>
            <p:cNvPr id="30" name="TextBox 29"/>
            <p:cNvSpPr txBox="1"/>
            <p:nvPr/>
          </p:nvSpPr>
          <p:spPr>
            <a:xfrm>
              <a:off x="5883592" y="4116943"/>
              <a:ext cx="288608" cy="369332"/>
            </a:xfrm>
            <a:prstGeom prst="rect">
              <a:avLst/>
            </a:prstGeom>
            <a:noFill/>
          </p:spPr>
          <p:txBody>
            <a:bodyPr wrap="square" rtlCol="0">
              <a:spAutoFit/>
            </a:bodyPr>
            <a:lstStyle/>
            <a:p>
              <a:r>
                <a:rPr lang="en-US" b="1" dirty="0">
                  <a:solidFill>
                    <a:srgbClr val="FF0000"/>
                  </a:solidFill>
                </a:rPr>
                <a:t>X</a:t>
              </a:r>
            </a:p>
          </p:txBody>
        </p:sp>
        <p:sp>
          <p:nvSpPr>
            <p:cNvPr id="31" name="TextBox 30"/>
            <p:cNvSpPr txBox="1"/>
            <p:nvPr/>
          </p:nvSpPr>
          <p:spPr>
            <a:xfrm>
              <a:off x="6273644" y="4419005"/>
              <a:ext cx="288608" cy="369332"/>
            </a:xfrm>
            <a:prstGeom prst="rect">
              <a:avLst/>
            </a:prstGeom>
            <a:noFill/>
          </p:spPr>
          <p:txBody>
            <a:bodyPr wrap="square" rtlCol="0">
              <a:spAutoFit/>
            </a:bodyPr>
            <a:lstStyle/>
            <a:p>
              <a:r>
                <a:rPr lang="en-US" b="1" dirty="0">
                  <a:solidFill>
                    <a:srgbClr val="FF0000"/>
                  </a:solidFill>
                </a:rPr>
                <a:t>X</a:t>
              </a:r>
            </a:p>
          </p:txBody>
        </p:sp>
        <p:sp>
          <p:nvSpPr>
            <p:cNvPr id="32" name="TextBox 31"/>
            <p:cNvSpPr txBox="1"/>
            <p:nvPr/>
          </p:nvSpPr>
          <p:spPr>
            <a:xfrm>
              <a:off x="6264592" y="4116943"/>
              <a:ext cx="288608" cy="369332"/>
            </a:xfrm>
            <a:prstGeom prst="rect">
              <a:avLst/>
            </a:prstGeom>
            <a:noFill/>
          </p:spPr>
          <p:txBody>
            <a:bodyPr wrap="square" rtlCol="0">
              <a:spAutoFit/>
            </a:bodyPr>
            <a:lstStyle/>
            <a:p>
              <a:r>
                <a:rPr lang="en-US" b="1" dirty="0">
                  <a:solidFill>
                    <a:srgbClr val="FF0000"/>
                  </a:solidFill>
                </a:rPr>
                <a:t>X</a:t>
              </a:r>
            </a:p>
          </p:txBody>
        </p:sp>
        <p:sp>
          <p:nvSpPr>
            <p:cNvPr id="33" name="TextBox 32"/>
            <p:cNvSpPr txBox="1"/>
            <p:nvPr/>
          </p:nvSpPr>
          <p:spPr>
            <a:xfrm>
              <a:off x="5892166" y="4419005"/>
              <a:ext cx="288608" cy="369332"/>
            </a:xfrm>
            <a:prstGeom prst="rect">
              <a:avLst/>
            </a:prstGeom>
            <a:noFill/>
          </p:spPr>
          <p:txBody>
            <a:bodyPr wrap="square" rtlCol="0">
              <a:spAutoFit/>
            </a:bodyPr>
            <a:lstStyle/>
            <a:p>
              <a:r>
                <a:rPr lang="en-US" b="1" dirty="0">
                  <a:solidFill>
                    <a:srgbClr val="FF0000"/>
                  </a:solidFill>
                </a:rPr>
                <a:t>X</a:t>
              </a:r>
            </a:p>
          </p:txBody>
        </p:sp>
        <p:sp>
          <p:nvSpPr>
            <p:cNvPr id="35" name="TextBox 34"/>
            <p:cNvSpPr txBox="1"/>
            <p:nvPr/>
          </p:nvSpPr>
          <p:spPr>
            <a:xfrm>
              <a:off x="5562600" y="4149209"/>
              <a:ext cx="288608" cy="369332"/>
            </a:xfrm>
            <a:prstGeom prst="rect">
              <a:avLst/>
            </a:prstGeom>
            <a:noFill/>
          </p:spPr>
          <p:txBody>
            <a:bodyPr wrap="square" rtlCol="0">
              <a:spAutoFit/>
            </a:bodyPr>
            <a:lstStyle/>
            <a:p>
              <a:r>
                <a:rPr lang="en-US" b="1" dirty="0">
                  <a:solidFill>
                    <a:srgbClr val="FF0000"/>
                  </a:solidFill>
                </a:rPr>
                <a:t>X</a:t>
              </a:r>
            </a:p>
          </p:txBody>
        </p:sp>
      </p:grpSp>
      <p:sp>
        <p:nvSpPr>
          <p:cNvPr id="18" name="TextBox 17"/>
          <p:cNvSpPr txBox="1"/>
          <p:nvPr/>
        </p:nvSpPr>
        <p:spPr>
          <a:xfrm>
            <a:off x="1676400" y="3325188"/>
            <a:ext cx="990600" cy="246221"/>
          </a:xfrm>
          <a:prstGeom prst="rect">
            <a:avLst/>
          </a:prstGeom>
          <a:noFill/>
        </p:spPr>
        <p:txBody>
          <a:bodyPr wrap="square" rtlCol="0">
            <a:spAutoFit/>
          </a:bodyPr>
          <a:lstStyle/>
          <a:p>
            <a:r>
              <a:rPr lang="en-US" sz="1000" dirty="0">
                <a:solidFill>
                  <a:schemeClr val="tx1">
                    <a:lumMod val="85000"/>
                    <a:lumOff val="15000"/>
                  </a:schemeClr>
                </a:solidFill>
                <a:latin typeface="Arial Rounded MT Bold" pitchFamily="34" charset="0"/>
              </a:rPr>
              <a:t>Time</a:t>
            </a:r>
          </a:p>
        </p:txBody>
      </p:sp>
    </p:spTree>
    <p:extLst>
      <p:ext uri="{BB962C8B-B14F-4D97-AF65-F5344CB8AC3E}">
        <p14:creationId xmlns:p14="http://schemas.microsoft.com/office/powerpoint/2010/main" val="109882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4000" cy="2057399"/>
            <a:chOff x="0" y="0"/>
            <a:chExt cx="9144000" cy="2057399"/>
          </a:xfrm>
        </p:grpSpPr>
        <p:sp>
          <p:nvSpPr>
            <p:cNvPr id="5" name="Freeform 4"/>
            <p:cNvSpPr/>
            <p:nvPr/>
          </p:nvSpPr>
          <p:spPr>
            <a:xfrm flipV="1">
              <a:off x="0" y="890104"/>
              <a:ext cx="9144000" cy="1167295"/>
            </a:xfrm>
            <a:custGeom>
              <a:avLst/>
              <a:gdLst>
                <a:gd name="connsiteX0" fmla="*/ 0 w 9144000"/>
                <a:gd name="connsiteY0" fmla="*/ 0 h 152400"/>
                <a:gd name="connsiteX1" fmla="*/ 9144000 w 9144000"/>
                <a:gd name="connsiteY1" fmla="*/ 0 h 152400"/>
                <a:gd name="connsiteX2" fmla="*/ 9144000 w 9144000"/>
                <a:gd name="connsiteY2" fmla="*/ 152400 h 152400"/>
                <a:gd name="connsiteX3" fmla="*/ 0 w 9144000"/>
                <a:gd name="connsiteY3" fmla="*/ 152400 h 152400"/>
                <a:gd name="connsiteX4" fmla="*/ 0 w 9144000"/>
                <a:gd name="connsiteY4" fmla="*/ 0 h 1524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1167295"/>
                <a:gd name="connsiteX1" fmla="*/ 9144000 w 9144000"/>
                <a:gd name="connsiteY1" fmla="*/ 0 h 1167295"/>
                <a:gd name="connsiteX2" fmla="*/ 9144000 w 9144000"/>
                <a:gd name="connsiteY2" fmla="*/ 990600 h 1167295"/>
                <a:gd name="connsiteX3" fmla="*/ 0 w 9144000"/>
                <a:gd name="connsiteY3" fmla="*/ 990600 h 1167295"/>
                <a:gd name="connsiteX4" fmla="*/ 0 w 9144000"/>
                <a:gd name="connsiteY4" fmla="*/ 838200 h 116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67295">
                  <a:moveTo>
                    <a:pt x="0" y="838200"/>
                  </a:moveTo>
                  <a:cubicBezTo>
                    <a:pt x="3048000" y="558800"/>
                    <a:pt x="7252253" y="1167295"/>
                    <a:pt x="9144000" y="0"/>
                  </a:cubicBezTo>
                  <a:lnTo>
                    <a:pt x="9144000" y="990600"/>
                  </a:lnTo>
                  <a:lnTo>
                    <a:pt x="0" y="990600"/>
                  </a:lnTo>
                  <a:lnTo>
                    <a:pt x="0" y="838200"/>
                  </a:lnTo>
                  <a:close/>
                </a:path>
              </a:pathLst>
            </a:custGeom>
            <a:gradFill flip="none" rotWithShape="1">
              <a:gsLst>
                <a:gs pos="0">
                  <a:srgbClr val="F51801">
                    <a:shade val="30000"/>
                    <a:satMod val="115000"/>
                  </a:srgbClr>
                </a:gs>
                <a:gs pos="50000">
                  <a:srgbClr val="F51801">
                    <a:shade val="67500"/>
                    <a:satMod val="115000"/>
                  </a:srgbClr>
                </a:gs>
                <a:gs pos="100000">
                  <a:srgbClr val="F51801">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6" name="Freeform 5"/>
            <p:cNvSpPr/>
            <p:nvPr/>
          </p:nvSpPr>
          <p:spPr>
            <a:xfrm>
              <a:off x="0" y="0"/>
              <a:ext cx="9144000" cy="1524000"/>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4000">
                  <a:moveTo>
                    <a:pt x="0" y="0"/>
                  </a:moveTo>
                  <a:lnTo>
                    <a:pt x="9144000" y="0"/>
                  </a:lnTo>
                  <a:lnTo>
                    <a:pt x="9144000" y="1524000"/>
                  </a:lnTo>
                  <a:cubicBezTo>
                    <a:pt x="6907695" y="816113"/>
                    <a:pt x="3048000" y="1168400"/>
                    <a:pt x="0" y="1066800"/>
                  </a:cubicBezTo>
                  <a:lnTo>
                    <a:pt x="0" y="0"/>
                  </a:lnTo>
                  <a:close/>
                </a:path>
              </a:pathLst>
            </a:custGeom>
            <a:gradFill flip="none" rotWithShape="1">
              <a:gsLst>
                <a:gs pos="0">
                  <a:srgbClr val="000099">
                    <a:shade val="30000"/>
                    <a:satMod val="115000"/>
                  </a:srgbClr>
                </a:gs>
                <a:gs pos="50000">
                  <a:srgbClr val="000099">
                    <a:shade val="67500"/>
                    <a:satMod val="115000"/>
                  </a:srgbClr>
                </a:gs>
                <a:gs pos="100000">
                  <a:srgbClr val="0000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7" name="Title 1"/>
            <p:cNvSpPr txBox="1">
              <a:spLocks/>
            </p:cNvSpPr>
            <p:nvPr/>
          </p:nvSpPr>
          <p:spPr>
            <a:xfrm>
              <a:off x="1066800" y="76200"/>
              <a:ext cx="65532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Louisiana Tech University</a:t>
              </a:r>
            </a:p>
          </p:txBody>
        </p:sp>
        <p:sp>
          <p:nvSpPr>
            <p:cNvPr id="8" name="Subtitle 2"/>
            <p:cNvSpPr txBox="1">
              <a:spLocks/>
            </p:cNvSpPr>
            <p:nvPr/>
          </p:nvSpPr>
          <p:spPr>
            <a:xfrm>
              <a:off x="1066800" y="457200"/>
              <a:ext cx="650367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A3A3A3"/>
                  </a:solidFill>
                  <a:effectLst/>
                  <a:uLnTx/>
                  <a:uFillTx/>
                  <a:latin typeface="+mn-lt"/>
                  <a:ea typeface="+mn-ea"/>
                  <a:cs typeface="+mn-cs"/>
                </a:rPr>
                <a:t>College of Engineering and Science</a:t>
              </a:r>
            </a:p>
          </p:txBody>
        </p:sp>
        <p:grpSp>
          <p:nvGrpSpPr>
            <p:cNvPr id="9" name="Group 8"/>
            <p:cNvGrpSpPr/>
            <p:nvPr/>
          </p:nvGrpSpPr>
          <p:grpSpPr>
            <a:xfrm>
              <a:off x="76200" y="76200"/>
              <a:ext cx="914400" cy="914400"/>
              <a:chOff x="76200" y="76200"/>
              <a:chExt cx="914400" cy="914400"/>
            </a:xfrm>
          </p:grpSpPr>
          <p:sp>
            <p:nvSpPr>
              <p:cNvPr id="10" name="Oval 9"/>
              <p:cNvSpPr/>
              <p:nvPr/>
            </p:nvSpPr>
            <p:spPr>
              <a:xfrm>
                <a:off x="76200" y="76200"/>
                <a:ext cx="914400" cy="9144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6"/>
              <p:cNvGrpSpPr/>
              <p:nvPr/>
            </p:nvGrpSpPr>
            <p:grpSpPr>
              <a:xfrm>
                <a:off x="257629" y="297231"/>
                <a:ext cx="580571" cy="540969"/>
                <a:chOff x="-8229599" y="518558"/>
                <a:chExt cx="4571999" cy="4087423"/>
              </a:xfrm>
            </p:grpSpPr>
            <p:sp>
              <p:nvSpPr>
                <p:cNvPr id="12" name="Rectangle 7"/>
                <p:cNvSpPr/>
                <p:nvPr/>
              </p:nvSpPr>
              <p:spPr>
                <a:xfrm>
                  <a:off x="-7858125" y="575748"/>
                  <a:ext cx="4200525" cy="4030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latechlogo.gif"/>
                <p:cNvPicPr>
                  <a:picLocks noChangeAspect="1"/>
                </p:cNvPicPr>
                <p:nvPr/>
              </p:nvPicPr>
              <p:blipFill>
                <a:blip r:embed="rId2" cstate="print"/>
                <a:stretch>
                  <a:fillRect/>
                </a:stretch>
              </p:blipFill>
              <p:spPr>
                <a:xfrm>
                  <a:off x="-8229599" y="518558"/>
                  <a:ext cx="4165160" cy="3748645"/>
                </a:xfrm>
                <a:prstGeom prst="rect">
                  <a:avLst/>
                </a:prstGeom>
              </p:spPr>
            </p:pic>
          </p:grpSp>
        </p:grpSp>
      </p:grpSp>
      <p:sp>
        <p:nvSpPr>
          <p:cNvPr id="16" name="Title 1">
            <a:extLst>
              <a:ext uri="{FF2B5EF4-FFF2-40B4-BE49-F238E27FC236}">
                <a16:creationId xmlns:a16="http://schemas.microsoft.com/office/drawing/2014/main" id="{34D1DA12-D751-4299-9FC8-4E216542F841}"/>
              </a:ext>
            </a:extLst>
          </p:cNvPr>
          <p:cNvSpPr>
            <a:spLocks noGrp="1"/>
          </p:cNvSpPr>
          <p:nvPr>
            <p:ph type="title"/>
          </p:nvPr>
        </p:nvSpPr>
        <p:spPr>
          <a:xfrm>
            <a:off x="257629" y="1981618"/>
            <a:ext cx="8229600" cy="838200"/>
          </a:xfrm>
        </p:spPr>
        <p:txBody>
          <a:bodyPr>
            <a:normAutofit fontScale="90000"/>
          </a:bodyPr>
          <a:lstStyle/>
          <a:p>
            <a:r>
              <a:rPr lang="en-US" dirty="0"/>
              <a:t>What are some of the mechanical and surface properties of materials?</a:t>
            </a:r>
          </a:p>
        </p:txBody>
      </p:sp>
      <p:sp>
        <p:nvSpPr>
          <p:cNvPr id="17" name="Title 1">
            <a:extLst>
              <a:ext uri="{FF2B5EF4-FFF2-40B4-BE49-F238E27FC236}">
                <a16:creationId xmlns:a16="http://schemas.microsoft.com/office/drawing/2014/main" id="{358B16B7-0EC1-41F7-9CE5-D9AEF779D53A}"/>
              </a:ext>
            </a:extLst>
          </p:cNvPr>
          <p:cNvSpPr txBox="1">
            <a:spLocks/>
          </p:cNvSpPr>
          <p:nvPr/>
        </p:nvSpPr>
        <p:spPr>
          <a:xfrm>
            <a:off x="228600" y="3383746"/>
            <a:ext cx="8229600" cy="8382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t>How are they measured?</a:t>
            </a:r>
          </a:p>
        </p:txBody>
      </p:sp>
      <p:sp>
        <p:nvSpPr>
          <p:cNvPr id="14" name="Title 1">
            <a:extLst>
              <a:ext uri="{FF2B5EF4-FFF2-40B4-BE49-F238E27FC236}">
                <a16:creationId xmlns:a16="http://schemas.microsoft.com/office/drawing/2014/main" id="{B601EC7D-D0DF-4C92-BCE4-5B9950E39DBF}"/>
              </a:ext>
            </a:extLst>
          </p:cNvPr>
          <p:cNvSpPr txBox="1">
            <a:spLocks/>
          </p:cNvSpPr>
          <p:nvPr/>
        </p:nvSpPr>
        <p:spPr>
          <a:xfrm>
            <a:off x="1295400" y="5066882"/>
            <a:ext cx="627507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00FF"/>
                </a:solidFill>
              </a:rPr>
              <a:t>Spend 5 minutes with your neighbors to write  list.</a:t>
            </a:r>
          </a:p>
        </p:txBody>
      </p:sp>
    </p:spTree>
    <p:extLst>
      <p:ext uri="{BB962C8B-B14F-4D97-AF65-F5344CB8AC3E}">
        <p14:creationId xmlns:p14="http://schemas.microsoft.com/office/powerpoint/2010/main" val="54626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71133"/>
            <a:ext cx="245241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19200"/>
            <a:ext cx="3156584" cy="2329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76200" y="1295400"/>
            <a:ext cx="4914900" cy="914400"/>
          </a:xfrm>
        </p:spPr>
        <p:txBody>
          <a:bodyPr>
            <a:normAutofit/>
          </a:bodyPr>
          <a:lstStyle/>
          <a:p>
            <a:pPr marL="0" indent="0">
              <a:buNone/>
            </a:pPr>
            <a:r>
              <a:rPr lang="en-US" sz="4000" dirty="0"/>
              <a:t>Bulk tensile properties</a:t>
            </a:r>
          </a:p>
        </p:txBody>
      </p:sp>
      <p:grpSp>
        <p:nvGrpSpPr>
          <p:cNvPr id="4" name="Group 3"/>
          <p:cNvGrpSpPr/>
          <p:nvPr/>
        </p:nvGrpSpPr>
        <p:grpSpPr>
          <a:xfrm>
            <a:off x="0" y="0"/>
            <a:ext cx="9144000" cy="2057399"/>
            <a:chOff x="0" y="0"/>
            <a:chExt cx="9144000" cy="2057399"/>
          </a:xfrm>
        </p:grpSpPr>
        <p:sp>
          <p:nvSpPr>
            <p:cNvPr id="5" name="Freeform 4"/>
            <p:cNvSpPr/>
            <p:nvPr/>
          </p:nvSpPr>
          <p:spPr>
            <a:xfrm flipV="1">
              <a:off x="0" y="890104"/>
              <a:ext cx="9144000" cy="1167295"/>
            </a:xfrm>
            <a:custGeom>
              <a:avLst/>
              <a:gdLst>
                <a:gd name="connsiteX0" fmla="*/ 0 w 9144000"/>
                <a:gd name="connsiteY0" fmla="*/ 0 h 152400"/>
                <a:gd name="connsiteX1" fmla="*/ 9144000 w 9144000"/>
                <a:gd name="connsiteY1" fmla="*/ 0 h 152400"/>
                <a:gd name="connsiteX2" fmla="*/ 9144000 w 9144000"/>
                <a:gd name="connsiteY2" fmla="*/ 152400 h 152400"/>
                <a:gd name="connsiteX3" fmla="*/ 0 w 9144000"/>
                <a:gd name="connsiteY3" fmla="*/ 152400 h 152400"/>
                <a:gd name="connsiteX4" fmla="*/ 0 w 9144000"/>
                <a:gd name="connsiteY4" fmla="*/ 0 h 1524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1167295"/>
                <a:gd name="connsiteX1" fmla="*/ 9144000 w 9144000"/>
                <a:gd name="connsiteY1" fmla="*/ 0 h 1167295"/>
                <a:gd name="connsiteX2" fmla="*/ 9144000 w 9144000"/>
                <a:gd name="connsiteY2" fmla="*/ 990600 h 1167295"/>
                <a:gd name="connsiteX3" fmla="*/ 0 w 9144000"/>
                <a:gd name="connsiteY3" fmla="*/ 990600 h 1167295"/>
                <a:gd name="connsiteX4" fmla="*/ 0 w 9144000"/>
                <a:gd name="connsiteY4" fmla="*/ 838200 h 116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67295">
                  <a:moveTo>
                    <a:pt x="0" y="838200"/>
                  </a:moveTo>
                  <a:cubicBezTo>
                    <a:pt x="3048000" y="558800"/>
                    <a:pt x="7252253" y="1167295"/>
                    <a:pt x="9144000" y="0"/>
                  </a:cubicBezTo>
                  <a:lnTo>
                    <a:pt x="9144000" y="990600"/>
                  </a:lnTo>
                  <a:lnTo>
                    <a:pt x="0" y="990600"/>
                  </a:lnTo>
                  <a:lnTo>
                    <a:pt x="0" y="838200"/>
                  </a:lnTo>
                  <a:close/>
                </a:path>
              </a:pathLst>
            </a:custGeom>
            <a:gradFill flip="none" rotWithShape="1">
              <a:gsLst>
                <a:gs pos="0">
                  <a:srgbClr val="F51801">
                    <a:shade val="30000"/>
                    <a:satMod val="115000"/>
                  </a:srgbClr>
                </a:gs>
                <a:gs pos="50000">
                  <a:srgbClr val="F51801">
                    <a:shade val="67500"/>
                    <a:satMod val="115000"/>
                  </a:srgbClr>
                </a:gs>
                <a:gs pos="100000">
                  <a:srgbClr val="F51801">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6" name="Freeform 5"/>
            <p:cNvSpPr/>
            <p:nvPr/>
          </p:nvSpPr>
          <p:spPr>
            <a:xfrm>
              <a:off x="0" y="0"/>
              <a:ext cx="9144000" cy="1524000"/>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4000">
                  <a:moveTo>
                    <a:pt x="0" y="0"/>
                  </a:moveTo>
                  <a:lnTo>
                    <a:pt x="9144000" y="0"/>
                  </a:lnTo>
                  <a:lnTo>
                    <a:pt x="9144000" y="1524000"/>
                  </a:lnTo>
                  <a:cubicBezTo>
                    <a:pt x="6907695" y="816113"/>
                    <a:pt x="3048000" y="1168400"/>
                    <a:pt x="0" y="1066800"/>
                  </a:cubicBezTo>
                  <a:lnTo>
                    <a:pt x="0" y="0"/>
                  </a:lnTo>
                  <a:close/>
                </a:path>
              </a:pathLst>
            </a:custGeom>
            <a:gradFill flip="none" rotWithShape="1">
              <a:gsLst>
                <a:gs pos="0">
                  <a:srgbClr val="000099">
                    <a:shade val="30000"/>
                    <a:satMod val="115000"/>
                  </a:srgbClr>
                </a:gs>
                <a:gs pos="50000">
                  <a:srgbClr val="000099">
                    <a:shade val="67500"/>
                    <a:satMod val="115000"/>
                  </a:srgbClr>
                </a:gs>
                <a:gs pos="100000">
                  <a:srgbClr val="0000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7" name="Title 1"/>
            <p:cNvSpPr txBox="1">
              <a:spLocks/>
            </p:cNvSpPr>
            <p:nvPr/>
          </p:nvSpPr>
          <p:spPr>
            <a:xfrm>
              <a:off x="1066800" y="76200"/>
              <a:ext cx="65532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Louisiana Tech University</a:t>
              </a:r>
            </a:p>
          </p:txBody>
        </p:sp>
        <p:sp>
          <p:nvSpPr>
            <p:cNvPr id="8" name="Subtitle 2"/>
            <p:cNvSpPr txBox="1">
              <a:spLocks/>
            </p:cNvSpPr>
            <p:nvPr/>
          </p:nvSpPr>
          <p:spPr>
            <a:xfrm>
              <a:off x="1066800" y="457200"/>
              <a:ext cx="650367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A3A3A3"/>
                  </a:solidFill>
                  <a:effectLst/>
                  <a:uLnTx/>
                  <a:uFillTx/>
                  <a:latin typeface="+mn-lt"/>
                  <a:ea typeface="+mn-ea"/>
                  <a:cs typeface="+mn-cs"/>
                </a:rPr>
                <a:t>College of Engineering and Science</a:t>
              </a:r>
            </a:p>
          </p:txBody>
        </p:sp>
        <p:grpSp>
          <p:nvGrpSpPr>
            <p:cNvPr id="9" name="Group 8"/>
            <p:cNvGrpSpPr/>
            <p:nvPr/>
          </p:nvGrpSpPr>
          <p:grpSpPr>
            <a:xfrm>
              <a:off x="76200" y="76200"/>
              <a:ext cx="914400" cy="914400"/>
              <a:chOff x="76200" y="76200"/>
              <a:chExt cx="914400" cy="914400"/>
            </a:xfrm>
          </p:grpSpPr>
          <p:sp>
            <p:nvSpPr>
              <p:cNvPr id="10" name="Oval 9"/>
              <p:cNvSpPr/>
              <p:nvPr/>
            </p:nvSpPr>
            <p:spPr>
              <a:xfrm>
                <a:off x="76200" y="76200"/>
                <a:ext cx="914400" cy="9144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6"/>
              <p:cNvGrpSpPr/>
              <p:nvPr/>
            </p:nvGrpSpPr>
            <p:grpSpPr>
              <a:xfrm>
                <a:off x="257629" y="297231"/>
                <a:ext cx="580571" cy="540969"/>
                <a:chOff x="-8229599" y="518558"/>
                <a:chExt cx="4571999" cy="4087423"/>
              </a:xfrm>
            </p:grpSpPr>
            <p:sp>
              <p:nvSpPr>
                <p:cNvPr id="12" name="Rectangle 7"/>
                <p:cNvSpPr/>
                <p:nvPr/>
              </p:nvSpPr>
              <p:spPr>
                <a:xfrm>
                  <a:off x="-7858125" y="575748"/>
                  <a:ext cx="4200525" cy="4030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latechlogo.gif"/>
                <p:cNvPicPr>
                  <a:picLocks noChangeAspect="1"/>
                </p:cNvPicPr>
                <p:nvPr/>
              </p:nvPicPr>
              <p:blipFill>
                <a:blip r:embed="rId4" cstate="print"/>
                <a:stretch>
                  <a:fillRect/>
                </a:stretch>
              </p:blipFill>
              <p:spPr>
                <a:xfrm>
                  <a:off x="-8229599" y="518558"/>
                  <a:ext cx="4165160" cy="3748645"/>
                </a:xfrm>
                <a:prstGeom prst="rect">
                  <a:avLst/>
                </a:prstGeom>
              </p:spPr>
            </p:pic>
          </p:grpSp>
        </p:grpSp>
      </p:grpSp>
      <p:sp>
        <p:nvSpPr>
          <p:cNvPr id="2" name="Slide Number Placeholder 1"/>
          <p:cNvSpPr>
            <a:spLocks noGrp="1"/>
          </p:cNvSpPr>
          <p:nvPr>
            <p:ph type="sldNum" sz="quarter" idx="12"/>
          </p:nvPr>
        </p:nvSpPr>
        <p:spPr/>
        <p:txBody>
          <a:bodyPr/>
          <a:lstStyle/>
          <a:p>
            <a:fld id="{52B1C111-4C10-4989-AC3D-144C30367AE1}" type="slidenum">
              <a:rPr lang="en-US" smtClean="0"/>
              <a:t>3</a:t>
            </a:fld>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581400"/>
            <a:ext cx="26193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7585" y="4633912"/>
            <a:ext cx="11715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7597" y="5257800"/>
            <a:ext cx="485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52400" y="6424225"/>
            <a:ext cx="4572000" cy="276999"/>
          </a:xfrm>
          <a:prstGeom prst="rect">
            <a:avLst/>
          </a:prstGeom>
        </p:spPr>
        <p:txBody>
          <a:bodyPr>
            <a:spAutoFit/>
          </a:bodyPr>
          <a:lstStyle/>
          <a:p>
            <a:r>
              <a:rPr lang="en-US" sz="1200" dirty="0"/>
              <a:t>http://www.electrical-res.com/tensile-strength-test-equipment/</a:t>
            </a:r>
          </a:p>
        </p:txBody>
      </p:sp>
      <p:sp>
        <p:nvSpPr>
          <p:cNvPr id="15" name="TextBox 14"/>
          <p:cNvSpPr txBox="1"/>
          <p:nvPr/>
        </p:nvSpPr>
        <p:spPr>
          <a:xfrm>
            <a:off x="4909184" y="6428601"/>
            <a:ext cx="2971800" cy="276999"/>
          </a:xfrm>
          <a:prstGeom prst="rect">
            <a:avLst/>
          </a:prstGeom>
          <a:noFill/>
        </p:spPr>
        <p:txBody>
          <a:bodyPr wrap="square" rtlCol="0">
            <a:spAutoFit/>
          </a:bodyPr>
          <a:lstStyle/>
          <a:p>
            <a:pPr algn="ctr"/>
            <a:r>
              <a:rPr lang="en-US" sz="1200" dirty="0">
                <a:solidFill>
                  <a:srgbClr val="0070C0"/>
                </a:solidFill>
              </a:rPr>
              <a:t>Figures from text: Ratner et al., 2004</a:t>
            </a:r>
          </a:p>
        </p:txBody>
      </p:sp>
    </p:spTree>
    <p:extLst>
      <p:ext uri="{BB962C8B-B14F-4D97-AF65-F5344CB8AC3E}">
        <p14:creationId xmlns:p14="http://schemas.microsoft.com/office/powerpoint/2010/main" val="163838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4000" cy="2057399"/>
            <a:chOff x="0" y="0"/>
            <a:chExt cx="9144000" cy="2057399"/>
          </a:xfrm>
        </p:grpSpPr>
        <p:sp>
          <p:nvSpPr>
            <p:cNvPr id="5" name="Freeform 4"/>
            <p:cNvSpPr/>
            <p:nvPr/>
          </p:nvSpPr>
          <p:spPr>
            <a:xfrm flipV="1">
              <a:off x="0" y="890104"/>
              <a:ext cx="9144000" cy="1167295"/>
            </a:xfrm>
            <a:custGeom>
              <a:avLst/>
              <a:gdLst>
                <a:gd name="connsiteX0" fmla="*/ 0 w 9144000"/>
                <a:gd name="connsiteY0" fmla="*/ 0 h 152400"/>
                <a:gd name="connsiteX1" fmla="*/ 9144000 w 9144000"/>
                <a:gd name="connsiteY1" fmla="*/ 0 h 152400"/>
                <a:gd name="connsiteX2" fmla="*/ 9144000 w 9144000"/>
                <a:gd name="connsiteY2" fmla="*/ 152400 h 152400"/>
                <a:gd name="connsiteX3" fmla="*/ 0 w 9144000"/>
                <a:gd name="connsiteY3" fmla="*/ 152400 h 152400"/>
                <a:gd name="connsiteX4" fmla="*/ 0 w 9144000"/>
                <a:gd name="connsiteY4" fmla="*/ 0 h 1524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1167295"/>
                <a:gd name="connsiteX1" fmla="*/ 9144000 w 9144000"/>
                <a:gd name="connsiteY1" fmla="*/ 0 h 1167295"/>
                <a:gd name="connsiteX2" fmla="*/ 9144000 w 9144000"/>
                <a:gd name="connsiteY2" fmla="*/ 990600 h 1167295"/>
                <a:gd name="connsiteX3" fmla="*/ 0 w 9144000"/>
                <a:gd name="connsiteY3" fmla="*/ 990600 h 1167295"/>
                <a:gd name="connsiteX4" fmla="*/ 0 w 9144000"/>
                <a:gd name="connsiteY4" fmla="*/ 838200 h 116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67295">
                  <a:moveTo>
                    <a:pt x="0" y="838200"/>
                  </a:moveTo>
                  <a:cubicBezTo>
                    <a:pt x="3048000" y="558800"/>
                    <a:pt x="7252253" y="1167295"/>
                    <a:pt x="9144000" y="0"/>
                  </a:cubicBezTo>
                  <a:lnTo>
                    <a:pt x="9144000" y="990600"/>
                  </a:lnTo>
                  <a:lnTo>
                    <a:pt x="0" y="990600"/>
                  </a:lnTo>
                  <a:lnTo>
                    <a:pt x="0" y="838200"/>
                  </a:lnTo>
                  <a:close/>
                </a:path>
              </a:pathLst>
            </a:custGeom>
            <a:gradFill flip="none" rotWithShape="1">
              <a:gsLst>
                <a:gs pos="0">
                  <a:srgbClr val="F51801">
                    <a:shade val="30000"/>
                    <a:satMod val="115000"/>
                  </a:srgbClr>
                </a:gs>
                <a:gs pos="50000">
                  <a:srgbClr val="F51801">
                    <a:shade val="67500"/>
                    <a:satMod val="115000"/>
                  </a:srgbClr>
                </a:gs>
                <a:gs pos="100000">
                  <a:srgbClr val="F51801">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6" name="Freeform 5"/>
            <p:cNvSpPr/>
            <p:nvPr/>
          </p:nvSpPr>
          <p:spPr>
            <a:xfrm>
              <a:off x="0" y="0"/>
              <a:ext cx="9144000" cy="1524000"/>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4000">
                  <a:moveTo>
                    <a:pt x="0" y="0"/>
                  </a:moveTo>
                  <a:lnTo>
                    <a:pt x="9144000" y="0"/>
                  </a:lnTo>
                  <a:lnTo>
                    <a:pt x="9144000" y="1524000"/>
                  </a:lnTo>
                  <a:cubicBezTo>
                    <a:pt x="6907695" y="816113"/>
                    <a:pt x="3048000" y="1168400"/>
                    <a:pt x="0" y="1066800"/>
                  </a:cubicBezTo>
                  <a:lnTo>
                    <a:pt x="0" y="0"/>
                  </a:lnTo>
                  <a:close/>
                </a:path>
              </a:pathLst>
            </a:custGeom>
            <a:gradFill flip="none" rotWithShape="1">
              <a:gsLst>
                <a:gs pos="0">
                  <a:srgbClr val="000099">
                    <a:shade val="30000"/>
                    <a:satMod val="115000"/>
                  </a:srgbClr>
                </a:gs>
                <a:gs pos="50000">
                  <a:srgbClr val="000099">
                    <a:shade val="67500"/>
                    <a:satMod val="115000"/>
                  </a:srgbClr>
                </a:gs>
                <a:gs pos="100000">
                  <a:srgbClr val="0000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7" name="Title 1"/>
            <p:cNvSpPr txBox="1">
              <a:spLocks/>
            </p:cNvSpPr>
            <p:nvPr/>
          </p:nvSpPr>
          <p:spPr>
            <a:xfrm>
              <a:off x="1066800" y="76200"/>
              <a:ext cx="65532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Louisiana Tech University</a:t>
              </a:r>
            </a:p>
          </p:txBody>
        </p:sp>
        <p:sp>
          <p:nvSpPr>
            <p:cNvPr id="8" name="Subtitle 2"/>
            <p:cNvSpPr txBox="1">
              <a:spLocks/>
            </p:cNvSpPr>
            <p:nvPr/>
          </p:nvSpPr>
          <p:spPr>
            <a:xfrm>
              <a:off x="1066800" y="457200"/>
              <a:ext cx="650367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A3A3A3"/>
                  </a:solidFill>
                  <a:effectLst/>
                  <a:uLnTx/>
                  <a:uFillTx/>
                  <a:latin typeface="+mn-lt"/>
                  <a:ea typeface="+mn-ea"/>
                  <a:cs typeface="+mn-cs"/>
                </a:rPr>
                <a:t>College of Engineering and Science</a:t>
              </a:r>
            </a:p>
          </p:txBody>
        </p:sp>
        <p:grpSp>
          <p:nvGrpSpPr>
            <p:cNvPr id="9" name="Group 8"/>
            <p:cNvGrpSpPr/>
            <p:nvPr/>
          </p:nvGrpSpPr>
          <p:grpSpPr>
            <a:xfrm>
              <a:off x="76200" y="76200"/>
              <a:ext cx="914400" cy="914400"/>
              <a:chOff x="76200" y="76200"/>
              <a:chExt cx="914400" cy="914400"/>
            </a:xfrm>
          </p:grpSpPr>
          <p:sp>
            <p:nvSpPr>
              <p:cNvPr id="10" name="Oval 9"/>
              <p:cNvSpPr/>
              <p:nvPr/>
            </p:nvSpPr>
            <p:spPr>
              <a:xfrm>
                <a:off x="76200" y="76200"/>
                <a:ext cx="914400" cy="9144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6"/>
              <p:cNvGrpSpPr/>
              <p:nvPr/>
            </p:nvGrpSpPr>
            <p:grpSpPr>
              <a:xfrm>
                <a:off x="257629" y="297231"/>
                <a:ext cx="580571" cy="540969"/>
                <a:chOff x="-8229599" y="518558"/>
                <a:chExt cx="4571999" cy="4087423"/>
              </a:xfrm>
            </p:grpSpPr>
            <p:sp>
              <p:nvSpPr>
                <p:cNvPr id="12" name="Rectangle 7"/>
                <p:cNvSpPr/>
                <p:nvPr/>
              </p:nvSpPr>
              <p:spPr>
                <a:xfrm>
                  <a:off x="-7858125" y="575748"/>
                  <a:ext cx="4200525" cy="4030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latechlogo.gif"/>
                <p:cNvPicPr>
                  <a:picLocks noChangeAspect="1"/>
                </p:cNvPicPr>
                <p:nvPr/>
              </p:nvPicPr>
              <p:blipFill>
                <a:blip r:embed="rId2" cstate="print"/>
                <a:stretch>
                  <a:fillRect/>
                </a:stretch>
              </p:blipFill>
              <p:spPr>
                <a:xfrm>
                  <a:off x="-8229599" y="518558"/>
                  <a:ext cx="4165160" cy="3748645"/>
                </a:xfrm>
                <a:prstGeom prst="rect">
                  <a:avLst/>
                </a:prstGeom>
              </p:spPr>
            </p:pic>
          </p:grpSp>
        </p:grpSp>
      </p:grpSp>
      <p:sp>
        <p:nvSpPr>
          <p:cNvPr id="2" name="Slide Number Placeholder 1"/>
          <p:cNvSpPr>
            <a:spLocks noGrp="1"/>
          </p:cNvSpPr>
          <p:nvPr>
            <p:ph type="sldNum" sz="quarter" idx="12"/>
          </p:nvPr>
        </p:nvSpPr>
        <p:spPr/>
        <p:txBody>
          <a:bodyPr/>
          <a:lstStyle/>
          <a:p>
            <a:fld id="{52B1C111-4C10-4989-AC3D-144C30367AE1}" type="slidenum">
              <a:rPr lang="en-US" smtClean="0"/>
              <a:t>4</a:t>
            </a:fld>
            <a:endParaRPr lang="en-US"/>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905000" y="1828800"/>
            <a:ext cx="4308788"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4909184" y="6428601"/>
            <a:ext cx="2971800" cy="276999"/>
          </a:xfrm>
          <a:prstGeom prst="rect">
            <a:avLst/>
          </a:prstGeom>
          <a:noFill/>
        </p:spPr>
        <p:txBody>
          <a:bodyPr wrap="square" rtlCol="0">
            <a:spAutoFit/>
          </a:bodyPr>
          <a:lstStyle/>
          <a:p>
            <a:pPr algn="ctr"/>
            <a:r>
              <a:rPr lang="en-US" sz="1200" dirty="0">
                <a:solidFill>
                  <a:srgbClr val="0070C0"/>
                </a:solidFill>
              </a:rPr>
              <a:t>Figures from text: Ratner et al., 2004</a:t>
            </a:r>
          </a:p>
        </p:txBody>
      </p:sp>
    </p:spTree>
    <p:extLst>
      <p:ext uri="{BB962C8B-B14F-4D97-AF65-F5344CB8AC3E}">
        <p14:creationId xmlns:p14="http://schemas.microsoft.com/office/powerpoint/2010/main" val="287868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4" y="1371601"/>
            <a:ext cx="6704248"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0" y="0"/>
            <a:ext cx="9144000" cy="2057399"/>
            <a:chOff x="0" y="0"/>
            <a:chExt cx="9144000" cy="2057399"/>
          </a:xfrm>
        </p:grpSpPr>
        <p:sp>
          <p:nvSpPr>
            <p:cNvPr id="5" name="Freeform 4"/>
            <p:cNvSpPr/>
            <p:nvPr/>
          </p:nvSpPr>
          <p:spPr>
            <a:xfrm flipV="1">
              <a:off x="0" y="890104"/>
              <a:ext cx="9144000" cy="1167295"/>
            </a:xfrm>
            <a:custGeom>
              <a:avLst/>
              <a:gdLst>
                <a:gd name="connsiteX0" fmla="*/ 0 w 9144000"/>
                <a:gd name="connsiteY0" fmla="*/ 0 h 152400"/>
                <a:gd name="connsiteX1" fmla="*/ 9144000 w 9144000"/>
                <a:gd name="connsiteY1" fmla="*/ 0 h 152400"/>
                <a:gd name="connsiteX2" fmla="*/ 9144000 w 9144000"/>
                <a:gd name="connsiteY2" fmla="*/ 152400 h 152400"/>
                <a:gd name="connsiteX3" fmla="*/ 0 w 9144000"/>
                <a:gd name="connsiteY3" fmla="*/ 152400 h 152400"/>
                <a:gd name="connsiteX4" fmla="*/ 0 w 9144000"/>
                <a:gd name="connsiteY4" fmla="*/ 0 h 1524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1167295"/>
                <a:gd name="connsiteX1" fmla="*/ 9144000 w 9144000"/>
                <a:gd name="connsiteY1" fmla="*/ 0 h 1167295"/>
                <a:gd name="connsiteX2" fmla="*/ 9144000 w 9144000"/>
                <a:gd name="connsiteY2" fmla="*/ 990600 h 1167295"/>
                <a:gd name="connsiteX3" fmla="*/ 0 w 9144000"/>
                <a:gd name="connsiteY3" fmla="*/ 990600 h 1167295"/>
                <a:gd name="connsiteX4" fmla="*/ 0 w 9144000"/>
                <a:gd name="connsiteY4" fmla="*/ 838200 h 116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67295">
                  <a:moveTo>
                    <a:pt x="0" y="838200"/>
                  </a:moveTo>
                  <a:cubicBezTo>
                    <a:pt x="3048000" y="558800"/>
                    <a:pt x="7252253" y="1167295"/>
                    <a:pt x="9144000" y="0"/>
                  </a:cubicBezTo>
                  <a:lnTo>
                    <a:pt x="9144000" y="990600"/>
                  </a:lnTo>
                  <a:lnTo>
                    <a:pt x="0" y="990600"/>
                  </a:lnTo>
                  <a:lnTo>
                    <a:pt x="0" y="838200"/>
                  </a:lnTo>
                  <a:close/>
                </a:path>
              </a:pathLst>
            </a:custGeom>
            <a:gradFill flip="none" rotWithShape="1">
              <a:gsLst>
                <a:gs pos="0">
                  <a:srgbClr val="F51801">
                    <a:shade val="30000"/>
                    <a:satMod val="115000"/>
                  </a:srgbClr>
                </a:gs>
                <a:gs pos="50000">
                  <a:srgbClr val="F51801">
                    <a:shade val="67500"/>
                    <a:satMod val="115000"/>
                  </a:srgbClr>
                </a:gs>
                <a:gs pos="100000">
                  <a:srgbClr val="F51801">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6" name="Freeform 5"/>
            <p:cNvSpPr/>
            <p:nvPr/>
          </p:nvSpPr>
          <p:spPr>
            <a:xfrm>
              <a:off x="0" y="0"/>
              <a:ext cx="9144000" cy="1524000"/>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4000">
                  <a:moveTo>
                    <a:pt x="0" y="0"/>
                  </a:moveTo>
                  <a:lnTo>
                    <a:pt x="9144000" y="0"/>
                  </a:lnTo>
                  <a:lnTo>
                    <a:pt x="9144000" y="1524000"/>
                  </a:lnTo>
                  <a:cubicBezTo>
                    <a:pt x="6907695" y="816113"/>
                    <a:pt x="3048000" y="1168400"/>
                    <a:pt x="0" y="1066800"/>
                  </a:cubicBezTo>
                  <a:lnTo>
                    <a:pt x="0" y="0"/>
                  </a:lnTo>
                  <a:close/>
                </a:path>
              </a:pathLst>
            </a:custGeom>
            <a:gradFill flip="none" rotWithShape="1">
              <a:gsLst>
                <a:gs pos="0">
                  <a:srgbClr val="000099">
                    <a:shade val="30000"/>
                    <a:satMod val="115000"/>
                  </a:srgbClr>
                </a:gs>
                <a:gs pos="50000">
                  <a:srgbClr val="000099">
                    <a:shade val="67500"/>
                    <a:satMod val="115000"/>
                  </a:srgbClr>
                </a:gs>
                <a:gs pos="100000">
                  <a:srgbClr val="0000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7" name="Title 1"/>
            <p:cNvSpPr txBox="1">
              <a:spLocks/>
            </p:cNvSpPr>
            <p:nvPr/>
          </p:nvSpPr>
          <p:spPr>
            <a:xfrm>
              <a:off x="1066800" y="76200"/>
              <a:ext cx="65532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Louisiana Tech University</a:t>
              </a:r>
            </a:p>
          </p:txBody>
        </p:sp>
        <p:sp>
          <p:nvSpPr>
            <p:cNvPr id="8" name="Subtitle 2"/>
            <p:cNvSpPr txBox="1">
              <a:spLocks/>
            </p:cNvSpPr>
            <p:nvPr/>
          </p:nvSpPr>
          <p:spPr>
            <a:xfrm>
              <a:off x="1066800" y="457200"/>
              <a:ext cx="650367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A3A3A3"/>
                  </a:solidFill>
                  <a:effectLst/>
                  <a:uLnTx/>
                  <a:uFillTx/>
                  <a:latin typeface="+mn-lt"/>
                  <a:ea typeface="+mn-ea"/>
                  <a:cs typeface="+mn-cs"/>
                </a:rPr>
                <a:t>College of Engineering and Science</a:t>
              </a:r>
            </a:p>
          </p:txBody>
        </p:sp>
        <p:grpSp>
          <p:nvGrpSpPr>
            <p:cNvPr id="9" name="Group 8"/>
            <p:cNvGrpSpPr/>
            <p:nvPr/>
          </p:nvGrpSpPr>
          <p:grpSpPr>
            <a:xfrm>
              <a:off x="76200" y="76200"/>
              <a:ext cx="914400" cy="914400"/>
              <a:chOff x="76200" y="76200"/>
              <a:chExt cx="914400" cy="914400"/>
            </a:xfrm>
          </p:grpSpPr>
          <p:sp>
            <p:nvSpPr>
              <p:cNvPr id="10" name="Oval 9"/>
              <p:cNvSpPr/>
              <p:nvPr/>
            </p:nvSpPr>
            <p:spPr>
              <a:xfrm>
                <a:off x="76200" y="76200"/>
                <a:ext cx="914400" cy="9144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6"/>
              <p:cNvGrpSpPr/>
              <p:nvPr/>
            </p:nvGrpSpPr>
            <p:grpSpPr>
              <a:xfrm>
                <a:off x="257629" y="297231"/>
                <a:ext cx="580571" cy="540969"/>
                <a:chOff x="-8229599" y="518558"/>
                <a:chExt cx="4571999" cy="4087423"/>
              </a:xfrm>
            </p:grpSpPr>
            <p:sp>
              <p:nvSpPr>
                <p:cNvPr id="12" name="Rectangle 7"/>
                <p:cNvSpPr/>
                <p:nvPr/>
              </p:nvSpPr>
              <p:spPr>
                <a:xfrm>
                  <a:off x="-7858125" y="575748"/>
                  <a:ext cx="4200525" cy="4030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latechlogo.gif"/>
                <p:cNvPicPr>
                  <a:picLocks noChangeAspect="1"/>
                </p:cNvPicPr>
                <p:nvPr/>
              </p:nvPicPr>
              <p:blipFill>
                <a:blip r:embed="rId3" cstate="print"/>
                <a:stretch>
                  <a:fillRect/>
                </a:stretch>
              </p:blipFill>
              <p:spPr>
                <a:xfrm>
                  <a:off x="-8229599" y="518558"/>
                  <a:ext cx="4165160" cy="3748645"/>
                </a:xfrm>
                <a:prstGeom prst="rect">
                  <a:avLst/>
                </a:prstGeom>
              </p:spPr>
            </p:pic>
          </p:grpSp>
        </p:grpSp>
      </p:grpSp>
      <p:sp>
        <p:nvSpPr>
          <p:cNvPr id="2" name="Slide Number Placeholder 1"/>
          <p:cNvSpPr>
            <a:spLocks noGrp="1"/>
          </p:cNvSpPr>
          <p:nvPr>
            <p:ph type="sldNum" sz="quarter" idx="12"/>
          </p:nvPr>
        </p:nvSpPr>
        <p:spPr/>
        <p:txBody>
          <a:bodyPr/>
          <a:lstStyle/>
          <a:p>
            <a:fld id="{52B1C111-4C10-4989-AC3D-144C30367AE1}" type="slidenum">
              <a:rPr lang="en-US" smtClean="0"/>
              <a:t>5</a:t>
            </a:fld>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3308" y="4629151"/>
            <a:ext cx="5980184" cy="1857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495800" y="6477000"/>
            <a:ext cx="3385184" cy="276999"/>
          </a:xfrm>
          <a:prstGeom prst="rect">
            <a:avLst/>
          </a:prstGeom>
          <a:noFill/>
        </p:spPr>
        <p:txBody>
          <a:bodyPr wrap="square" rtlCol="0">
            <a:spAutoFit/>
          </a:bodyPr>
          <a:lstStyle/>
          <a:p>
            <a:pPr algn="ctr"/>
            <a:r>
              <a:rPr lang="en-US" sz="1200" dirty="0">
                <a:solidFill>
                  <a:srgbClr val="0070C0"/>
                </a:solidFill>
              </a:rPr>
              <a:t>Figures and table from text: Ratner et al., 2004</a:t>
            </a:r>
          </a:p>
        </p:txBody>
      </p:sp>
    </p:spTree>
    <p:extLst>
      <p:ext uri="{BB962C8B-B14F-4D97-AF65-F5344CB8AC3E}">
        <p14:creationId xmlns:p14="http://schemas.microsoft.com/office/powerpoint/2010/main" val="68043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1316" y="1892605"/>
            <a:ext cx="5246483" cy="411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0" y="0"/>
            <a:ext cx="9144000" cy="2057399"/>
            <a:chOff x="0" y="0"/>
            <a:chExt cx="9144000" cy="2057399"/>
          </a:xfrm>
        </p:grpSpPr>
        <p:sp>
          <p:nvSpPr>
            <p:cNvPr id="5" name="Freeform 4"/>
            <p:cNvSpPr/>
            <p:nvPr/>
          </p:nvSpPr>
          <p:spPr>
            <a:xfrm flipV="1">
              <a:off x="0" y="890104"/>
              <a:ext cx="9144000" cy="1167295"/>
            </a:xfrm>
            <a:custGeom>
              <a:avLst/>
              <a:gdLst>
                <a:gd name="connsiteX0" fmla="*/ 0 w 9144000"/>
                <a:gd name="connsiteY0" fmla="*/ 0 h 152400"/>
                <a:gd name="connsiteX1" fmla="*/ 9144000 w 9144000"/>
                <a:gd name="connsiteY1" fmla="*/ 0 h 152400"/>
                <a:gd name="connsiteX2" fmla="*/ 9144000 w 9144000"/>
                <a:gd name="connsiteY2" fmla="*/ 152400 h 152400"/>
                <a:gd name="connsiteX3" fmla="*/ 0 w 9144000"/>
                <a:gd name="connsiteY3" fmla="*/ 152400 h 152400"/>
                <a:gd name="connsiteX4" fmla="*/ 0 w 9144000"/>
                <a:gd name="connsiteY4" fmla="*/ 0 h 1524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1167295"/>
                <a:gd name="connsiteX1" fmla="*/ 9144000 w 9144000"/>
                <a:gd name="connsiteY1" fmla="*/ 0 h 1167295"/>
                <a:gd name="connsiteX2" fmla="*/ 9144000 w 9144000"/>
                <a:gd name="connsiteY2" fmla="*/ 990600 h 1167295"/>
                <a:gd name="connsiteX3" fmla="*/ 0 w 9144000"/>
                <a:gd name="connsiteY3" fmla="*/ 990600 h 1167295"/>
                <a:gd name="connsiteX4" fmla="*/ 0 w 9144000"/>
                <a:gd name="connsiteY4" fmla="*/ 838200 h 116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67295">
                  <a:moveTo>
                    <a:pt x="0" y="838200"/>
                  </a:moveTo>
                  <a:cubicBezTo>
                    <a:pt x="3048000" y="558800"/>
                    <a:pt x="7252253" y="1167295"/>
                    <a:pt x="9144000" y="0"/>
                  </a:cubicBezTo>
                  <a:lnTo>
                    <a:pt x="9144000" y="990600"/>
                  </a:lnTo>
                  <a:lnTo>
                    <a:pt x="0" y="990600"/>
                  </a:lnTo>
                  <a:lnTo>
                    <a:pt x="0" y="838200"/>
                  </a:lnTo>
                  <a:close/>
                </a:path>
              </a:pathLst>
            </a:custGeom>
            <a:gradFill flip="none" rotWithShape="1">
              <a:gsLst>
                <a:gs pos="0">
                  <a:srgbClr val="F51801">
                    <a:shade val="30000"/>
                    <a:satMod val="115000"/>
                  </a:srgbClr>
                </a:gs>
                <a:gs pos="50000">
                  <a:srgbClr val="F51801">
                    <a:shade val="67500"/>
                    <a:satMod val="115000"/>
                  </a:srgbClr>
                </a:gs>
                <a:gs pos="100000">
                  <a:srgbClr val="F51801">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6" name="Freeform 5"/>
            <p:cNvSpPr/>
            <p:nvPr/>
          </p:nvSpPr>
          <p:spPr>
            <a:xfrm>
              <a:off x="0" y="0"/>
              <a:ext cx="9144000" cy="1524000"/>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4000">
                  <a:moveTo>
                    <a:pt x="0" y="0"/>
                  </a:moveTo>
                  <a:lnTo>
                    <a:pt x="9144000" y="0"/>
                  </a:lnTo>
                  <a:lnTo>
                    <a:pt x="9144000" y="1524000"/>
                  </a:lnTo>
                  <a:cubicBezTo>
                    <a:pt x="6907695" y="816113"/>
                    <a:pt x="3048000" y="1168400"/>
                    <a:pt x="0" y="1066800"/>
                  </a:cubicBezTo>
                  <a:lnTo>
                    <a:pt x="0" y="0"/>
                  </a:lnTo>
                  <a:close/>
                </a:path>
              </a:pathLst>
            </a:custGeom>
            <a:gradFill flip="none" rotWithShape="1">
              <a:gsLst>
                <a:gs pos="0">
                  <a:srgbClr val="000099">
                    <a:shade val="30000"/>
                    <a:satMod val="115000"/>
                  </a:srgbClr>
                </a:gs>
                <a:gs pos="50000">
                  <a:srgbClr val="000099">
                    <a:shade val="67500"/>
                    <a:satMod val="115000"/>
                  </a:srgbClr>
                </a:gs>
                <a:gs pos="100000">
                  <a:srgbClr val="0000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7" name="Title 1"/>
            <p:cNvSpPr txBox="1">
              <a:spLocks/>
            </p:cNvSpPr>
            <p:nvPr/>
          </p:nvSpPr>
          <p:spPr>
            <a:xfrm>
              <a:off x="1066800" y="76200"/>
              <a:ext cx="65532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Louisiana Tech University</a:t>
              </a:r>
            </a:p>
          </p:txBody>
        </p:sp>
        <p:sp>
          <p:nvSpPr>
            <p:cNvPr id="8" name="Subtitle 2"/>
            <p:cNvSpPr txBox="1">
              <a:spLocks/>
            </p:cNvSpPr>
            <p:nvPr/>
          </p:nvSpPr>
          <p:spPr>
            <a:xfrm>
              <a:off x="1066800" y="457200"/>
              <a:ext cx="650367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A3A3A3"/>
                  </a:solidFill>
                  <a:effectLst/>
                  <a:uLnTx/>
                  <a:uFillTx/>
                  <a:latin typeface="+mn-lt"/>
                  <a:ea typeface="+mn-ea"/>
                  <a:cs typeface="+mn-cs"/>
                </a:rPr>
                <a:t>College of Engineering and Science</a:t>
              </a:r>
            </a:p>
          </p:txBody>
        </p:sp>
        <p:grpSp>
          <p:nvGrpSpPr>
            <p:cNvPr id="9" name="Group 8"/>
            <p:cNvGrpSpPr/>
            <p:nvPr/>
          </p:nvGrpSpPr>
          <p:grpSpPr>
            <a:xfrm>
              <a:off x="76200" y="76200"/>
              <a:ext cx="914400" cy="914400"/>
              <a:chOff x="76200" y="76200"/>
              <a:chExt cx="914400" cy="914400"/>
            </a:xfrm>
          </p:grpSpPr>
          <p:sp>
            <p:nvSpPr>
              <p:cNvPr id="10" name="Oval 9"/>
              <p:cNvSpPr/>
              <p:nvPr/>
            </p:nvSpPr>
            <p:spPr>
              <a:xfrm>
                <a:off x="76200" y="76200"/>
                <a:ext cx="914400" cy="9144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6"/>
              <p:cNvGrpSpPr/>
              <p:nvPr/>
            </p:nvGrpSpPr>
            <p:grpSpPr>
              <a:xfrm>
                <a:off x="257629" y="297231"/>
                <a:ext cx="580571" cy="540969"/>
                <a:chOff x="-8229599" y="518558"/>
                <a:chExt cx="4571999" cy="4087423"/>
              </a:xfrm>
            </p:grpSpPr>
            <p:sp>
              <p:nvSpPr>
                <p:cNvPr id="12" name="Rectangle 7"/>
                <p:cNvSpPr/>
                <p:nvPr/>
              </p:nvSpPr>
              <p:spPr>
                <a:xfrm>
                  <a:off x="-7858125" y="575748"/>
                  <a:ext cx="4200525" cy="4030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latechlogo.gif"/>
                <p:cNvPicPr>
                  <a:picLocks noChangeAspect="1"/>
                </p:cNvPicPr>
                <p:nvPr/>
              </p:nvPicPr>
              <p:blipFill>
                <a:blip r:embed="rId3" cstate="print"/>
                <a:stretch>
                  <a:fillRect/>
                </a:stretch>
              </p:blipFill>
              <p:spPr>
                <a:xfrm>
                  <a:off x="-8229599" y="518558"/>
                  <a:ext cx="4165160" cy="3748645"/>
                </a:xfrm>
                <a:prstGeom prst="rect">
                  <a:avLst/>
                </a:prstGeom>
              </p:spPr>
            </p:pic>
          </p:grpSp>
        </p:grpSp>
      </p:grpSp>
      <p:sp>
        <p:nvSpPr>
          <p:cNvPr id="2" name="Slide Number Placeholder 1"/>
          <p:cNvSpPr>
            <a:spLocks noGrp="1"/>
          </p:cNvSpPr>
          <p:nvPr>
            <p:ph type="sldNum" sz="quarter" idx="12"/>
          </p:nvPr>
        </p:nvSpPr>
        <p:spPr/>
        <p:txBody>
          <a:bodyPr/>
          <a:lstStyle/>
          <a:p>
            <a:fld id="{52B1C111-4C10-4989-AC3D-144C30367AE1}" type="slidenum">
              <a:rPr lang="en-US" smtClean="0"/>
              <a:t>6</a:t>
            </a:fld>
            <a:endParaRPr lang="en-US"/>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019297"/>
            <a:ext cx="3745117" cy="3606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495800" y="6477000"/>
            <a:ext cx="3385184" cy="276999"/>
          </a:xfrm>
          <a:prstGeom prst="rect">
            <a:avLst/>
          </a:prstGeom>
          <a:noFill/>
        </p:spPr>
        <p:txBody>
          <a:bodyPr wrap="square" rtlCol="0">
            <a:spAutoFit/>
          </a:bodyPr>
          <a:lstStyle/>
          <a:p>
            <a:pPr algn="r"/>
            <a:r>
              <a:rPr lang="en-US" sz="1200" dirty="0">
                <a:solidFill>
                  <a:srgbClr val="0070C0"/>
                </a:solidFill>
              </a:rPr>
              <a:t>Figure and table from text: Ratner et al., 2004</a:t>
            </a:r>
          </a:p>
        </p:txBody>
      </p:sp>
    </p:spTree>
    <p:extLst>
      <p:ext uri="{BB962C8B-B14F-4D97-AF65-F5344CB8AC3E}">
        <p14:creationId xmlns:p14="http://schemas.microsoft.com/office/powerpoint/2010/main" val="281982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88181"/>
            <a:ext cx="5499331" cy="5396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0" y="0"/>
            <a:ext cx="9144000" cy="2057399"/>
            <a:chOff x="0" y="0"/>
            <a:chExt cx="9144000" cy="2057399"/>
          </a:xfrm>
        </p:grpSpPr>
        <p:sp>
          <p:nvSpPr>
            <p:cNvPr id="5" name="Freeform 4"/>
            <p:cNvSpPr/>
            <p:nvPr/>
          </p:nvSpPr>
          <p:spPr>
            <a:xfrm flipV="1">
              <a:off x="0" y="890104"/>
              <a:ext cx="9144000" cy="1167295"/>
            </a:xfrm>
            <a:custGeom>
              <a:avLst/>
              <a:gdLst>
                <a:gd name="connsiteX0" fmla="*/ 0 w 9144000"/>
                <a:gd name="connsiteY0" fmla="*/ 0 h 152400"/>
                <a:gd name="connsiteX1" fmla="*/ 9144000 w 9144000"/>
                <a:gd name="connsiteY1" fmla="*/ 0 h 152400"/>
                <a:gd name="connsiteX2" fmla="*/ 9144000 w 9144000"/>
                <a:gd name="connsiteY2" fmla="*/ 152400 h 152400"/>
                <a:gd name="connsiteX3" fmla="*/ 0 w 9144000"/>
                <a:gd name="connsiteY3" fmla="*/ 152400 h 152400"/>
                <a:gd name="connsiteX4" fmla="*/ 0 w 9144000"/>
                <a:gd name="connsiteY4" fmla="*/ 0 h 1524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1167295"/>
                <a:gd name="connsiteX1" fmla="*/ 9144000 w 9144000"/>
                <a:gd name="connsiteY1" fmla="*/ 0 h 1167295"/>
                <a:gd name="connsiteX2" fmla="*/ 9144000 w 9144000"/>
                <a:gd name="connsiteY2" fmla="*/ 990600 h 1167295"/>
                <a:gd name="connsiteX3" fmla="*/ 0 w 9144000"/>
                <a:gd name="connsiteY3" fmla="*/ 990600 h 1167295"/>
                <a:gd name="connsiteX4" fmla="*/ 0 w 9144000"/>
                <a:gd name="connsiteY4" fmla="*/ 838200 h 116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67295">
                  <a:moveTo>
                    <a:pt x="0" y="838200"/>
                  </a:moveTo>
                  <a:cubicBezTo>
                    <a:pt x="3048000" y="558800"/>
                    <a:pt x="7252253" y="1167295"/>
                    <a:pt x="9144000" y="0"/>
                  </a:cubicBezTo>
                  <a:lnTo>
                    <a:pt x="9144000" y="990600"/>
                  </a:lnTo>
                  <a:lnTo>
                    <a:pt x="0" y="990600"/>
                  </a:lnTo>
                  <a:lnTo>
                    <a:pt x="0" y="838200"/>
                  </a:lnTo>
                  <a:close/>
                </a:path>
              </a:pathLst>
            </a:custGeom>
            <a:gradFill flip="none" rotWithShape="1">
              <a:gsLst>
                <a:gs pos="0">
                  <a:srgbClr val="F51801">
                    <a:shade val="30000"/>
                    <a:satMod val="115000"/>
                  </a:srgbClr>
                </a:gs>
                <a:gs pos="50000">
                  <a:srgbClr val="F51801">
                    <a:shade val="67500"/>
                    <a:satMod val="115000"/>
                  </a:srgbClr>
                </a:gs>
                <a:gs pos="100000">
                  <a:srgbClr val="F51801">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6" name="Freeform 5"/>
            <p:cNvSpPr/>
            <p:nvPr/>
          </p:nvSpPr>
          <p:spPr>
            <a:xfrm>
              <a:off x="0" y="0"/>
              <a:ext cx="9144000" cy="1524000"/>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4000">
                  <a:moveTo>
                    <a:pt x="0" y="0"/>
                  </a:moveTo>
                  <a:lnTo>
                    <a:pt x="9144000" y="0"/>
                  </a:lnTo>
                  <a:lnTo>
                    <a:pt x="9144000" y="1524000"/>
                  </a:lnTo>
                  <a:cubicBezTo>
                    <a:pt x="6907695" y="816113"/>
                    <a:pt x="3048000" y="1168400"/>
                    <a:pt x="0" y="1066800"/>
                  </a:cubicBezTo>
                  <a:lnTo>
                    <a:pt x="0" y="0"/>
                  </a:lnTo>
                  <a:close/>
                </a:path>
              </a:pathLst>
            </a:custGeom>
            <a:gradFill flip="none" rotWithShape="1">
              <a:gsLst>
                <a:gs pos="0">
                  <a:srgbClr val="000099">
                    <a:shade val="30000"/>
                    <a:satMod val="115000"/>
                  </a:srgbClr>
                </a:gs>
                <a:gs pos="50000">
                  <a:srgbClr val="000099">
                    <a:shade val="67500"/>
                    <a:satMod val="115000"/>
                  </a:srgbClr>
                </a:gs>
                <a:gs pos="100000">
                  <a:srgbClr val="0000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a:p>
          </p:txBody>
        </p:sp>
        <p:sp>
          <p:nvSpPr>
            <p:cNvPr id="7" name="Title 1"/>
            <p:cNvSpPr txBox="1">
              <a:spLocks/>
            </p:cNvSpPr>
            <p:nvPr/>
          </p:nvSpPr>
          <p:spPr>
            <a:xfrm>
              <a:off x="1066800" y="76200"/>
              <a:ext cx="65532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Louisiana Tech University</a:t>
              </a:r>
            </a:p>
          </p:txBody>
        </p:sp>
        <p:sp>
          <p:nvSpPr>
            <p:cNvPr id="8" name="Subtitle 2"/>
            <p:cNvSpPr txBox="1">
              <a:spLocks/>
            </p:cNvSpPr>
            <p:nvPr/>
          </p:nvSpPr>
          <p:spPr>
            <a:xfrm>
              <a:off x="1066800" y="457200"/>
              <a:ext cx="650367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A3A3A3"/>
                  </a:solidFill>
                  <a:effectLst/>
                  <a:uLnTx/>
                  <a:uFillTx/>
                  <a:latin typeface="+mn-lt"/>
                  <a:ea typeface="+mn-ea"/>
                  <a:cs typeface="+mn-cs"/>
                </a:rPr>
                <a:t>College of Engineering and Science</a:t>
              </a:r>
            </a:p>
          </p:txBody>
        </p:sp>
        <p:grpSp>
          <p:nvGrpSpPr>
            <p:cNvPr id="9" name="Group 8"/>
            <p:cNvGrpSpPr/>
            <p:nvPr/>
          </p:nvGrpSpPr>
          <p:grpSpPr>
            <a:xfrm>
              <a:off x="76200" y="76200"/>
              <a:ext cx="914400" cy="914400"/>
              <a:chOff x="76200" y="76200"/>
              <a:chExt cx="914400" cy="914400"/>
            </a:xfrm>
          </p:grpSpPr>
          <p:sp>
            <p:nvSpPr>
              <p:cNvPr id="10" name="Oval 9"/>
              <p:cNvSpPr/>
              <p:nvPr/>
            </p:nvSpPr>
            <p:spPr>
              <a:xfrm>
                <a:off x="76200" y="76200"/>
                <a:ext cx="914400" cy="9144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6"/>
              <p:cNvGrpSpPr/>
              <p:nvPr/>
            </p:nvGrpSpPr>
            <p:grpSpPr>
              <a:xfrm>
                <a:off x="257629" y="297231"/>
                <a:ext cx="580571" cy="540969"/>
                <a:chOff x="-8229599" y="518558"/>
                <a:chExt cx="4571999" cy="4087423"/>
              </a:xfrm>
            </p:grpSpPr>
            <p:sp>
              <p:nvSpPr>
                <p:cNvPr id="12" name="Rectangle 7"/>
                <p:cNvSpPr/>
                <p:nvPr/>
              </p:nvSpPr>
              <p:spPr>
                <a:xfrm>
                  <a:off x="-7858125" y="575748"/>
                  <a:ext cx="4200525" cy="4030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latechlogo.gif"/>
                <p:cNvPicPr>
                  <a:picLocks noChangeAspect="1"/>
                </p:cNvPicPr>
                <p:nvPr/>
              </p:nvPicPr>
              <p:blipFill>
                <a:blip r:embed="rId3" cstate="print"/>
                <a:stretch>
                  <a:fillRect/>
                </a:stretch>
              </p:blipFill>
              <p:spPr>
                <a:xfrm>
                  <a:off x="-8229599" y="518558"/>
                  <a:ext cx="4165160" cy="3748645"/>
                </a:xfrm>
                <a:prstGeom prst="rect">
                  <a:avLst/>
                </a:prstGeom>
              </p:spPr>
            </p:pic>
          </p:grpSp>
        </p:grpSp>
      </p:grpSp>
      <p:sp>
        <p:nvSpPr>
          <p:cNvPr id="2" name="Slide Number Placeholder 1"/>
          <p:cNvSpPr>
            <a:spLocks noGrp="1"/>
          </p:cNvSpPr>
          <p:nvPr>
            <p:ph type="sldNum" sz="quarter" idx="12"/>
          </p:nvPr>
        </p:nvSpPr>
        <p:spPr/>
        <p:txBody>
          <a:bodyPr/>
          <a:lstStyle/>
          <a:p>
            <a:fld id="{52B1C111-4C10-4989-AC3D-144C30367AE1}" type="slidenum">
              <a:rPr lang="en-US" smtClean="0"/>
              <a:t>7</a:t>
            </a:fld>
            <a:endParaRPr lang="en-US"/>
          </a:p>
        </p:txBody>
      </p:sp>
      <p:sp>
        <p:nvSpPr>
          <p:cNvPr id="15" name="TextBox 14"/>
          <p:cNvSpPr txBox="1"/>
          <p:nvPr/>
        </p:nvSpPr>
        <p:spPr>
          <a:xfrm>
            <a:off x="5105400" y="6484620"/>
            <a:ext cx="3385184" cy="276999"/>
          </a:xfrm>
          <a:prstGeom prst="rect">
            <a:avLst/>
          </a:prstGeom>
          <a:noFill/>
        </p:spPr>
        <p:txBody>
          <a:bodyPr wrap="square" rtlCol="0">
            <a:spAutoFit/>
          </a:bodyPr>
          <a:lstStyle/>
          <a:p>
            <a:pPr algn="r"/>
            <a:r>
              <a:rPr lang="en-US" sz="1200" dirty="0">
                <a:solidFill>
                  <a:srgbClr val="0070C0"/>
                </a:solidFill>
              </a:rPr>
              <a:t>Table from text: Ratner et al., 2004</a:t>
            </a:r>
          </a:p>
        </p:txBody>
      </p:sp>
    </p:spTree>
    <p:extLst>
      <p:ext uri="{BB962C8B-B14F-4D97-AF65-F5344CB8AC3E}">
        <p14:creationId xmlns:p14="http://schemas.microsoft.com/office/powerpoint/2010/main" val="289479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004" y="1473751"/>
            <a:ext cx="7703894" cy="762000"/>
          </a:xfrm>
        </p:spPr>
        <p:txBody>
          <a:bodyPr>
            <a:normAutofit/>
          </a:bodyPr>
          <a:lstStyle/>
          <a:p>
            <a:pPr marL="0" indent="0" algn="ctr">
              <a:buNone/>
            </a:pPr>
            <a:r>
              <a:rPr lang="en-US" sz="4000" dirty="0"/>
              <a:t>Tensile properties</a:t>
            </a:r>
          </a:p>
        </p:txBody>
      </p:sp>
      <p:grpSp>
        <p:nvGrpSpPr>
          <p:cNvPr id="4" name="Group 3"/>
          <p:cNvGrpSpPr/>
          <p:nvPr/>
        </p:nvGrpSpPr>
        <p:grpSpPr>
          <a:xfrm>
            <a:off x="0" y="0"/>
            <a:ext cx="9144000" cy="2057399"/>
            <a:chOff x="0" y="0"/>
            <a:chExt cx="9144000" cy="2057399"/>
          </a:xfrm>
        </p:grpSpPr>
        <p:sp>
          <p:nvSpPr>
            <p:cNvPr id="5" name="Freeform 4"/>
            <p:cNvSpPr/>
            <p:nvPr/>
          </p:nvSpPr>
          <p:spPr>
            <a:xfrm flipV="1">
              <a:off x="0" y="890104"/>
              <a:ext cx="9144000" cy="1167295"/>
            </a:xfrm>
            <a:custGeom>
              <a:avLst/>
              <a:gdLst>
                <a:gd name="connsiteX0" fmla="*/ 0 w 9144000"/>
                <a:gd name="connsiteY0" fmla="*/ 0 h 152400"/>
                <a:gd name="connsiteX1" fmla="*/ 9144000 w 9144000"/>
                <a:gd name="connsiteY1" fmla="*/ 0 h 152400"/>
                <a:gd name="connsiteX2" fmla="*/ 9144000 w 9144000"/>
                <a:gd name="connsiteY2" fmla="*/ 152400 h 152400"/>
                <a:gd name="connsiteX3" fmla="*/ 0 w 9144000"/>
                <a:gd name="connsiteY3" fmla="*/ 152400 h 152400"/>
                <a:gd name="connsiteX4" fmla="*/ 0 w 9144000"/>
                <a:gd name="connsiteY4" fmla="*/ 0 h 1524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1167295"/>
                <a:gd name="connsiteX1" fmla="*/ 9144000 w 9144000"/>
                <a:gd name="connsiteY1" fmla="*/ 0 h 1167295"/>
                <a:gd name="connsiteX2" fmla="*/ 9144000 w 9144000"/>
                <a:gd name="connsiteY2" fmla="*/ 990600 h 1167295"/>
                <a:gd name="connsiteX3" fmla="*/ 0 w 9144000"/>
                <a:gd name="connsiteY3" fmla="*/ 990600 h 1167295"/>
                <a:gd name="connsiteX4" fmla="*/ 0 w 9144000"/>
                <a:gd name="connsiteY4" fmla="*/ 838200 h 116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67295">
                  <a:moveTo>
                    <a:pt x="0" y="838200"/>
                  </a:moveTo>
                  <a:cubicBezTo>
                    <a:pt x="3048000" y="558800"/>
                    <a:pt x="7252253" y="1167295"/>
                    <a:pt x="9144000" y="0"/>
                  </a:cubicBezTo>
                  <a:lnTo>
                    <a:pt x="9144000" y="990600"/>
                  </a:lnTo>
                  <a:lnTo>
                    <a:pt x="0" y="990600"/>
                  </a:lnTo>
                  <a:lnTo>
                    <a:pt x="0" y="838200"/>
                  </a:lnTo>
                  <a:close/>
                </a:path>
              </a:pathLst>
            </a:custGeom>
            <a:gradFill flip="none" rotWithShape="1">
              <a:gsLst>
                <a:gs pos="0">
                  <a:srgbClr val="F51801">
                    <a:shade val="30000"/>
                    <a:satMod val="115000"/>
                  </a:srgbClr>
                </a:gs>
                <a:gs pos="50000">
                  <a:srgbClr val="F51801">
                    <a:shade val="67500"/>
                    <a:satMod val="115000"/>
                  </a:srgbClr>
                </a:gs>
                <a:gs pos="100000">
                  <a:srgbClr val="F51801">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dirty="0"/>
            </a:p>
          </p:txBody>
        </p:sp>
        <p:sp>
          <p:nvSpPr>
            <p:cNvPr id="6" name="Freeform 5"/>
            <p:cNvSpPr/>
            <p:nvPr/>
          </p:nvSpPr>
          <p:spPr>
            <a:xfrm>
              <a:off x="0" y="0"/>
              <a:ext cx="9144000" cy="1524000"/>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4000">
                  <a:moveTo>
                    <a:pt x="0" y="0"/>
                  </a:moveTo>
                  <a:lnTo>
                    <a:pt x="9144000" y="0"/>
                  </a:lnTo>
                  <a:lnTo>
                    <a:pt x="9144000" y="1524000"/>
                  </a:lnTo>
                  <a:cubicBezTo>
                    <a:pt x="6907695" y="816113"/>
                    <a:pt x="3048000" y="1168400"/>
                    <a:pt x="0" y="1066800"/>
                  </a:cubicBezTo>
                  <a:lnTo>
                    <a:pt x="0" y="0"/>
                  </a:lnTo>
                  <a:close/>
                </a:path>
              </a:pathLst>
            </a:custGeom>
            <a:gradFill flip="none" rotWithShape="1">
              <a:gsLst>
                <a:gs pos="0">
                  <a:srgbClr val="000099">
                    <a:shade val="30000"/>
                    <a:satMod val="115000"/>
                  </a:srgbClr>
                </a:gs>
                <a:gs pos="50000">
                  <a:srgbClr val="000099">
                    <a:shade val="67500"/>
                    <a:satMod val="115000"/>
                  </a:srgbClr>
                </a:gs>
                <a:gs pos="100000">
                  <a:srgbClr val="0000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dirty="0"/>
            </a:p>
          </p:txBody>
        </p:sp>
        <p:sp>
          <p:nvSpPr>
            <p:cNvPr id="7" name="Title 1"/>
            <p:cNvSpPr txBox="1">
              <a:spLocks/>
            </p:cNvSpPr>
            <p:nvPr/>
          </p:nvSpPr>
          <p:spPr>
            <a:xfrm>
              <a:off x="1066800" y="76200"/>
              <a:ext cx="65532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Louisiana Tech University</a:t>
              </a:r>
            </a:p>
          </p:txBody>
        </p:sp>
        <p:sp>
          <p:nvSpPr>
            <p:cNvPr id="8" name="Subtitle 2"/>
            <p:cNvSpPr txBox="1">
              <a:spLocks/>
            </p:cNvSpPr>
            <p:nvPr/>
          </p:nvSpPr>
          <p:spPr>
            <a:xfrm>
              <a:off x="1066800" y="457200"/>
              <a:ext cx="650367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A3A3A3"/>
                  </a:solidFill>
                  <a:effectLst/>
                  <a:uLnTx/>
                  <a:uFillTx/>
                  <a:latin typeface="+mn-lt"/>
                  <a:ea typeface="+mn-ea"/>
                  <a:cs typeface="+mn-cs"/>
                </a:rPr>
                <a:t>College of Engineering and Science</a:t>
              </a:r>
            </a:p>
          </p:txBody>
        </p:sp>
        <p:grpSp>
          <p:nvGrpSpPr>
            <p:cNvPr id="9" name="Group 8"/>
            <p:cNvGrpSpPr/>
            <p:nvPr/>
          </p:nvGrpSpPr>
          <p:grpSpPr>
            <a:xfrm>
              <a:off x="76200" y="76200"/>
              <a:ext cx="914400" cy="914400"/>
              <a:chOff x="76200" y="76200"/>
              <a:chExt cx="914400" cy="914400"/>
            </a:xfrm>
          </p:grpSpPr>
          <p:sp>
            <p:nvSpPr>
              <p:cNvPr id="10" name="Oval 9"/>
              <p:cNvSpPr/>
              <p:nvPr/>
            </p:nvSpPr>
            <p:spPr>
              <a:xfrm>
                <a:off x="76200" y="76200"/>
                <a:ext cx="914400" cy="9144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6"/>
              <p:cNvGrpSpPr/>
              <p:nvPr/>
            </p:nvGrpSpPr>
            <p:grpSpPr>
              <a:xfrm>
                <a:off x="257629" y="297231"/>
                <a:ext cx="580571" cy="540969"/>
                <a:chOff x="-8229599" y="518558"/>
                <a:chExt cx="4571999" cy="4087423"/>
              </a:xfrm>
            </p:grpSpPr>
            <p:sp>
              <p:nvSpPr>
                <p:cNvPr id="12" name="Rectangle 7"/>
                <p:cNvSpPr/>
                <p:nvPr/>
              </p:nvSpPr>
              <p:spPr>
                <a:xfrm>
                  <a:off x="-7858125" y="575748"/>
                  <a:ext cx="4200525" cy="4030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latechlogo.gif"/>
                <p:cNvPicPr>
                  <a:picLocks noChangeAspect="1"/>
                </p:cNvPicPr>
                <p:nvPr/>
              </p:nvPicPr>
              <p:blipFill>
                <a:blip r:embed="rId3" cstate="print"/>
                <a:stretch>
                  <a:fillRect/>
                </a:stretch>
              </p:blipFill>
              <p:spPr>
                <a:xfrm>
                  <a:off x="-8229599" y="518558"/>
                  <a:ext cx="4165160" cy="3748645"/>
                </a:xfrm>
                <a:prstGeom prst="rect">
                  <a:avLst/>
                </a:prstGeom>
              </p:spPr>
            </p:pic>
          </p:grpSp>
        </p:grpSp>
      </p:grpSp>
      <p:sp>
        <p:nvSpPr>
          <p:cNvPr id="2" name="Slide Number Placeholder 1"/>
          <p:cNvSpPr>
            <a:spLocks noGrp="1"/>
          </p:cNvSpPr>
          <p:nvPr>
            <p:ph type="sldNum" sz="quarter" idx="12"/>
          </p:nvPr>
        </p:nvSpPr>
        <p:spPr/>
        <p:txBody>
          <a:bodyPr/>
          <a:lstStyle/>
          <a:p>
            <a:fld id="{52B1C111-4C10-4989-AC3D-144C30367AE1}" type="slidenum">
              <a:rPr lang="en-US" smtClean="0"/>
              <a:t>8</a:t>
            </a:fld>
            <a:endParaRPr lang="en-US" dirty="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517" y="2209800"/>
            <a:ext cx="4610100" cy="4041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334000" y="6400800"/>
            <a:ext cx="2971800" cy="276999"/>
          </a:xfrm>
          <a:prstGeom prst="rect">
            <a:avLst/>
          </a:prstGeom>
          <a:noFill/>
        </p:spPr>
        <p:txBody>
          <a:bodyPr wrap="square" rtlCol="0">
            <a:spAutoFit/>
          </a:bodyPr>
          <a:lstStyle/>
          <a:p>
            <a:pPr algn="ctr"/>
            <a:r>
              <a:rPr lang="en-US" sz="1200" dirty="0">
                <a:solidFill>
                  <a:srgbClr val="0070C0"/>
                </a:solidFill>
              </a:rPr>
              <a:t>Figures from Chapter 2.2, Ratner et al., 2004</a:t>
            </a:r>
          </a:p>
        </p:txBody>
      </p:sp>
    </p:spTree>
    <p:extLst>
      <p:ext uri="{BB962C8B-B14F-4D97-AF65-F5344CB8AC3E}">
        <p14:creationId xmlns:p14="http://schemas.microsoft.com/office/powerpoint/2010/main" val="10327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905" y="1416140"/>
            <a:ext cx="7703894" cy="762000"/>
          </a:xfrm>
        </p:spPr>
        <p:txBody>
          <a:bodyPr>
            <a:normAutofit/>
          </a:bodyPr>
          <a:lstStyle/>
          <a:p>
            <a:pPr marL="0" indent="0">
              <a:buNone/>
            </a:pPr>
            <a:r>
              <a:rPr lang="en-US" sz="4000" dirty="0"/>
              <a:t>Some effects on elastic modulus</a:t>
            </a:r>
          </a:p>
        </p:txBody>
      </p:sp>
      <p:grpSp>
        <p:nvGrpSpPr>
          <p:cNvPr id="4" name="Group 3"/>
          <p:cNvGrpSpPr/>
          <p:nvPr/>
        </p:nvGrpSpPr>
        <p:grpSpPr>
          <a:xfrm>
            <a:off x="0" y="0"/>
            <a:ext cx="9144000" cy="2057399"/>
            <a:chOff x="0" y="0"/>
            <a:chExt cx="9144000" cy="2057399"/>
          </a:xfrm>
        </p:grpSpPr>
        <p:sp>
          <p:nvSpPr>
            <p:cNvPr id="5" name="Freeform 4"/>
            <p:cNvSpPr/>
            <p:nvPr/>
          </p:nvSpPr>
          <p:spPr>
            <a:xfrm flipV="1">
              <a:off x="0" y="890104"/>
              <a:ext cx="9144000" cy="1167295"/>
            </a:xfrm>
            <a:custGeom>
              <a:avLst/>
              <a:gdLst>
                <a:gd name="connsiteX0" fmla="*/ 0 w 9144000"/>
                <a:gd name="connsiteY0" fmla="*/ 0 h 152400"/>
                <a:gd name="connsiteX1" fmla="*/ 9144000 w 9144000"/>
                <a:gd name="connsiteY1" fmla="*/ 0 h 152400"/>
                <a:gd name="connsiteX2" fmla="*/ 9144000 w 9144000"/>
                <a:gd name="connsiteY2" fmla="*/ 152400 h 152400"/>
                <a:gd name="connsiteX3" fmla="*/ 0 w 9144000"/>
                <a:gd name="connsiteY3" fmla="*/ 152400 h 152400"/>
                <a:gd name="connsiteX4" fmla="*/ 0 w 9144000"/>
                <a:gd name="connsiteY4" fmla="*/ 0 h 1524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990600"/>
                <a:gd name="connsiteX1" fmla="*/ 9144000 w 9144000"/>
                <a:gd name="connsiteY1" fmla="*/ 0 h 990600"/>
                <a:gd name="connsiteX2" fmla="*/ 9144000 w 9144000"/>
                <a:gd name="connsiteY2" fmla="*/ 990600 h 990600"/>
                <a:gd name="connsiteX3" fmla="*/ 0 w 9144000"/>
                <a:gd name="connsiteY3" fmla="*/ 990600 h 990600"/>
                <a:gd name="connsiteX4" fmla="*/ 0 w 9144000"/>
                <a:gd name="connsiteY4" fmla="*/ 838200 h 990600"/>
                <a:gd name="connsiteX0" fmla="*/ 0 w 9144000"/>
                <a:gd name="connsiteY0" fmla="*/ 838200 h 1167295"/>
                <a:gd name="connsiteX1" fmla="*/ 9144000 w 9144000"/>
                <a:gd name="connsiteY1" fmla="*/ 0 h 1167295"/>
                <a:gd name="connsiteX2" fmla="*/ 9144000 w 9144000"/>
                <a:gd name="connsiteY2" fmla="*/ 990600 h 1167295"/>
                <a:gd name="connsiteX3" fmla="*/ 0 w 9144000"/>
                <a:gd name="connsiteY3" fmla="*/ 990600 h 1167295"/>
                <a:gd name="connsiteX4" fmla="*/ 0 w 9144000"/>
                <a:gd name="connsiteY4" fmla="*/ 838200 h 116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67295">
                  <a:moveTo>
                    <a:pt x="0" y="838200"/>
                  </a:moveTo>
                  <a:cubicBezTo>
                    <a:pt x="3048000" y="558800"/>
                    <a:pt x="7252253" y="1167295"/>
                    <a:pt x="9144000" y="0"/>
                  </a:cubicBezTo>
                  <a:lnTo>
                    <a:pt x="9144000" y="990600"/>
                  </a:lnTo>
                  <a:lnTo>
                    <a:pt x="0" y="990600"/>
                  </a:lnTo>
                  <a:lnTo>
                    <a:pt x="0" y="838200"/>
                  </a:lnTo>
                  <a:close/>
                </a:path>
              </a:pathLst>
            </a:custGeom>
            <a:gradFill flip="none" rotWithShape="1">
              <a:gsLst>
                <a:gs pos="0">
                  <a:srgbClr val="F51801">
                    <a:shade val="30000"/>
                    <a:satMod val="115000"/>
                  </a:srgbClr>
                </a:gs>
                <a:gs pos="50000">
                  <a:srgbClr val="F51801">
                    <a:shade val="67500"/>
                    <a:satMod val="115000"/>
                  </a:srgbClr>
                </a:gs>
                <a:gs pos="100000">
                  <a:srgbClr val="F51801">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dirty="0"/>
            </a:p>
          </p:txBody>
        </p:sp>
        <p:sp>
          <p:nvSpPr>
            <p:cNvPr id="6" name="Freeform 5"/>
            <p:cNvSpPr/>
            <p:nvPr/>
          </p:nvSpPr>
          <p:spPr>
            <a:xfrm>
              <a:off x="0" y="0"/>
              <a:ext cx="9144000" cy="1524000"/>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371600"/>
                <a:gd name="connsiteX1" fmla="*/ 9144000 w 9144000"/>
                <a:gd name="connsiteY1" fmla="*/ 0 h 1371600"/>
                <a:gd name="connsiteX2" fmla="*/ 9144000 w 9144000"/>
                <a:gd name="connsiteY2" fmla="*/ 1371600 h 1371600"/>
                <a:gd name="connsiteX3" fmla="*/ 0 w 9144000"/>
                <a:gd name="connsiteY3" fmla="*/ 1066800 h 1371600"/>
                <a:gd name="connsiteX4" fmla="*/ 0 w 9144000"/>
                <a:gd name="connsiteY4" fmla="*/ 0 h 13716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1066800 h 1524000"/>
                <a:gd name="connsiteX4" fmla="*/ 0 w 914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4000">
                  <a:moveTo>
                    <a:pt x="0" y="0"/>
                  </a:moveTo>
                  <a:lnTo>
                    <a:pt x="9144000" y="0"/>
                  </a:lnTo>
                  <a:lnTo>
                    <a:pt x="9144000" y="1524000"/>
                  </a:lnTo>
                  <a:cubicBezTo>
                    <a:pt x="6907695" y="816113"/>
                    <a:pt x="3048000" y="1168400"/>
                    <a:pt x="0" y="1066800"/>
                  </a:cubicBezTo>
                  <a:lnTo>
                    <a:pt x="0" y="0"/>
                  </a:lnTo>
                  <a:close/>
                </a:path>
              </a:pathLst>
            </a:custGeom>
            <a:gradFill flip="none" rotWithShape="1">
              <a:gsLst>
                <a:gs pos="0">
                  <a:srgbClr val="000099">
                    <a:shade val="30000"/>
                    <a:satMod val="115000"/>
                  </a:srgbClr>
                </a:gs>
                <a:gs pos="50000">
                  <a:srgbClr val="000099">
                    <a:shade val="67500"/>
                    <a:satMod val="115000"/>
                  </a:srgbClr>
                </a:gs>
                <a:gs pos="100000">
                  <a:srgbClr val="0000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507" tIns="39754" rIns="79507" bIns="39754" rtlCol="0" anchor="ctr"/>
            <a:lstStyle/>
            <a:p>
              <a:pPr algn="ctr"/>
              <a:endParaRPr lang="en-US" dirty="0"/>
            </a:p>
          </p:txBody>
        </p:sp>
        <p:sp>
          <p:nvSpPr>
            <p:cNvPr id="7" name="Title 1"/>
            <p:cNvSpPr txBox="1">
              <a:spLocks/>
            </p:cNvSpPr>
            <p:nvPr/>
          </p:nvSpPr>
          <p:spPr>
            <a:xfrm>
              <a:off x="1066800" y="76200"/>
              <a:ext cx="65532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Louisiana Tech University</a:t>
              </a:r>
            </a:p>
          </p:txBody>
        </p:sp>
        <p:sp>
          <p:nvSpPr>
            <p:cNvPr id="8" name="Subtitle 2"/>
            <p:cNvSpPr txBox="1">
              <a:spLocks/>
            </p:cNvSpPr>
            <p:nvPr/>
          </p:nvSpPr>
          <p:spPr>
            <a:xfrm>
              <a:off x="1066800" y="457200"/>
              <a:ext cx="650367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A3A3A3"/>
                  </a:solidFill>
                  <a:effectLst/>
                  <a:uLnTx/>
                  <a:uFillTx/>
                  <a:latin typeface="+mn-lt"/>
                  <a:ea typeface="+mn-ea"/>
                  <a:cs typeface="+mn-cs"/>
                </a:rPr>
                <a:t>College of Engineering and Science</a:t>
              </a:r>
            </a:p>
          </p:txBody>
        </p:sp>
        <p:grpSp>
          <p:nvGrpSpPr>
            <p:cNvPr id="9" name="Group 8"/>
            <p:cNvGrpSpPr/>
            <p:nvPr/>
          </p:nvGrpSpPr>
          <p:grpSpPr>
            <a:xfrm>
              <a:off x="76200" y="76200"/>
              <a:ext cx="914400" cy="914400"/>
              <a:chOff x="76200" y="76200"/>
              <a:chExt cx="914400" cy="914400"/>
            </a:xfrm>
          </p:grpSpPr>
          <p:sp>
            <p:nvSpPr>
              <p:cNvPr id="10" name="Oval 9"/>
              <p:cNvSpPr/>
              <p:nvPr/>
            </p:nvSpPr>
            <p:spPr>
              <a:xfrm>
                <a:off x="76200" y="76200"/>
                <a:ext cx="914400" cy="9144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6"/>
              <p:cNvGrpSpPr/>
              <p:nvPr/>
            </p:nvGrpSpPr>
            <p:grpSpPr>
              <a:xfrm>
                <a:off x="257629" y="297231"/>
                <a:ext cx="580571" cy="540969"/>
                <a:chOff x="-8229599" y="518558"/>
                <a:chExt cx="4571999" cy="4087423"/>
              </a:xfrm>
            </p:grpSpPr>
            <p:sp>
              <p:nvSpPr>
                <p:cNvPr id="12" name="Rectangle 7"/>
                <p:cNvSpPr/>
                <p:nvPr/>
              </p:nvSpPr>
              <p:spPr>
                <a:xfrm>
                  <a:off x="-7858125" y="575748"/>
                  <a:ext cx="4200525" cy="4030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latechlogo.gif"/>
                <p:cNvPicPr>
                  <a:picLocks noChangeAspect="1"/>
                </p:cNvPicPr>
                <p:nvPr/>
              </p:nvPicPr>
              <p:blipFill>
                <a:blip r:embed="rId3" cstate="print"/>
                <a:stretch>
                  <a:fillRect/>
                </a:stretch>
              </p:blipFill>
              <p:spPr>
                <a:xfrm>
                  <a:off x="-8229599" y="518558"/>
                  <a:ext cx="4165160" cy="3748645"/>
                </a:xfrm>
                <a:prstGeom prst="rect">
                  <a:avLst/>
                </a:prstGeom>
              </p:spPr>
            </p:pic>
          </p:grpSp>
        </p:grpSp>
      </p:grpSp>
      <p:sp>
        <p:nvSpPr>
          <p:cNvPr id="2" name="Slide Number Placeholder 1"/>
          <p:cNvSpPr>
            <a:spLocks noGrp="1"/>
          </p:cNvSpPr>
          <p:nvPr>
            <p:ph type="sldNum" sz="quarter" idx="12"/>
          </p:nvPr>
        </p:nvSpPr>
        <p:spPr/>
        <p:txBody>
          <a:bodyPr/>
          <a:lstStyle/>
          <a:p>
            <a:fld id="{52B1C111-4C10-4989-AC3D-144C30367AE1}" type="slidenum">
              <a:rPr lang="en-US" smtClean="0"/>
              <a:t>9</a:t>
            </a:fld>
            <a:endParaRPr lang="en-US"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02" y="2076450"/>
            <a:ext cx="5658332"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366932" y="6177998"/>
            <a:ext cx="1938867" cy="461665"/>
          </a:xfrm>
          <a:prstGeom prst="rect">
            <a:avLst/>
          </a:prstGeom>
          <a:noFill/>
        </p:spPr>
        <p:txBody>
          <a:bodyPr wrap="square" rtlCol="0">
            <a:spAutoFit/>
          </a:bodyPr>
          <a:lstStyle/>
          <a:p>
            <a:pPr algn="ctr"/>
            <a:r>
              <a:rPr lang="en-US" sz="1200" dirty="0">
                <a:solidFill>
                  <a:srgbClr val="0070C0"/>
                </a:solidFill>
              </a:rPr>
              <a:t>Figures from Chapter 2.2, Ratner et al., 2004</a:t>
            </a:r>
          </a:p>
        </p:txBody>
      </p:sp>
    </p:spTree>
    <p:extLst>
      <p:ext uri="{BB962C8B-B14F-4D97-AF65-F5344CB8AC3E}">
        <p14:creationId xmlns:p14="http://schemas.microsoft.com/office/powerpoint/2010/main" val="891580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1679</TotalTime>
  <Words>1550</Words>
  <Application>Microsoft Office PowerPoint</Application>
  <PresentationFormat>On-screen Show (4:3)</PresentationFormat>
  <Paragraphs>94</Paragraphs>
  <Slides>12</Slides>
  <Notes>5</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Arial Rounded MT Bold</vt:lpstr>
      <vt:lpstr>Calibri</vt:lpstr>
      <vt:lpstr>Office Theme</vt:lpstr>
      <vt:lpstr>1_Custom Design</vt:lpstr>
      <vt:lpstr>Custom Design</vt:lpstr>
      <vt:lpstr>Mechanical properties</vt:lpstr>
      <vt:lpstr>What are some of the mechanical and surface properties of materials?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Louisiana Tech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Biomaterials: Introduction</dc:title>
  <dc:creator>CTech</dc:creator>
  <cp:lastModifiedBy>Teresa Murray</cp:lastModifiedBy>
  <cp:revision>118</cp:revision>
  <cp:lastPrinted>2016-12-01T02:31:52Z</cp:lastPrinted>
  <dcterms:created xsi:type="dcterms:W3CDTF">2011-09-07T01:31:59Z</dcterms:created>
  <dcterms:modified xsi:type="dcterms:W3CDTF">2018-12-11T01:03:54Z</dcterms:modified>
</cp:coreProperties>
</file>