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58" r:id="rId5"/>
    <p:sldId id="257" r:id="rId6"/>
    <p:sldId id="266" r:id="rId7"/>
    <p:sldId id="267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7045325" cy="9345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1CA79EA3-D2F2-416C-9782-5522B01AC01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8284E6B7-995F-4493-B977-DDCB2E07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9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75533705-6D9C-41E4-AB9E-1714F87CDA6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533" y="4497576"/>
            <a:ext cx="5636260" cy="3679835"/>
          </a:xfrm>
          <a:prstGeom prst="rect">
            <a:avLst/>
          </a:prstGeom>
        </p:spPr>
        <p:txBody>
          <a:bodyPr vert="horz" lIns="93662" tIns="46831" rIns="93662" bIns="468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5E4A779F-B234-4B0C-9D87-917850EB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</a:t>
            </a:r>
            <a:r>
              <a:rPr lang="en-US" baseline="0" dirty="0" smtClean="0"/>
              <a:t> of </a:t>
            </a:r>
            <a:r>
              <a:rPr lang="en-US" dirty="0" smtClean="0"/>
              <a:t>“Obesity</a:t>
            </a:r>
            <a:r>
              <a:rPr lang="en-US" baseline="0" dirty="0" smtClean="0"/>
              <a:t> runs in my family” it should be “My family is obese because they don’t run”.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A779F-B234-4B0C-9D87-917850EBC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61004" indent="-292694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70775" indent="-234155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39085" indent="-234155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07395" indent="-234155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7570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4401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51232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8063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2806F2-0399-47D9-9A20-BE3B07BF7B8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61004" indent="-292694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70775" indent="-234155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39085" indent="-234155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07395" indent="-234155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7570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4401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51232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80635" indent="-2341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5FE68D8-13EE-40DE-A29E-3D46FE5F24C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7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1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8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5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6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rt.org/gglRisk/main_en_US.html" TargetMode="External"/><Relationship Id="rId2" Type="http://schemas.openxmlformats.org/officeDocument/2006/relationships/hyperlink" Target="http://www.heart.org/HEARTORG/Conditions/HeartAttack/HeartAttackToolsResources/Heart-Attack-Risk-Assessment_UCM_303944_Article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bcnews.com/health/heart-health/these-10-foods-affect-your-risk-heart-disease-most-n730141" TargetMode="External"/><Relationship Id="rId4" Type="http://schemas.openxmlformats.org/officeDocument/2006/relationships/hyperlink" Target="http://mylifecheck.heart.org/Default.aspx?NavID=1&amp;CultureCode=en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80617"/>
            <a:ext cx="8361229" cy="2372811"/>
          </a:xfrm>
        </p:spPr>
        <p:txBody>
          <a:bodyPr/>
          <a:lstStyle/>
          <a:p>
            <a:r>
              <a:rPr lang="en-US" dirty="0" smtClean="0"/>
              <a:t>Health Risks of 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995" y="4201610"/>
            <a:ext cx="8262361" cy="840906"/>
          </a:xfrm>
        </p:spPr>
        <p:txBody>
          <a:bodyPr>
            <a:normAutofit/>
          </a:bodyPr>
          <a:lstStyle/>
          <a:p>
            <a:r>
              <a:rPr lang="en-US" dirty="0" smtClean="0"/>
              <a:t>FNU 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990600"/>
            <a:ext cx="593725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Cancer &amp; Obesity</a:t>
            </a:r>
            <a:endParaRPr lang="en-US" dirty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American Institute of Cancer research says: </a:t>
            </a:r>
          </a:p>
          <a:p>
            <a:pPr lvl="1" eaLnBrk="1" hangingPunct="1"/>
            <a:r>
              <a:rPr lang="en-US" altLang="en-US" smtClean="0"/>
              <a:t>Being a healthy weight is the MOST important thing you can do to prevent cancer.</a:t>
            </a:r>
          </a:p>
          <a:p>
            <a:pPr lvl="1" eaLnBrk="1" hangingPunct="1"/>
            <a:r>
              <a:rPr lang="en-US" altLang="en-US" smtClean="0"/>
              <a:t>Overweight and Obesity increase risk of 11 different types of cancer.</a:t>
            </a:r>
          </a:p>
          <a:p>
            <a:pPr lvl="1" eaLnBrk="1" hangingPunct="1"/>
            <a:r>
              <a:rPr lang="en-US" altLang="en-US" smtClean="0"/>
              <a:t>AICR estimates that excess body fat is the cause of 132,800 U.S. cancer cases every year.</a:t>
            </a:r>
          </a:p>
          <a:p>
            <a:pPr lvl="1" eaLnBrk="1" hangingPunct="1"/>
            <a:r>
              <a:rPr lang="en-US" altLang="en-US" smtClean="0"/>
              <a:t>http://www.aicr.org/learn-more-about-cancer/infographics/infographic-obesity-and-cancer.html</a:t>
            </a:r>
          </a:p>
        </p:txBody>
      </p:sp>
    </p:spTree>
    <p:extLst>
      <p:ext uri="{BB962C8B-B14F-4D97-AF65-F5344CB8AC3E}">
        <p14:creationId xmlns:p14="http://schemas.microsoft.com/office/powerpoint/2010/main" val="2774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Diabetes &amp; Obesity</a:t>
            </a:r>
            <a:endParaRPr 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981200" y="2514601"/>
            <a:ext cx="4794250" cy="31019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panose="020B0600070205080204" pitchFamily="34" charset="-128"/>
              </a:rPr>
              <a:t>80% of people with type 2 diabetes are obese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panose="020B0600070205080204" pitchFamily="34" charset="-128"/>
              </a:rPr>
              <a:t>Losing 10lbs can reduce your risk by 30%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panose="020B0600070205080204" pitchFamily="34" charset="-128"/>
              </a:rPr>
              <a:t>Diabetics that lose 5% body weight decrease blood glucose levels</a:t>
            </a: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314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Gallbladder Disease, High blood pressure, respiratory problems &amp;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600" lvl="1">
              <a:spcAft>
                <a:spcPts val="0"/>
              </a:spcAft>
              <a:defRPr/>
            </a:pPr>
            <a:r>
              <a:rPr lang="en-US" altLang="en-US" sz="1800" dirty="0">
                <a:ea typeface="MS PGothic" charset="-128"/>
              </a:rPr>
              <a:t>Women who are 40% over IBW have a 33% greater chance of having </a:t>
            </a:r>
            <a:r>
              <a:rPr lang="en-US" altLang="en-US" sz="1800" b="1" dirty="0">
                <a:ea typeface="MS PGothic" charset="-128"/>
              </a:rPr>
              <a:t>gallstones.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000" dirty="0">
                <a:ea typeface="MS PGothic" charset="-128"/>
              </a:rPr>
              <a:t>70% of obese American men and women have </a:t>
            </a:r>
            <a:r>
              <a:rPr lang="en-US" altLang="en-US" sz="2000" b="1" dirty="0">
                <a:ea typeface="MS PGothic" charset="-128"/>
              </a:rPr>
              <a:t>HTN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Losing 5-10 pounds can produce significant benefits</a:t>
            </a:r>
          </a:p>
          <a:p>
            <a:pPr marL="228600" lvl="1">
              <a:spcAft>
                <a:spcPts val="0"/>
              </a:spcAft>
              <a:defRPr/>
            </a:pPr>
            <a:r>
              <a:rPr lang="en-US" altLang="en-US" b="1" dirty="0">
                <a:ea typeface="MS PGothic" charset="-128"/>
              </a:rPr>
              <a:t>Respiratory problems</a:t>
            </a:r>
            <a:r>
              <a:rPr lang="en-US" altLang="en-US" dirty="0">
                <a:ea typeface="MS PGothic" charset="-128"/>
              </a:rPr>
              <a:t>: Losing 10-15% of body weight can in some individuals cure sleep apnea.</a:t>
            </a:r>
          </a:p>
          <a:p>
            <a:pPr marL="228600" lvl="1">
              <a:spcAft>
                <a:spcPts val="0"/>
              </a:spcAft>
              <a:defRPr/>
            </a:pPr>
            <a:endParaRPr lang="en-US" altLang="en-US" sz="2400" dirty="0">
              <a:ea typeface="MS PGothic" charset="-128"/>
            </a:endParaRPr>
          </a:p>
          <a:p>
            <a:pPr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Obesity &amp; other Health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550" y="2638426"/>
            <a:ext cx="4565650" cy="3101975"/>
          </a:xfrm>
        </p:spPr>
        <p:txBody>
          <a:bodyPr rtlCol="0">
            <a:normAutofit fontScale="925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Asthma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Bladder control problems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Depression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Increases risk of complications during surgery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Menstrual irregularities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Pregnancy complications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Premature death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Stroke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ea typeface="MS PGothic" charset="-128"/>
            </a:endParaRP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38401"/>
            <a:ext cx="27876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MS PGothic" charset="-128"/>
                <a:cs typeface="ＭＳ Ｐゴシック" charset="-128"/>
              </a:rPr>
              <a:t>What is a Healthy Weight?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panose="020B0600070205080204" pitchFamily="34" charset="-128"/>
              </a:rPr>
              <a:t>A healthy weight is a </a:t>
            </a:r>
            <a:r>
              <a:rPr lang="en-US" altLang="en-US" i="1" u="sng" dirty="0" smtClean="0">
                <a:ea typeface="MS PGothic" panose="020B0600070205080204" pitchFamily="34" charset="-128"/>
              </a:rPr>
              <a:t>range</a:t>
            </a:r>
            <a:r>
              <a:rPr lang="en-US" altLang="en-US" dirty="0" smtClean="0">
                <a:ea typeface="MS PGothic" panose="020B0600070205080204" pitchFamily="34" charset="-128"/>
              </a:rPr>
              <a:t> that relates statistically to good health.</a:t>
            </a:r>
          </a:p>
          <a:p>
            <a:pPr eaLnBrk="1" hangingPunct="1"/>
            <a:r>
              <a:rPr lang="en-US" altLang="en-US" dirty="0" smtClean="0">
                <a:ea typeface="MS PGothic" panose="020B0600070205080204" pitchFamily="34" charset="-128"/>
              </a:rPr>
              <a:t>A healthy weight depends on more than the number on the scale.</a:t>
            </a:r>
          </a:p>
          <a:p>
            <a:pPr eaLnBrk="1" hangingPunct="1"/>
            <a:r>
              <a:rPr lang="en-US" altLang="en-US" dirty="0" smtClean="0">
                <a:ea typeface="MS PGothic" panose="020B0600070205080204" pitchFamily="34" charset="-128"/>
              </a:rPr>
              <a:t>A healthy weight allows you to do the activities you enjoy.</a:t>
            </a:r>
          </a:p>
        </p:txBody>
      </p:sp>
    </p:spTree>
    <p:extLst>
      <p:ext uri="{BB962C8B-B14F-4D97-AF65-F5344CB8AC3E}">
        <p14:creationId xmlns:p14="http://schemas.microsoft.com/office/powerpoint/2010/main" val="142935618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744717"/>
            <a:ext cx="8458200" cy="131379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MS PGothic" charset="-128"/>
                <a:cs typeface="ＭＳ Ｐゴシック" charset="-128"/>
              </a:rPr>
              <a:t>Assignment #1a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44889" y="3482236"/>
            <a:ext cx="5102225" cy="1916481"/>
          </a:xfrm>
        </p:spPr>
        <p:txBody>
          <a:bodyPr rtlCol="0">
            <a:normAutofit/>
          </a:bodyPr>
          <a:lstStyle/>
          <a:p>
            <a:pPr marL="457200" indent="-457200" algn="l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400" dirty="0" smtClean="0">
                <a:latin typeface="+mj-lt"/>
                <a:ea typeface="MS PGothic" charset="-128"/>
                <a:cs typeface="ＭＳ Ｐゴシック" charset="-128"/>
              </a:rPr>
              <a:t>What are your personal weight and/or exercise goals for this quarter? Place page in your folder to be turned the last day of our class.</a:t>
            </a:r>
          </a:p>
          <a:p>
            <a:pPr algn="l">
              <a:spcAft>
                <a:spcPts val="0"/>
              </a:spcAft>
              <a:defRPr/>
            </a:pPr>
            <a:endParaRPr lang="en-US" altLang="en-US" sz="2400" dirty="0">
              <a:latin typeface="+mj-lt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75923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9135" y="2737507"/>
            <a:ext cx="4187225" cy="234806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Kahoot</a:t>
            </a:r>
            <a:r>
              <a:rPr lang="en-US" dirty="0" smtClean="0"/>
              <a:t>! App </a:t>
            </a:r>
          </a:p>
          <a:p>
            <a:r>
              <a:rPr lang="en-US" dirty="0" smtClean="0"/>
              <a:t>Create an account on </a:t>
            </a:r>
            <a:r>
              <a:rPr lang="en-US" dirty="0" err="1" smtClean="0"/>
              <a:t>Kahoot</a:t>
            </a:r>
            <a:r>
              <a:rPr lang="en-US" dirty="0" smtClean="0"/>
              <a:t>! and be prepared to login during class throughout the quarter.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Overweight and obesity are defined as abnormal or excessive fat accumulation that may impair </a:t>
            </a:r>
            <a:r>
              <a:rPr lang="en-US" dirty="0" smtClean="0"/>
              <a:t>health</a:t>
            </a:r>
          </a:p>
          <a:p>
            <a:r>
              <a:rPr lang="en-US" dirty="0"/>
              <a:t>Worldwide obesity has nearly tripled since 1975.</a:t>
            </a:r>
          </a:p>
          <a:p>
            <a:r>
              <a:rPr lang="en-US" dirty="0" smtClean="0"/>
              <a:t>Most </a:t>
            </a:r>
            <a:r>
              <a:rPr lang="en-US" dirty="0"/>
              <a:t>of the world's population live in countries where overweight and obesity kills more people than underweight.</a:t>
            </a:r>
          </a:p>
          <a:p>
            <a:r>
              <a:rPr lang="en-US" dirty="0"/>
              <a:t>41 million children under the age of 5 were overweight or obese in 2016.</a:t>
            </a:r>
          </a:p>
          <a:p>
            <a:r>
              <a:rPr lang="en-US" dirty="0"/>
              <a:t>Over 340 million children and adolescents aged 5-19 were overweight or obese in 2016.</a:t>
            </a:r>
          </a:p>
          <a:p>
            <a:r>
              <a:rPr lang="en-US" dirty="0"/>
              <a:t>Obesity is preventable.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Overweight vs Obese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8925"/>
              </p:ext>
            </p:extLst>
          </p:nvPr>
        </p:nvGraphicFramePr>
        <p:xfrm>
          <a:off x="1295400" y="2557463"/>
          <a:ext cx="9601200" cy="257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4437670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8228783"/>
                    </a:ext>
                  </a:extLst>
                </a:gridCol>
              </a:tblGrid>
              <a:tr h="327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3260"/>
                  </a:ext>
                </a:extLst>
              </a:tr>
              <a:tr h="32751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OVERWEIGHT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OBESE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48633"/>
                  </a:ext>
                </a:extLst>
              </a:tr>
              <a:tr h="565308">
                <a:tc>
                  <a:txBody>
                    <a:bodyPr/>
                    <a:lstStyle/>
                    <a:p>
                      <a:r>
                        <a:rPr lang="en-US" dirty="0" smtClean="0"/>
                        <a:t>Excess</a:t>
                      </a:r>
                      <a:r>
                        <a:rPr lang="en-US" baseline="0" dirty="0" smtClean="0"/>
                        <a:t> amount of body weight from: </a:t>
                      </a:r>
                    </a:p>
                    <a:p>
                      <a:r>
                        <a:rPr lang="en-US" baseline="0" dirty="0" smtClean="0"/>
                        <a:t>Fat, muscle, bone,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Excess amount of body fat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413"/>
                  </a:ext>
                </a:extLst>
              </a:tr>
              <a:tr h="807582">
                <a:tc>
                  <a:txBody>
                    <a:bodyPr/>
                    <a:lstStyle/>
                    <a:p>
                      <a:r>
                        <a:rPr lang="en-US" dirty="0" smtClean="0"/>
                        <a:t>Athletes with large muscle mass typically fall in the overweight category but have very little body fat.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can be thin and have a high percentage of body fat.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10546"/>
                  </a:ext>
                </a:extLst>
              </a:tr>
              <a:tr h="327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2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13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Adult Obesity Prevalence in 2016- </a:t>
            </a:r>
            <a:r>
              <a:rPr lang="en-US" sz="3600" dirty="0"/>
              <a:t>R</a:t>
            </a:r>
            <a:r>
              <a:rPr lang="en-US" sz="3600" dirty="0" smtClean="0"/>
              <a:t>eports from the </a:t>
            </a:r>
            <a:r>
              <a:rPr lang="en-US" sz="3600" dirty="0"/>
              <a:t>CDC (Center for Disease Control and Prevention)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72809"/>
            <a:ext cx="9601200" cy="3889095"/>
          </a:xfrm>
        </p:spPr>
        <p:txBody>
          <a:bodyPr>
            <a:normAutofit/>
          </a:bodyPr>
          <a:lstStyle/>
          <a:p>
            <a:r>
              <a:rPr lang="en-US" dirty="0" smtClean="0"/>
              <a:t>As education level increased, obesity decreased. </a:t>
            </a:r>
            <a:r>
              <a:rPr lang="en-US" dirty="0"/>
              <a:t>Adults without a high school degree or equivalent </a:t>
            </a:r>
            <a:r>
              <a:rPr lang="en-US" dirty="0" smtClean="0"/>
              <a:t>had </a:t>
            </a:r>
            <a:r>
              <a:rPr lang="en-US" dirty="0"/>
              <a:t>the highest self-reported obesity (35.5%), followed by high school graduates (32.3%), adults with some college (31.0%) and college graduates (22.2%).</a:t>
            </a:r>
          </a:p>
          <a:p>
            <a:r>
              <a:rPr lang="en-US" dirty="0"/>
              <a:t>Young adults were half as likely to have obesity as middle-aged adults. Adults aged 18-24 had the lowest self-reported obesity (17.3%) compared to adults aged 45-54 years who had the highest prevalence (35.1</a:t>
            </a:r>
            <a:r>
              <a:rPr lang="en-US" dirty="0" smtClean="0"/>
              <a:t>%).</a:t>
            </a:r>
            <a:endParaRPr lang="en-US" dirty="0"/>
          </a:p>
          <a:p>
            <a:r>
              <a:rPr lang="en-US" dirty="0" smtClean="0"/>
              <a:t>CDC provided the following map to show the prevalence </a:t>
            </a:r>
            <a:r>
              <a:rPr lang="en-US" dirty="0"/>
              <a:t>of self-reported obesity </a:t>
            </a:r>
            <a:r>
              <a:rPr lang="en-US" dirty="0" smtClean="0"/>
              <a:t>among adults in the United States in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9" y="685800"/>
            <a:ext cx="9106587" cy="55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Obesity and Overweight?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imbalance between calories consumed and calories expended</a:t>
            </a:r>
          </a:p>
          <a:p>
            <a:r>
              <a:rPr lang="en-US" dirty="0" smtClean="0"/>
              <a:t>An increase in intake of high-fat foods</a:t>
            </a:r>
            <a:endParaRPr lang="en-US" dirty="0"/>
          </a:p>
          <a:p>
            <a:r>
              <a:rPr lang="en-US" dirty="0" smtClean="0"/>
              <a:t>An decrease </a:t>
            </a:r>
            <a:r>
              <a:rPr lang="en-US" dirty="0"/>
              <a:t>in physical </a:t>
            </a:r>
            <a:r>
              <a:rPr lang="en-US" dirty="0" smtClean="0"/>
              <a:t>activity </a:t>
            </a:r>
          </a:p>
          <a:p>
            <a:r>
              <a:rPr lang="en-US" altLang="en-US" dirty="0"/>
              <a:t>Primarily, you inherit your body type.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Smoking and excessive alcohol increase fat in stomach area for men and women.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Diet and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Changes in dietary and physical activity patterns are often due to the lack of supportive sectors in: 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Agriculture</a:t>
            </a:r>
          </a:p>
          <a:p>
            <a:pPr lvl="1"/>
            <a:r>
              <a:rPr lang="en-US" dirty="0" smtClean="0"/>
              <a:t>Transportation</a:t>
            </a:r>
            <a:endParaRPr lang="en-US" dirty="0"/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 smtClean="0"/>
              <a:t>Food processing</a:t>
            </a:r>
            <a:endParaRPr lang="en-US" dirty="0"/>
          </a:p>
          <a:p>
            <a:pPr lvl="1"/>
            <a:r>
              <a:rPr lang="en-US" dirty="0"/>
              <a:t>Marketing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Apple shape 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Pear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38401"/>
            <a:ext cx="6500811" cy="31019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Android (Apple Shaped)</a:t>
            </a:r>
            <a:endParaRPr lang="en-US" altLang="en-US" dirty="0" smtClean="0">
              <a:solidFill>
                <a:schemeClr val="tx1">
                  <a:lumMod val="85000"/>
                  <a:lumOff val="15000"/>
                </a:schemeClr>
              </a:solidFill>
              <a:ea typeface="MS PGothic" charset="-128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Building up fat in the stomach area, developing a “Pot Belly,” or “Beer Belly”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More apt to develop diabetes, heart disease, and other complications of metabolic syndrome.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Metabolic syndrome: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cluster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conditions: increased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blood pressure, high blood sugar, excess body fat around the waist, and abnormal cholesterol or triglyceride levels — that occur together, increasing your risk of heart disease, stroke and diabetes.</a:t>
            </a:r>
            <a:endParaRPr lang="en-US" altLang="en-US" dirty="0" smtClean="0">
              <a:solidFill>
                <a:schemeClr val="tx1">
                  <a:lumMod val="85000"/>
                  <a:lumOff val="15000"/>
                </a:schemeClr>
              </a:solidFill>
              <a:ea typeface="MS PGothic" charset="-128"/>
            </a:endParaRPr>
          </a:p>
          <a:p>
            <a:pPr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Gynoid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(Pear Shaped)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S PGothic" charset="-128"/>
              </a:rPr>
              <a:t>Collecting around the hips, buttocks, and thighs, developing “Saddle bags” </a:t>
            </a:r>
          </a:p>
          <a:p>
            <a:pPr lvl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590800"/>
            <a:ext cx="2625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Heart Disease &amp;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79" y="2638426"/>
            <a:ext cx="8765628" cy="3762375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eart disease: #1 killer for men &amp; women in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U.S.</a:t>
            </a:r>
          </a:p>
          <a:p>
            <a:pPr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70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diagnosed cases are related to obesity.</a:t>
            </a:r>
          </a:p>
          <a:p>
            <a:pPr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Weight gain of 20 lbs. doubles your risk of heart disease.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sz="1800" dirty="0">
                <a:solidFill>
                  <a:schemeClr val="tx2"/>
                </a:solidFill>
                <a:ea typeface="MS PGothic" charset="-128"/>
                <a:hlinkClick r:id="rId2"/>
              </a:rPr>
              <a:t>http://www.heart.org/HEARTORG/Conditions/HeartAttack/HeartAttackToolsResources/Heart-Attack-Risk-Assessment_UCM_303944_Article.jsp</a:t>
            </a:r>
            <a:endParaRPr lang="en-US" altLang="en-US" sz="1800" dirty="0">
              <a:solidFill>
                <a:schemeClr val="tx2"/>
              </a:solidFill>
              <a:ea typeface="MS PGothic" charset="-128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sz="1800" dirty="0">
                <a:solidFill>
                  <a:schemeClr val="tx2"/>
                </a:solidFill>
                <a:ea typeface="MS PGothic" charset="-128"/>
                <a:hlinkClick r:id="rId3"/>
              </a:rPr>
              <a:t>https://www.heart.org/gglRisk/main_en_US.html</a:t>
            </a:r>
            <a:endParaRPr lang="en-US" altLang="en-US" sz="1800" dirty="0">
              <a:solidFill>
                <a:schemeClr val="tx2"/>
              </a:solidFill>
              <a:ea typeface="MS PGothic" charset="-128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sz="1800" dirty="0">
                <a:solidFill>
                  <a:schemeClr val="tx2"/>
                </a:solidFill>
                <a:ea typeface="MS PGothic" charset="-128"/>
                <a:hlinkClick r:id="rId4"/>
              </a:rPr>
              <a:t>http://mylifecheck.heart.org/Default.aspx?NavID=1&amp;CultureCode=en-US</a:t>
            </a:r>
            <a:endParaRPr lang="en-US" altLang="en-US" sz="1800" dirty="0">
              <a:solidFill>
                <a:schemeClr val="tx2"/>
              </a:solidFill>
              <a:ea typeface="MS PGothic" charset="-128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en-US" sz="1800" dirty="0">
                <a:solidFill>
                  <a:schemeClr val="tx2"/>
                </a:solidFill>
                <a:ea typeface="MS PGothic" charset="-128"/>
                <a:hlinkClick r:id="rId5"/>
              </a:rPr>
              <a:t>http://www.nbcnews.com/health/heart-health/these-10-foods-affect-your-risk-heart-disease-most-n730141</a:t>
            </a:r>
            <a:endParaRPr lang="en-US" altLang="en-US" sz="1800" dirty="0">
              <a:solidFill>
                <a:schemeClr val="tx2"/>
              </a:solidFill>
              <a:ea typeface="MS PGothic" charset="-128"/>
            </a:endParaRPr>
          </a:p>
          <a:p>
            <a:pPr algn="ctr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776</TotalTime>
  <Words>797</Words>
  <Application>Microsoft Office PowerPoint</Application>
  <PresentationFormat>Widescreen</PresentationFormat>
  <Paragraphs>88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Garamond</vt:lpstr>
      <vt:lpstr>Times New Roman</vt:lpstr>
      <vt:lpstr>Organic</vt:lpstr>
      <vt:lpstr>Health Risks of Obesity</vt:lpstr>
      <vt:lpstr>Obesity Facts</vt:lpstr>
      <vt:lpstr>Overweight vs Obese</vt:lpstr>
      <vt:lpstr>Adult Obesity Prevalence in 2016- Reports from the CDC (Center for Disease Control and Prevention) </vt:lpstr>
      <vt:lpstr>PowerPoint Presentation</vt:lpstr>
      <vt:lpstr>What Causes Obesity and Overweight?</vt:lpstr>
      <vt:lpstr>Changes in Diet and Exercise</vt:lpstr>
      <vt:lpstr>Apple shape  vs. Pear Shape</vt:lpstr>
      <vt:lpstr>Heart Disease &amp; Obesity</vt:lpstr>
      <vt:lpstr>Cancer &amp; Obesity</vt:lpstr>
      <vt:lpstr>Diabetes &amp; Obesity</vt:lpstr>
      <vt:lpstr>Gallbladder Disease, High blood pressure, respiratory problems &amp; Obesity</vt:lpstr>
      <vt:lpstr>Obesity &amp; other Health Hazards</vt:lpstr>
      <vt:lpstr>What is a Healthy Weight?</vt:lpstr>
      <vt:lpstr>Assignment #1a</vt:lpstr>
      <vt:lpstr>Assignment #1b</vt:lpstr>
    </vt:vector>
  </TitlesOfParts>
  <Company>Louisiana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your nutritional status</dc:title>
  <dc:creator>Windows User</dc:creator>
  <cp:lastModifiedBy>Windows User</cp:lastModifiedBy>
  <cp:revision>32</cp:revision>
  <cp:lastPrinted>2018-09-07T18:26:24Z</cp:lastPrinted>
  <dcterms:created xsi:type="dcterms:W3CDTF">2018-08-22T12:54:03Z</dcterms:created>
  <dcterms:modified xsi:type="dcterms:W3CDTF">2018-12-03T15:04:39Z</dcterms:modified>
</cp:coreProperties>
</file>