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7" r:id="rId2"/>
    <p:sldId id="287" r:id="rId3"/>
    <p:sldId id="288" r:id="rId4"/>
    <p:sldId id="289" r:id="rId5"/>
    <p:sldId id="290"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92" r:id="rId19"/>
    <p:sldId id="273" r:id="rId20"/>
    <p:sldId id="274" r:id="rId21"/>
    <p:sldId id="275" r:id="rId22"/>
    <p:sldId id="276" r:id="rId23"/>
    <p:sldId id="277" r:id="rId24"/>
    <p:sldId id="278" r:id="rId25"/>
    <p:sldId id="279" r:id="rId26"/>
    <p:sldId id="281" r:id="rId27"/>
    <p:sldId id="283" r:id="rId28"/>
    <p:sldId id="284" r:id="rId29"/>
    <p:sldId id="285" r:id="rId3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1" d="100"/>
          <a:sy n="81" d="100"/>
        </p:scale>
        <p:origin x="12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E9607D3-857F-4756-A8CA-3E645BC1827F}" type="datetimeFigureOut">
              <a:rPr lang="en-US" smtClean="0"/>
              <a:t>3/14/2019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DE00DAF-17A0-4432-9B83-82DDE6608629}" type="slidenum">
              <a:rPr lang="en-US" smtClean="0"/>
              <a:t>‹#›</a:t>
            </a:fld>
            <a:endParaRPr lang="en-US"/>
          </a:p>
        </p:txBody>
      </p:sp>
    </p:spTree>
    <p:extLst>
      <p:ext uri="{BB962C8B-B14F-4D97-AF65-F5344CB8AC3E}">
        <p14:creationId xmlns:p14="http://schemas.microsoft.com/office/powerpoint/2010/main" val="1879614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41F7A25-405A-4FCF-88A8-ECA684834FF4}" type="datetimeFigureOut">
              <a:rPr lang="en-US" smtClean="0"/>
              <a:t>3/14/2019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BE8A5CC-D6F9-4BD1-B85E-CFAC65597717}" type="slidenum">
              <a:rPr lang="en-US" smtClean="0"/>
              <a:t>‹#›</a:t>
            </a:fld>
            <a:endParaRPr lang="en-US"/>
          </a:p>
        </p:txBody>
      </p:sp>
    </p:spTree>
    <p:extLst>
      <p:ext uri="{BB962C8B-B14F-4D97-AF65-F5344CB8AC3E}">
        <p14:creationId xmlns:p14="http://schemas.microsoft.com/office/powerpoint/2010/main" val="2306079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a:t>
            </a:fld>
            <a:endParaRPr lang="en-US"/>
          </a:p>
        </p:txBody>
      </p:sp>
    </p:spTree>
    <p:extLst>
      <p:ext uri="{BB962C8B-B14F-4D97-AF65-F5344CB8AC3E}">
        <p14:creationId xmlns:p14="http://schemas.microsoft.com/office/powerpoint/2010/main" val="65918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11</a:t>
            </a:fld>
            <a:endParaRPr lang="en-US"/>
          </a:p>
        </p:txBody>
      </p:sp>
    </p:spTree>
    <p:extLst>
      <p:ext uri="{BB962C8B-B14F-4D97-AF65-F5344CB8AC3E}">
        <p14:creationId xmlns:p14="http://schemas.microsoft.com/office/powerpoint/2010/main" val="3143343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12</a:t>
            </a:fld>
            <a:endParaRPr lang="en-US"/>
          </a:p>
        </p:txBody>
      </p:sp>
    </p:spTree>
    <p:extLst>
      <p:ext uri="{BB962C8B-B14F-4D97-AF65-F5344CB8AC3E}">
        <p14:creationId xmlns:p14="http://schemas.microsoft.com/office/powerpoint/2010/main" val="286402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13</a:t>
            </a:fld>
            <a:endParaRPr lang="en-US"/>
          </a:p>
        </p:txBody>
      </p:sp>
    </p:spTree>
    <p:extLst>
      <p:ext uri="{BB962C8B-B14F-4D97-AF65-F5344CB8AC3E}">
        <p14:creationId xmlns:p14="http://schemas.microsoft.com/office/powerpoint/2010/main" val="3404602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14</a:t>
            </a:fld>
            <a:endParaRPr lang="en-US"/>
          </a:p>
        </p:txBody>
      </p:sp>
    </p:spTree>
    <p:extLst>
      <p:ext uri="{BB962C8B-B14F-4D97-AF65-F5344CB8AC3E}">
        <p14:creationId xmlns:p14="http://schemas.microsoft.com/office/powerpoint/2010/main" val="3711987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15</a:t>
            </a:fld>
            <a:endParaRPr lang="en-US"/>
          </a:p>
        </p:txBody>
      </p:sp>
    </p:spTree>
    <p:extLst>
      <p:ext uri="{BB962C8B-B14F-4D97-AF65-F5344CB8AC3E}">
        <p14:creationId xmlns:p14="http://schemas.microsoft.com/office/powerpoint/2010/main" val="3770684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16</a:t>
            </a:fld>
            <a:endParaRPr lang="en-US"/>
          </a:p>
        </p:txBody>
      </p:sp>
    </p:spTree>
    <p:extLst>
      <p:ext uri="{BB962C8B-B14F-4D97-AF65-F5344CB8AC3E}">
        <p14:creationId xmlns:p14="http://schemas.microsoft.com/office/powerpoint/2010/main" val="4103192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17</a:t>
            </a:fld>
            <a:endParaRPr lang="en-US"/>
          </a:p>
        </p:txBody>
      </p:sp>
    </p:spTree>
    <p:extLst>
      <p:ext uri="{BB962C8B-B14F-4D97-AF65-F5344CB8AC3E}">
        <p14:creationId xmlns:p14="http://schemas.microsoft.com/office/powerpoint/2010/main" val="1272329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19</a:t>
            </a:fld>
            <a:endParaRPr lang="en-US"/>
          </a:p>
        </p:txBody>
      </p:sp>
    </p:spTree>
    <p:extLst>
      <p:ext uri="{BB962C8B-B14F-4D97-AF65-F5344CB8AC3E}">
        <p14:creationId xmlns:p14="http://schemas.microsoft.com/office/powerpoint/2010/main" val="4291325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20</a:t>
            </a:fld>
            <a:endParaRPr lang="en-US"/>
          </a:p>
        </p:txBody>
      </p:sp>
    </p:spTree>
    <p:extLst>
      <p:ext uri="{BB962C8B-B14F-4D97-AF65-F5344CB8AC3E}">
        <p14:creationId xmlns:p14="http://schemas.microsoft.com/office/powerpoint/2010/main" val="1484260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21</a:t>
            </a:fld>
            <a:endParaRPr lang="en-US"/>
          </a:p>
        </p:txBody>
      </p:sp>
    </p:spTree>
    <p:extLst>
      <p:ext uri="{BB962C8B-B14F-4D97-AF65-F5344CB8AC3E}">
        <p14:creationId xmlns:p14="http://schemas.microsoft.com/office/powerpoint/2010/main" val="279456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2</a:t>
            </a:fld>
            <a:endParaRPr lang="en-US"/>
          </a:p>
        </p:txBody>
      </p:sp>
    </p:spTree>
    <p:extLst>
      <p:ext uri="{BB962C8B-B14F-4D97-AF65-F5344CB8AC3E}">
        <p14:creationId xmlns:p14="http://schemas.microsoft.com/office/powerpoint/2010/main" val="1875932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22</a:t>
            </a:fld>
            <a:endParaRPr lang="en-US"/>
          </a:p>
        </p:txBody>
      </p:sp>
    </p:spTree>
    <p:extLst>
      <p:ext uri="{BB962C8B-B14F-4D97-AF65-F5344CB8AC3E}">
        <p14:creationId xmlns:p14="http://schemas.microsoft.com/office/powerpoint/2010/main" val="2235414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23</a:t>
            </a:fld>
            <a:endParaRPr lang="en-US"/>
          </a:p>
        </p:txBody>
      </p:sp>
    </p:spTree>
    <p:extLst>
      <p:ext uri="{BB962C8B-B14F-4D97-AF65-F5344CB8AC3E}">
        <p14:creationId xmlns:p14="http://schemas.microsoft.com/office/powerpoint/2010/main" val="578011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24</a:t>
            </a:fld>
            <a:endParaRPr lang="en-US"/>
          </a:p>
        </p:txBody>
      </p:sp>
    </p:spTree>
    <p:extLst>
      <p:ext uri="{BB962C8B-B14F-4D97-AF65-F5344CB8AC3E}">
        <p14:creationId xmlns:p14="http://schemas.microsoft.com/office/powerpoint/2010/main" val="2703641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Exercise is most variable: not a diet pill (stimulant),or an appetite suppressant, </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57066" indent="-291179">
              <a:defRPr>
                <a:solidFill>
                  <a:schemeClr val="tx1"/>
                </a:solidFill>
                <a:latin typeface="Arial" panose="020B0604020202020204" pitchFamily="34" charset="0"/>
                <a:ea typeface="MS PGothic" panose="020B0600070205080204" pitchFamily="34" charset="-128"/>
              </a:defRPr>
            </a:lvl2pPr>
            <a:lvl3pPr marL="1164717" indent="-232943">
              <a:defRPr>
                <a:solidFill>
                  <a:schemeClr val="tx1"/>
                </a:solidFill>
                <a:latin typeface="Arial" panose="020B0604020202020204" pitchFamily="34" charset="0"/>
                <a:ea typeface="MS PGothic" panose="020B0600070205080204" pitchFamily="34" charset="-128"/>
              </a:defRPr>
            </a:lvl3pPr>
            <a:lvl4pPr marL="1630604" indent="-232943">
              <a:defRPr>
                <a:solidFill>
                  <a:schemeClr val="tx1"/>
                </a:solidFill>
                <a:latin typeface="Arial" panose="020B0604020202020204" pitchFamily="34" charset="0"/>
                <a:ea typeface="MS PGothic" panose="020B0600070205080204" pitchFamily="34" charset="-128"/>
              </a:defRPr>
            </a:lvl4pPr>
            <a:lvl5pPr marL="2096491" indent="-232943">
              <a:defRPr>
                <a:solidFill>
                  <a:schemeClr val="tx1"/>
                </a:solidFill>
                <a:latin typeface="Arial" panose="020B0604020202020204" pitchFamily="34" charset="0"/>
                <a:ea typeface="MS PGothic" panose="020B0600070205080204" pitchFamily="34" charset="-128"/>
              </a:defRPr>
            </a:lvl5pPr>
            <a:lvl6pPr marL="2562377"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028264"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94151"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960038"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CF6237E-BE95-4778-9847-49BB2E16D8D9}" type="slidenum">
              <a:rPr lang="en-US" altLang="en-US" smtClean="0"/>
              <a:pPr/>
              <a:t>25</a:t>
            </a:fld>
            <a:endParaRPr lang="en-US" altLang="en-US" smtClean="0"/>
          </a:p>
        </p:txBody>
      </p:sp>
    </p:spTree>
    <p:extLst>
      <p:ext uri="{BB962C8B-B14F-4D97-AF65-F5344CB8AC3E}">
        <p14:creationId xmlns:p14="http://schemas.microsoft.com/office/powerpoint/2010/main" val="2086398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26</a:t>
            </a:fld>
            <a:endParaRPr lang="en-US"/>
          </a:p>
        </p:txBody>
      </p:sp>
    </p:spTree>
    <p:extLst>
      <p:ext uri="{BB962C8B-B14F-4D97-AF65-F5344CB8AC3E}">
        <p14:creationId xmlns:p14="http://schemas.microsoft.com/office/powerpoint/2010/main" val="309843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57066" indent="-291179">
              <a:defRPr>
                <a:solidFill>
                  <a:schemeClr val="tx1"/>
                </a:solidFill>
                <a:latin typeface="Arial" panose="020B0604020202020204" pitchFamily="34" charset="0"/>
                <a:ea typeface="MS PGothic" panose="020B0600070205080204" pitchFamily="34" charset="-128"/>
              </a:defRPr>
            </a:lvl2pPr>
            <a:lvl3pPr marL="1164717" indent="-232943">
              <a:defRPr>
                <a:solidFill>
                  <a:schemeClr val="tx1"/>
                </a:solidFill>
                <a:latin typeface="Arial" panose="020B0604020202020204" pitchFamily="34" charset="0"/>
                <a:ea typeface="MS PGothic" panose="020B0600070205080204" pitchFamily="34" charset="-128"/>
              </a:defRPr>
            </a:lvl3pPr>
            <a:lvl4pPr marL="1630604" indent="-232943">
              <a:defRPr>
                <a:solidFill>
                  <a:schemeClr val="tx1"/>
                </a:solidFill>
                <a:latin typeface="Arial" panose="020B0604020202020204" pitchFamily="34" charset="0"/>
                <a:ea typeface="MS PGothic" panose="020B0600070205080204" pitchFamily="34" charset="-128"/>
              </a:defRPr>
            </a:lvl4pPr>
            <a:lvl5pPr marL="2096491" indent="-232943">
              <a:defRPr>
                <a:solidFill>
                  <a:schemeClr val="tx1"/>
                </a:solidFill>
                <a:latin typeface="Arial" panose="020B0604020202020204" pitchFamily="34" charset="0"/>
                <a:ea typeface="MS PGothic" panose="020B0600070205080204" pitchFamily="34" charset="-128"/>
              </a:defRPr>
            </a:lvl5pPr>
            <a:lvl6pPr marL="2562377"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028264"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94151"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960038"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D8C495F-9EF7-4EC8-81E3-DFBBD54BD384}" type="slidenum">
              <a:rPr lang="en-US" altLang="en-US" smtClean="0"/>
              <a:pPr/>
              <a:t>27</a:t>
            </a:fld>
            <a:endParaRPr lang="en-US" altLang="en-US" smtClean="0"/>
          </a:p>
        </p:txBody>
      </p:sp>
    </p:spTree>
    <p:extLst>
      <p:ext uri="{BB962C8B-B14F-4D97-AF65-F5344CB8AC3E}">
        <p14:creationId xmlns:p14="http://schemas.microsoft.com/office/powerpoint/2010/main" val="1935349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28</a:t>
            </a:fld>
            <a:endParaRPr lang="en-US"/>
          </a:p>
        </p:txBody>
      </p:sp>
    </p:spTree>
    <p:extLst>
      <p:ext uri="{BB962C8B-B14F-4D97-AF65-F5344CB8AC3E}">
        <p14:creationId xmlns:p14="http://schemas.microsoft.com/office/powerpoint/2010/main" val="332658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29</a:t>
            </a:fld>
            <a:endParaRPr lang="en-US"/>
          </a:p>
        </p:txBody>
      </p:sp>
    </p:spTree>
    <p:extLst>
      <p:ext uri="{BB962C8B-B14F-4D97-AF65-F5344CB8AC3E}">
        <p14:creationId xmlns:p14="http://schemas.microsoft.com/office/powerpoint/2010/main" val="109513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57066" indent="-291179">
              <a:defRPr>
                <a:solidFill>
                  <a:schemeClr val="tx1"/>
                </a:solidFill>
                <a:latin typeface="Arial" panose="020B0604020202020204" pitchFamily="34" charset="0"/>
                <a:ea typeface="MS PGothic" panose="020B0600070205080204" pitchFamily="34" charset="-128"/>
              </a:defRPr>
            </a:lvl2pPr>
            <a:lvl3pPr marL="1164717" indent="-232943">
              <a:defRPr>
                <a:solidFill>
                  <a:schemeClr val="tx1"/>
                </a:solidFill>
                <a:latin typeface="Arial" panose="020B0604020202020204" pitchFamily="34" charset="0"/>
                <a:ea typeface="MS PGothic" panose="020B0600070205080204" pitchFamily="34" charset="-128"/>
              </a:defRPr>
            </a:lvl3pPr>
            <a:lvl4pPr marL="1630604" indent="-232943">
              <a:defRPr>
                <a:solidFill>
                  <a:schemeClr val="tx1"/>
                </a:solidFill>
                <a:latin typeface="Arial" panose="020B0604020202020204" pitchFamily="34" charset="0"/>
                <a:ea typeface="MS PGothic" panose="020B0600070205080204" pitchFamily="34" charset="-128"/>
              </a:defRPr>
            </a:lvl4pPr>
            <a:lvl5pPr marL="2096491" indent="-232943">
              <a:defRPr>
                <a:solidFill>
                  <a:schemeClr val="tx1"/>
                </a:solidFill>
                <a:latin typeface="Arial" panose="020B0604020202020204" pitchFamily="34" charset="0"/>
                <a:ea typeface="MS PGothic" panose="020B0600070205080204" pitchFamily="34" charset="-128"/>
              </a:defRPr>
            </a:lvl5pPr>
            <a:lvl6pPr marL="2562377"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028264"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94151"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960038"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36E004B-9685-4C76-9136-7E90CFC66F9A}" type="slidenum">
              <a:rPr lang="en-US" altLang="en-US" smtClean="0"/>
              <a:pPr/>
              <a:t>3</a:t>
            </a:fld>
            <a:endParaRPr lang="en-US" altLang="en-US" smtClean="0"/>
          </a:p>
        </p:txBody>
      </p:sp>
    </p:spTree>
    <p:extLst>
      <p:ext uri="{BB962C8B-B14F-4D97-AF65-F5344CB8AC3E}">
        <p14:creationId xmlns:p14="http://schemas.microsoft.com/office/powerpoint/2010/main" val="235510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latin typeface="Arial" panose="020B0604020202020204" pitchFamily="34" charset="0"/>
              </a:rPr>
              <a:t>Underwater Weighing</a:t>
            </a:r>
            <a:r>
              <a:rPr lang="en-US" altLang="en-US" dirty="0" smtClean="0">
                <a:latin typeface="Arial" panose="020B0604020202020204" pitchFamily="34" charset="0"/>
              </a:rPr>
              <a:t>: A method for determining the lean body mass. This method weighs a person underwater and then calculates the lean body mass (muscle) and body fat. This method is one of the more accurate ones. However, it is generally done in special research facilities, and the equipment is costly.</a:t>
            </a:r>
          </a:p>
          <a:p>
            <a:endParaRPr lang="en-US" altLang="en-US" dirty="0" smtClean="0">
              <a:latin typeface="Arial" panose="020B0604020202020204" pitchFamily="34" charset="0"/>
            </a:endParaRPr>
          </a:p>
          <a:p>
            <a:r>
              <a:rPr lang="en-US" altLang="en-US" b="1" dirty="0" smtClean="0">
                <a:latin typeface="Arial" panose="020B0604020202020204" pitchFamily="34" charset="0"/>
              </a:rPr>
              <a:t>Skin-fold Thickness</a:t>
            </a:r>
            <a:r>
              <a:rPr lang="en-US" altLang="en-US" dirty="0" smtClean="0">
                <a:latin typeface="Arial" panose="020B0604020202020204" pitchFamily="34" charset="0"/>
              </a:rPr>
              <a:t>: one of the oldest and still most common methods of determining a person's body composition and body fat percentage.</a:t>
            </a:r>
          </a:p>
          <a:p>
            <a:endParaRPr lang="en-US" altLang="en-US" dirty="0" smtClean="0">
              <a:latin typeface="Arial" panose="020B0604020202020204" pitchFamily="34" charset="0"/>
            </a:endParaRPr>
          </a:p>
          <a:p>
            <a:r>
              <a:rPr lang="en-US" altLang="en-US" dirty="0" smtClean="0">
                <a:latin typeface="Arial" panose="020B0604020202020204" pitchFamily="34" charset="0"/>
              </a:rPr>
              <a:t>An estimation of the percentage of body fat by measuring skinfold thickness at specific locations on the body. The thickness of these folds is a measure of the fat under the skin, also called subcutaneous adipose tissue. Skinfold thickness results rely on formulas that convert these numbers into an estimate of a person's percentage of body fat according to a person's </a:t>
            </a:r>
            <a:r>
              <a:rPr lang="en-US" altLang="en-US" u="sng" dirty="0" smtClean="0">
                <a:latin typeface="Arial" panose="020B0604020202020204" pitchFamily="34" charset="0"/>
              </a:rPr>
              <a:t>age</a:t>
            </a:r>
            <a:r>
              <a:rPr lang="en-US" altLang="en-US" dirty="0" smtClean="0">
                <a:latin typeface="Arial" panose="020B0604020202020204" pitchFamily="34" charset="0"/>
              </a:rPr>
              <a:t> and </a:t>
            </a:r>
            <a:r>
              <a:rPr lang="en-US" altLang="en-US" u="sng" dirty="0" smtClean="0">
                <a:latin typeface="Arial" panose="020B0604020202020204" pitchFamily="34" charset="0"/>
              </a:rPr>
              <a:t>gender</a:t>
            </a:r>
            <a:r>
              <a:rPr lang="en-US" altLang="en-US" dirty="0" smtClean="0">
                <a:latin typeface="Arial" panose="020B0604020202020204" pitchFamily="34" charset="0"/>
              </a:rPr>
              <a:t>.</a:t>
            </a:r>
          </a:p>
          <a:p>
            <a:endParaRPr lang="en-US" altLang="en-US" dirty="0" smtClean="0">
              <a:latin typeface="Arial" panose="020B0604020202020204" pitchFamily="34" charset="0"/>
            </a:endParaRPr>
          </a:p>
          <a:p>
            <a:r>
              <a:rPr lang="en-US" altLang="en-US" b="1" dirty="0" smtClean="0">
                <a:latin typeface="Arial" panose="020B0604020202020204" pitchFamily="34" charset="0"/>
              </a:rPr>
              <a:t>BIA</a:t>
            </a:r>
            <a:r>
              <a:rPr lang="en-US" altLang="en-US" dirty="0" smtClean="0">
                <a:latin typeface="Arial" panose="020B0604020202020204" pitchFamily="34" charset="0"/>
              </a:rPr>
              <a:t>: the measure of body fat in relation to lean body mass. Also, fluid to body mass ratio.</a:t>
            </a:r>
          </a:p>
          <a:p>
            <a:endParaRPr lang="en-US" altLang="en-US" dirty="0" smtClean="0">
              <a:latin typeface="Arial" panose="020B0604020202020204" pitchFamily="34" charset="0"/>
            </a:endParaRPr>
          </a:p>
          <a:p>
            <a:r>
              <a:rPr lang="en-US" altLang="en-US" dirty="0" smtClean="0">
                <a:latin typeface="Arial" panose="020B0604020202020204" pitchFamily="34" charset="0"/>
              </a:rPr>
              <a:t>The test simply involves the placement of two electrodes on the person's right hand and right foot. A low level, imperceptible electrical current is sent through the body. The flow of the current is affected by the amount of water in the body. The device measures how this signal is impeded through different types of tissue. Tissues that contain large amounts of fluid and electrolytes, such as blood, have high conductivity, but fat and bone slow the signal down. As BIA determines the resistance to flow of the current as it passes through the body, it provides estimates of body water from which body fat is calculated using selected equations. </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57066" indent="-291179">
              <a:defRPr>
                <a:solidFill>
                  <a:schemeClr val="tx1"/>
                </a:solidFill>
                <a:latin typeface="Arial" panose="020B0604020202020204" pitchFamily="34" charset="0"/>
                <a:ea typeface="MS PGothic" panose="020B0600070205080204" pitchFamily="34" charset="-128"/>
              </a:defRPr>
            </a:lvl2pPr>
            <a:lvl3pPr marL="1164717" indent="-232943">
              <a:defRPr>
                <a:solidFill>
                  <a:schemeClr val="tx1"/>
                </a:solidFill>
                <a:latin typeface="Arial" panose="020B0604020202020204" pitchFamily="34" charset="0"/>
                <a:ea typeface="MS PGothic" panose="020B0600070205080204" pitchFamily="34" charset="-128"/>
              </a:defRPr>
            </a:lvl3pPr>
            <a:lvl4pPr marL="1630604" indent="-232943">
              <a:defRPr>
                <a:solidFill>
                  <a:schemeClr val="tx1"/>
                </a:solidFill>
                <a:latin typeface="Arial" panose="020B0604020202020204" pitchFamily="34" charset="0"/>
                <a:ea typeface="MS PGothic" panose="020B0600070205080204" pitchFamily="34" charset="-128"/>
              </a:defRPr>
            </a:lvl4pPr>
            <a:lvl5pPr marL="2096491" indent="-232943">
              <a:defRPr>
                <a:solidFill>
                  <a:schemeClr val="tx1"/>
                </a:solidFill>
                <a:latin typeface="Arial" panose="020B0604020202020204" pitchFamily="34" charset="0"/>
                <a:ea typeface="MS PGothic" panose="020B0600070205080204" pitchFamily="34" charset="-128"/>
              </a:defRPr>
            </a:lvl5pPr>
            <a:lvl6pPr marL="2562377"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3028264"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94151"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960038" indent="-23294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25C140C-17F1-4063-B14C-5C139FD0DC18}" type="slidenum">
              <a:rPr lang="en-US" altLang="en-US" smtClean="0"/>
              <a:pPr/>
              <a:t>4</a:t>
            </a:fld>
            <a:endParaRPr lang="en-US" altLang="en-US" smtClean="0"/>
          </a:p>
        </p:txBody>
      </p:sp>
    </p:spTree>
    <p:extLst>
      <p:ext uri="{BB962C8B-B14F-4D97-AF65-F5344CB8AC3E}">
        <p14:creationId xmlns:p14="http://schemas.microsoft.com/office/powerpoint/2010/main" val="172706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6</a:t>
            </a:fld>
            <a:endParaRPr lang="en-US"/>
          </a:p>
        </p:txBody>
      </p:sp>
    </p:spTree>
    <p:extLst>
      <p:ext uri="{BB962C8B-B14F-4D97-AF65-F5344CB8AC3E}">
        <p14:creationId xmlns:p14="http://schemas.microsoft.com/office/powerpoint/2010/main" val="70835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7</a:t>
            </a:fld>
            <a:endParaRPr lang="en-US"/>
          </a:p>
        </p:txBody>
      </p:sp>
    </p:spTree>
    <p:extLst>
      <p:ext uri="{BB962C8B-B14F-4D97-AF65-F5344CB8AC3E}">
        <p14:creationId xmlns:p14="http://schemas.microsoft.com/office/powerpoint/2010/main" val="83383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8</a:t>
            </a:fld>
            <a:endParaRPr lang="en-US"/>
          </a:p>
        </p:txBody>
      </p:sp>
    </p:spTree>
    <p:extLst>
      <p:ext uri="{BB962C8B-B14F-4D97-AF65-F5344CB8AC3E}">
        <p14:creationId xmlns:p14="http://schemas.microsoft.com/office/powerpoint/2010/main" val="33396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9</a:t>
            </a:fld>
            <a:endParaRPr lang="en-US"/>
          </a:p>
        </p:txBody>
      </p:sp>
    </p:spTree>
    <p:extLst>
      <p:ext uri="{BB962C8B-B14F-4D97-AF65-F5344CB8AC3E}">
        <p14:creationId xmlns:p14="http://schemas.microsoft.com/office/powerpoint/2010/main" val="292843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8A5CC-D6F9-4BD1-B85E-CFAC65597717}" type="slidenum">
              <a:rPr lang="en-US" smtClean="0"/>
              <a:t>10</a:t>
            </a:fld>
            <a:endParaRPr lang="en-US"/>
          </a:p>
        </p:txBody>
      </p:sp>
    </p:spTree>
    <p:extLst>
      <p:ext uri="{BB962C8B-B14F-4D97-AF65-F5344CB8AC3E}">
        <p14:creationId xmlns:p14="http://schemas.microsoft.com/office/powerpoint/2010/main" val="3262707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E53A75E-9042-4623-984E-8D119075F09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572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58AC29-0D0D-42DD-BAA4-B6C4BD51AF3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A75E-9042-4623-984E-8D119075F091}" type="slidenum">
              <a:rPr lang="en-US" smtClean="0"/>
              <a:t>‹#›</a:t>
            </a:fld>
            <a:endParaRPr lang="en-US"/>
          </a:p>
        </p:txBody>
      </p:sp>
    </p:spTree>
    <p:extLst>
      <p:ext uri="{BB962C8B-B14F-4D97-AF65-F5344CB8AC3E}">
        <p14:creationId xmlns:p14="http://schemas.microsoft.com/office/powerpoint/2010/main" val="22938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A75E-9042-4623-984E-8D119075F09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950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A75E-9042-4623-984E-8D119075F09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29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A75E-9042-4623-984E-8D119075F091}" type="slidenum">
              <a:rPr lang="en-US" smtClean="0"/>
              <a:t>‹#›</a:t>
            </a:fld>
            <a:endParaRPr lang="en-US"/>
          </a:p>
        </p:txBody>
      </p:sp>
    </p:spTree>
    <p:extLst>
      <p:ext uri="{BB962C8B-B14F-4D97-AF65-F5344CB8AC3E}">
        <p14:creationId xmlns:p14="http://schemas.microsoft.com/office/powerpoint/2010/main" val="181544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A75E-9042-4623-984E-8D119075F09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971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A75E-9042-4623-984E-8D119075F09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0416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A75E-9042-4623-984E-8D119075F09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969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A75E-9042-4623-984E-8D119075F09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562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A75E-9042-4623-984E-8D119075F091}" type="slidenum">
              <a:rPr lang="en-US" smtClean="0"/>
              <a:t>‹#›</a:t>
            </a:fld>
            <a:endParaRPr lang="en-US"/>
          </a:p>
        </p:txBody>
      </p:sp>
    </p:spTree>
    <p:extLst>
      <p:ext uri="{BB962C8B-B14F-4D97-AF65-F5344CB8AC3E}">
        <p14:creationId xmlns:p14="http://schemas.microsoft.com/office/powerpoint/2010/main" val="77704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58AC29-0D0D-42DD-BAA4-B6C4BD51AF3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A75E-9042-4623-984E-8D119075F09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64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58AC29-0D0D-42DD-BAA4-B6C4BD51AF3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A75E-9042-4623-984E-8D119075F091}" type="slidenum">
              <a:rPr lang="en-US" smtClean="0"/>
              <a:t>‹#›</a:t>
            </a:fld>
            <a:endParaRPr lang="en-US"/>
          </a:p>
        </p:txBody>
      </p:sp>
    </p:spTree>
    <p:extLst>
      <p:ext uri="{BB962C8B-B14F-4D97-AF65-F5344CB8AC3E}">
        <p14:creationId xmlns:p14="http://schemas.microsoft.com/office/powerpoint/2010/main" val="96989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58AC29-0D0D-42DD-BAA4-B6C4BD51AF3A}"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3A75E-9042-4623-984E-8D119075F09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851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58AC29-0D0D-42DD-BAA4-B6C4BD51AF3A}"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3A75E-9042-4623-984E-8D119075F09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20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AC29-0D0D-42DD-BAA4-B6C4BD51AF3A}"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3A75E-9042-4623-984E-8D119075F091}" type="slidenum">
              <a:rPr lang="en-US" smtClean="0"/>
              <a:t>‹#›</a:t>
            </a:fld>
            <a:endParaRPr lang="en-US"/>
          </a:p>
        </p:txBody>
      </p:sp>
    </p:spTree>
    <p:extLst>
      <p:ext uri="{BB962C8B-B14F-4D97-AF65-F5344CB8AC3E}">
        <p14:creationId xmlns:p14="http://schemas.microsoft.com/office/powerpoint/2010/main" val="287534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58AC29-0D0D-42DD-BAA4-B6C4BD51AF3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A75E-9042-4623-984E-8D119075F09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58AC29-0D0D-42DD-BAA4-B6C4BD51AF3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A75E-9042-4623-984E-8D119075F091}" type="slidenum">
              <a:rPr lang="en-US" smtClean="0"/>
              <a:t>‹#›</a:t>
            </a:fld>
            <a:endParaRPr lang="en-US"/>
          </a:p>
        </p:txBody>
      </p:sp>
    </p:spTree>
    <p:extLst>
      <p:ext uri="{BB962C8B-B14F-4D97-AF65-F5344CB8AC3E}">
        <p14:creationId xmlns:p14="http://schemas.microsoft.com/office/powerpoint/2010/main" val="313104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58AC29-0D0D-42DD-BAA4-B6C4BD51AF3A}" type="datetimeFigureOut">
              <a:rPr lang="en-US" smtClean="0"/>
              <a:t>3/14/2019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3A75E-9042-4623-984E-8D119075F091}" type="slidenum">
              <a:rPr lang="en-US" smtClean="0"/>
              <a:t>‹#›</a:t>
            </a:fld>
            <a:endParaRPr lang="en-US"/>
          </a:p>
        </p:txBody>
      </p:sp>
    </p:spTree>
    <p:extLst>
      <p:ext uri="{BB962C8B-B14F-4D97-AF65-F5344CB8AC3E}">
        <p14:creationId xmlns:p14="http://schemas.microsoft.com/office/powerpoint/2010/main" val="2589791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2335192"/>
          </a:xfrm>
        </p:spPr>
        <p:txBody>
          <a:bodyPr>
            <a:normAutofit/>
          </a:bodyPr>
          <a:lstStyle/>
          <a:p>
            <a:r>
              <a:rPr lang="en-US" b="1" dirty="0" smtClean="0"/>
              <a:t>NUTRITIONAL STATUS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530352" lvl="1" indent="0" algn="ctr">
              <a:buNone/>
            </a:pPr>
            <a:endParaRPr lang="en-US" sz="4800" b="1" dirty="0" smtClean="0"/>
          </a:p>
          <a:p>
            <a:pPr marL="530352" lvl="1" indent="0" algn="ctr">
              <a:buNone/>
            </a:pPr>
            <a:r>
              <a:rPr lang="en-US" sz="4000" b="1" dirty="0" smtClean="0"/>
              <a:t>ASSESSING </a:t>
            </a:r>
            <a:r>
              <a:rPr lang="en-US" sz="4000" b="1" dirty="0"/>
              <a:t>YOUR WEIGHT AND DETERMINING CALORIC NEEDS</a:t>
            </a:r>
            <a:endParaRPr lang="en-US" sz="4000" b="1" i="0" dirty="0"/>
          </a:p>
        </p:txBody>
      </p:sp>
    </p:spTree>
    <p:extLst>
      <p:ext uri="{BB962C8B-B14F-4D97-AF65-F5344CB8AC3E}">
        <p14:creationId xmlns:p14="http://schemas.microsoft.com/office/powerpoint/2010/main" val="4271618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Waist-to-hip Ratio</a:t>
            </a:r>
            <a:endParaRPr lang="en-US" dirty="0"/>
          </a:p>
        </p:txBody>
      </p:sp>
      <p:sp>
        <p:nvSpPr>
          <p:cNvPr id="3" name="Content Placeholder 2"/>
          <p:cNvSpPr>
            <a:spLocks noGrp="1"/>
          </p:cNvSpPr>
          <p:nvPr>
            <p:ph idx="1"/>
          </p:nvPr>
        </p:nvSpPr>
        <p:spPr/>
        <p:txBody>
          <a:bodyPr>
            <a:normAutofit/>
          </a:bodyPr>
          <a:lstStyle/>
          <a:p>
            <a:r>
              <a:rPr lang="en-US" dirty="0" smtClean="0"/>
              <a:t>Determines </a:t>
            </a:r>
            <a:r>
              <a:rPr lang="en-US" dirty="0"/>
              <a:t>how much fat is stored on your waist, hips, and buttocks.</a:t>
            </a:r>
          </a:p>
          <a:p>
            <a:r>
              <a:rPr lang="en-US" dirty="0" smtClean="0"/>
              <a:t>People </a:t>
            </a:r>
            <a:r>
              <a:rPr lang="en-US" dirty="0"/>
              <a:t>who carry more weight around their midsection (an apple-shaped body) are at higher risk for </a:t>
            </a:r>
            <a:r>
              <a:rPr lang="en-US" dirty="0" smtClean="0"/>
              <a:t>heart disease, type 2 diabetes, and premature death than </a:t>
            </a:r>
            <a:r>
              <a:rPr lang="en-US" dirty="0"/>
              <a:t>those who carry more of their weight in their hips and thighs (a pear-shaped body). </a:t>
            </a:r>
            <a:endParaRPr lang="en-US" dirty="0" smtClean="0"/>
          </a:p>
          <a:p>
            <a:r>
              <a:rPr lang="en-US" dirty="0" smtClean="0"/>
              <a:t>Even </a:t>
            </a:r>
            <a:r>
              <a:rPr lang="en-US" dirty="0"/>
              <a:t>if your BMI is within a normal range, your risk for disease may be increased.</a:t>
            </a:r>
          </a:p>
          <a:p>
            <a:endParaRPr lang="en-US" dirty="0"/>
          </a:p>
        </p:txBody>
      </p:sp>
    </p:spTree>
    <p:extLst>
      <p:ext uri="{BB962C8B-B14F-4D97-AF65-F5344CB8AC3E}">
        <p14:creationId xmlns:p14="http://schemas.microsoft.com/office/powerpoint/2010/main" val="2676069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Waist-to-hip Ratio</a:t>
            </a:r>
            <a:endParaRPr lang="en-US" dirty="0"/>
          </a:p>
        </p:txBody>
      </p:sp>
      <p:sp>
        <p:nvSpPr>
          <p:cNvPr id="3" name="Content Placeholder 2"/>
          <p:cNvSpPr>
            <a:spLocks noGrp="1"/>
          </p:cNvSpPr>
          <p:nvPr>
            <p:ph idx="1"/>
          </p:nvPr>
        </p:nvSpPr>
        <p:spPr/>
        <p:txBody>
          <a:bodyPr/>
          <a:lstStyle/>
          <a:p>
            <a:r>
              <a:rPr lang="en-US" dirty="0" smtClean="0"/>
              <a:t>Stand </a:t>
            </a:r>
            <a:r>
              <a:rPr lang="en-US" dirty="0"/>
              <a:t>up straight and breathe out. Use a tape measure to check the distance around the smallest part of your waist, just above your belly button. This is your waist </a:t>
            </a:r>
            <a:r>
              <a:rPr lang="en-US" dirty="0" smtClean="0"/>
              <a:t>circumference.</a:t>
            </a:r>
          </a:p>
          <a:p>
            <a:r>
              <a:rPr lang="en-US" dirty="0"/>
              <a:t>Then measure the distance around the largest part of your hips — the widest part of your buttocks. This is your hip </a:t>
            </a:r>
            <a:r>
              <a:rPr lang="en-US" dirty="0" smtClean="0"/>
              <a:t>circumference</a:t>
            </a:r>
          </a:p>
          <a:p>
            <a:r>
              <a:rPr lang="en-US" dirty="0" smtClean="0"/>
              <a:t>Waist / hip = waist-to-hip ratio</a:t>
            </a:r>
            <a:endParaRPr lang="en-US" dirty="0"/>
          </a:p>
        </p:txBody>
      </p:sp>
    </p:spTree>
    <p:extLst>
      <p:ext uri="{BB962C8B-B14F-4D97-AF65-F5344CB8AC3E}">
        <p14:creationId xmlns:p14="http://schemas.microsoft.com/office/powerpoint/2010/main" val="4028352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Waist-to-hip Ratio Chart</a:t>
            </a:r>
            <a:endParaRPr lang="en-US" dirty="0"/>
          </a:p>
        </p:txBody>
      </p:sp>
      <p:graphicFrame>
        <p:nvGraphicFramePr>
          <p:cNvPr id="4" name="Content Placeholder 3"/>
          <p:cNvGraphicFramePr>
            <a:graphicFrameLocks noGrp="1"/>
          </p:cNvGraphicFramePr>
          <p:nvPr>
            <p:ph idx="1"/>
          </p:nvPr>
        </p:nvGraphicFramePr>
        <p:xfrm>
          <a:off x="1295400" y="3401060"/>
          <a:ext cx="9601200" cy="1630680"/>
        </p:xfrm>
        <a:graphic>
          <a:graphicData uri="http://schemas.openxmlformats.org/drawingml/2006/table">
            <a:tbl>
              <a:tblPr/>
              <a:tblGrid>
                <a:gridCol w="3200400">
                  <a:extLst>
                    <a:ext uri="{9D8B030D-6E8A-4147-A177-3AD203B41FA5}">
                      <a16:colId xmlns:a16="http://schemas.microsoft.com/office/drawing/2014/main" val="2302910601"/>
                    </a:ext>
                  </a:extLst>
                </a:gridCol>
                <a:gridCol w="3200400">
                  <a:extLst>
                    <a:ext uri="{9D8B030D-6E8A-4147-A177-3AD203B41FA5}">
                      <a16:colId xmlns:a16="http://schemas.microsoft.com/office/drawing/2014/main" val="3549603663"/>
                    </a:ext>
                  </a:extLst>
                </a:gridCol>
                <a:gridCol w="3200400">
                  <a:extLst>
                    <a:ext uri="{9D8B030D-6E8A-4147-A177-3AD203B41FA5}">
                      <a16:colId xmlns:a16="http://schemas.microsoft.com/office/drawing/2014/main" val="3288018713"/>
                    </a:ext>
                  </a:extLst>
                </a:gridCol>
              </a:tblGrid>
              <a:tr h="0">
                <a:tc>
                  <a:txBody>
                    <a:bodyPr/>
                    <a:lstStyle/>
                    <a:p>
                      <a:pPr algn="ctr"/>
                      <a:r>
                        <a:rPr lang="en-US" b="1">
                          <a:effectLst/>
                        </a:rPr>
                        <a:t>Health risk</a:t>
                      </a:r>
                    </a:p>
                  </a:txBody>
                  <a:tcPr marL="95250" marR="95250" marT="66675" marB="66675" anchor="ctr">
                    <a:lnL>
                      <a:noFill/>
                    </a:lnL>
                    <a:lnR w="9525" cap="flat" cmpd="sng" algn="ctr">
                      <a:solidFill>
                        <a:srgbClr val="DDDDDD"/>
                      </a:solidFill>
                      <a:prstDash val="solid"/>
                      <a:round/>
                      <a:headEnd type="none" w="med" len="med"/>
                      <a:tailEnd type="none" w="med" len="med"/>
                    </a:lnR>
                    <a:lnT>
                      <a:noFill/>
                    </a:lnT>
                    <a:lnB w="19050" cap="flat" cmpd="sng" algn="ctr">
                      <a:solidFill>
                        <a:srgbClr val="808184"/>
                      </a:solidFill>
                      <a:prstDash val="solid"/>
                      <a:round/>
                      <a:headEnd type="none" w="med" len="med"/>
                      <a:tailEnd type="none" w="med" len="med"/>
                    </a:lnB>
                  </a:tcPr>
                </a:tc>
                <a:tc>
                  <a:txBody>
                    <a:bodyPr/>
                    <a:lstStyle/>
                    <a:p>
                      <a:pPr algn="ctr"/>
                      <a:r>
                        <a:rPr lang="en-US" b="1">
                          <a:effectLst/>
                        </a:rPr>
                        <a:t>Women</a:t>
                      </a:r>
                    </a:p>
                  </a:txBody>
                  <a:tcPr marL="95250" marR="95250"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19050" cap="flat" cmpd="sng" algn="ctr">
                      <a:solidFill>
                        <a:srgbClr val="808184"/>
                      </a:solidFill>
                      <a:prstDash val="solid"/>
                      <a:round/>
                      <a:headEnd type="none" w="med" len="med"/>
                      <a:tailEnd type="none" w="med" len="med"/>
                    </a:lnB>
                  </a:tcPr>
                </a:tc>
                <a:tc>
                  <a:txBody>
                    <a:bodyPr/>
                    <a:lstStyle/>
                    <a:p>
                      <a:pPr algn="ctr"/>
                      <a:r>
                        <a:rPr lang="en-US" b="1">
                          <a:effectLst/>
                        </a:rPr>
                        <a:t>Men</a:t>
                      </a:r>
                    </a:p>
                  </a:txBody>
                  <a:tcPr marL="95250" marR="95250" marT="66675" marB="66675" anchor="ctr">
                    <a:lnL w="9525" cap="flat" cmpd="sng" algn="ctr">
                      <a:solidFill>
                        <a:srgbClr val="DDDDDD"/>
                      </a:solidFill>
                      <a:prstDash val="solid"/>
                      <a:round/>
                      <a:headEnd type="none" w="med" len="med"/>
                      <a:tailEnd type="none" w="med" len="med"/>
                    </a:lnL>
                    <a:lnR>
                      <a:noFill/>
                    </a:lnR>
                    <a:lnT>
                      <a:noFill/>
                    </a:lnT>
                    <a:lnB w="19050" cap="flat" cmpd="sng" algn="ctr">
                      <a:solidFill>
                        <a:srgbClr val="808184"/>
                      </a:solidFill>
                      <a:prstDash val="solid"/>
                      <a:round/>
                      <a:headEnd type="none" w="med" len="med"/>
                      <a:tailEnd type="none" w="med" len="med"/>
                    </a:lnB>
                  </a:tcPr>
                </a:tc>
                <a:extLst>
                  <a:ext uri="{0D108BD9-81ED-4DB2-BD59-A6C34878D82A}">
                    <a16:rowId xmlns:a16="http://schemas.microsoft.com/office/drawing/2014/main" val="2620806498"/>
                  </a:ext>
                </a:extLst>
              </a:tr>
              <a:tr h="0">
                <a:tc>
                  <a:txBody>
                    <a:bodyPr/>
                    <a:lstStyle/>
                    <a:p>
                      <a:r>
                        <a:rPr lang="en-US">
                          <a:effectLst/>
                        </a:rPr>
                        <a:t>Low</a:t>
                      </a:r>
                    </a:p>
                  </a:txBody>
                  <a:tcPr marL="95250" marR="95250" marT="76200" marB="57150" anchor="ctr">
                    <a:lnL>
                      <a:noFill/>
                    </a:lnL>
                    <a:lnR w="9525" cap="flat" cmpd="sng" algn="ctr">
                      <a:solidFill>
                        <a:srgbClr val="DDDDDD"/>
                      </a:solidFill>
                      <a:prstDash val="solid"/>
                      <a:round/>
                      <a:headEnd type="none" w="med" len="med"/>
                      <a:tailEnd type="none" w="med" len="med"/>
                    </a:lnR>
                    <a:lnT w="19050" cap="flat" cmpd="sng" algn="ctr">
                      <a:solidFill>
                        <a:srgbClr val="80818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r>
                        <a:rPr lang="en-US">
                          <a:effectLst/>
                        </a:rPr>
                        <a:t>0.80 or lower</a:t>
                      </a:r>
                    </a:p>
                  </a:txBody>
                  <a:tcPr marL="95250" marR="95250" marT="7620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9050" cap="flat" cmpd="sng" algn="ctr">
                      <a:solidFill>
                        <a:srgbClr val="80818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r>
                        <a:rPr lang="en-US">
                          <a:effectLst/>
                        </a:rPr>
                        <a:t>0.95 or lower</a:t>
                      </a:r>
                    </a:p>
                  </a:txBody>
                  <a:tcPr marL="95250" marR="95250" marT="76200" marB="57150" anchor="ctr">
                    <a:lnL w="9525" cap="flat" cmpd="sng" algn="ctr">
                      <a:solidFill>
                        <a:srgbClr val="DDDDDD"/>
                      </a:solidFill>
                      <a:prstDash val="solid"/>
                      <a:round/>
                      <a:headEnd type="none" w="med" len="med"/>
                      <a:tailEnd type="none" w="med" len="med"/>
                    </a:lnL>
                    <a:lnR>
                      <a:noFill/>
                    </a:lnR>
                    <a:lnT w="19050" cap="flat" cmpd="sng" algn="ctr">
                      <a:solidFill>
                        <a:srgbClr val="80818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725611776"/>
                  </a:ext>
                </a:extLst>
              </a:tr>
              <a:tr h="0">
                <a:tc>
                  <a:txBody>
                    <a:bodyPr/>
                    <a:lstStyle/>
                    <a:p>
                      <a:r>
                        <a:rPr lang="en-US">
                          <a:effectLst/>
                        </a:rPr>
                        <a:t>Moderate</a:t>
                      </a:r>
                    </a:p>
                  </a:txBody>
                  <a:tcPr marL="95250" marR="95250" marT="76200" marB="57150" anchor="ctr">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0.81–0.85</a:t>
                      </a:r>
                    </a:p>
                  </a:txBody>
                  <a:tcPr marL="95250" marR="95250" marT="7620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0.96–1.0</a:t>
                      </a:r>
                    </a:p>
                  </a:txBody>
                  <a:tcPr marL="95250" marR="95250" marT="76200" marB="57150"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63566489"/>
                  </a:ext>
                </a:extLst>
              </a:tr>
              <a:tr h="0">
                <a:tc>
                  <a:txBody>
                    <a:bodyPr/>
                    <a:lstStyle/>
                    <a:p>
                      <a:r>
                        <a:rPr lang="en-US">
                          <a:effectLst/>
                        </a:rPr>
                        <a:t>High</a:t>
                      </a:r>
                    </a:p>
                  </a:txBody>
                  <a:tcPr marL="95250" marR="95250" marT="76200" marB="57150" anchor="ctr">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7F7F7"/>
                    </a:solidFill>
                  </a:tcPr>
                </a:tc>
                <a:tc>
                  <a:txBody>
                    <a:bodyPr/>
                    <a:lstStyle/>
                    <a:p>
                      <a:r>
                        <a:rPr lang="en-US">
                          <a:effectLst/>
                        </a:rPr>
                        <a:t>0.86 or higher</a:t>
                      </a:r>
                    </a:p>
                  </a:txBody>
                  <a:tcPr marL="95250" marR="95250" marT="7620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7F7F7"/>
                    </a:solidFill>
                  </a:tcPr>
                </a:tc>
                <a:tc>
                  <a:txBody>
                    <a:bodyPr/>
                    <a:lstStyle/>
                    <a:p>
                      <a:r>
                        <a:rPr lang="en-US" dirty="0">
                          <a:effectLst/>
                        </a:rPr>
                        <a:t>1.0 or higher</a:t>
                      </a:r>
                    </a:p>
                  </a:txBody>
                  <a:tcPr marL="95250" marR="95250" marT="76200" marB="57150"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7F7F7"/>
                    </a:solidFill>
                  </a:tcPr>
                </a:tc>
                <a:extLst>
                  <a:ext uri="{0D108BD9-81ED-4DB2-BD59-A6C34878D82A}">
                    <a16:rowId xmlns:a16="http://schemas.microsoft.com/office/drawing/2014/main" val="3350256948"/>
                  </a:ext>
                </a:extLst>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42792" rIns="9144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rgbClr val="231F20"/>
                </a:solidFill>
                <a:effectLst/>
                <a:latin typeface="Proxima Nova"/>
              </a:rPr>
              <a:t/>
            </a:r>
            <a:br>
              <a:rPr kumimoji="0" lang="en-US" altLang="en-US" sz="2800" b="1" i="0" u="none" strike="noStrike" cap="none" normalizeH="0" baseline="0" smtClean="0">
                <a:ln>
                  <a:noFill/>
                </a:ln>
                <a:solidFill>
                  <a:srgbClr val="231F20"/>
                </a:solidFill>
                <a:effectLst/>
                <a:latin typeface="Proxima Nova"/>
              </a:rPr>
            </a:br>
            <a:endParaRPr kumimoji="0" lang="en-US" altLang="en-US" sz="2800" b="1" i="0" u="none" strike="noStrike" cap="none" normalizeH="0" baseline="0" smtClean="0">
              <a:ln>
                <a:noFill/>
              </a:ln>
              <a:solidFill>
                <a:srgbClr val="231F20"/>
              </a:solidFill>
              <a:effectLst/>
              <a:latin typeface="Proxima 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8914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Body Weight (IBW)</a:t>
            </a:r>
            <a:endParaRPr lang="en-US" dirty="0"/>
          </a:p>
        </p:txBody>
      </p:sp>
      <p:sp>
        <p:nvSpPr>
          <p:cNvPr id="3" name="Content Placeholder 2"/>
          <p:cNvSpPr>
            <a:spLocks noGrp="1"/>
          </p:cNvSpPr>
          <p:nvPr>
            <p:ph idx="1"/>
          </p:nvPr>
        </p:nvSpPr>
        <p:spPr/>
        <p:txBody>
          <a:bodyPr>
            <a:normAutofit/>
          </a:bodyPr>
          <a:lstStyle/>
          <a:p>
            <a:r>
              <a:rPr lang="en-US" dirty="0" err="1" smtClean="0"/>
              <a:t>Hamwi's</a:t>
            </a:r>
            <a:r>
              <a:rPr lang="en-US" dirty="0" smtClean="0"/>
              <a:t> </a:t>
            </a:r>
            <a:r>
              <a:rPr lang="en-US" dirty="0"/>
              <a:t>formulas for calculating an individual's ideal weight are derived from the belief that a woman that is exactly 5 feet tall should weigh 100 pounds, and that a man that is exactly 5 feet tall should weigh 106 pounds. </a:t>
            </a:r>
            <a:endParaRPr lang="en-US" dirty="0" smtClean="0"/>
          </a:p>
          <a:p>
            <a:r>
              <a:rPr lang="en-US" dirty="0" smtClean="0"/>
              <a:t>One </a:t>
            </a:r>
            <a:r>
              <a:rPr lang="en-US" dirty="0"/>
              <a:t>concern with the accuracy of the </a:t>
            </a:r>
            <a:r>
              <a:rPr lang="en-US" dirty="0" err="1"/>
              <a:t>Hamwi</a:t>
            </a:r>
            <a:r>
              <a:rPr lang="en-US" dirty="0"/>
              <a:t> approach to determining your optimum weight is that an individual's lean muscle mass is not taken into account. This may produce a result that underestimates the optimum weight for an individual.</a:t>
            </a:r>
          </a:p>
          <a:p>
            <a:endParaRPr lang="en-US" dirty="0"/>
          </a:p>
        </p:txBody>
      </p:sp>
    </p:spTree>
    <p:extLst>
      <p:ext uri="{BB962C8B-B14F-4D97-AF65-F5344CB8AC3E}">
        <p14:creationId xmlns:p14="http://schemas.microsoft.com/office/powerpoint/2010/main" val="3661896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IBW Calculation-Women</a:t>
            </a:r>
            <a:endParaRPr lang="en-US" dirty="0"/>
          </a:p>
        </p:txBody>
      </p:sp>
      <p:sp>
        <p:nvSpPr>
          <p:cNvPr id="3" name="Content Placeholder 2"/>
          <p:cNvSpPr>
            <a:spLocks noGrp="1"/>
          </p:cNvSpPr>
          <p:nvPr>
            <p:ph idx="1"/>
          </p:nvPr>
        </p:nvSpPr>
        <p:spPr>
          <a:xfrm>
            <a:off x="1295401" y="2556932"/>
            <a:ext cx="9601196" cy="3549578"/>
          </a:xfrm>
        </p:spPr>
        <p:txBody>
          <a:bodyPr>
            <a:normAutofit fontScale="85000" lnSpcReduction="20000"/>
          </a:bodyPr>
          <a:lstStyle/>
          <a:p>
            <a:r>
              <a:rPr lang="en-US" dirty="0" smtClean="0"/>
              <a:t>Women</a:t>
            </a:r>
            <a:r>
              <a:rPr lang="en-US" dirty="0"/>
              <a:t>: </a:t>
            </a:r>
            <a:r>
              <a:rPr lang="en-US" dirty="0" smtClean="0"/>
              <a:t>5 </a:t>
            </a:r>
            <a:r>
              <a:rPr lang="en-US" dirty="0"/>
              <a:t>feet </a:t>
            </a:r>
            <a:r>
              <a:rPr lang="en-US" dirty="0" smtClean="0"/>
              <a:t>tall=100 </a:t>
            </a:r>
            <a:r>
              <a:rPr lang="en-US" dirty="0"/>
              <a:t>pounds. For every additional inch above 5 feet, add five pounds. If you are shorter than 5 feet tall, subtract five pounds for every inch you measure below 5 feet</a:t>
            </a:r>
            <a:r>
              <a:rPr lang="en-US" dirty="0" smtClean="0"/>
              <a:t>.</a:t>
            </a:r>
          </a:p>
          <a:p>
            <a:pPr lvl="1"/>
            <a:r>
              <a:rPr lang="en-US" dirty="0" smtClean="0"/>
              <a:t>Example: A woman who 5’5” (65 inches) would ideally weigh 125 pounds</a:t>
            </a:r>
            <a:endParaRPr lang="en-US" dirty="0"/>
          </a:p>
          <a:p>
            <a:r>
              <a:rPr lang="en-US" dirty="0"/>
              <a:t>Next, you will need to determine whether you have a small, </a:t>
            </a:r>
            <a:r>
              <a:rPr lang="en-US" dirty="0" smtClean="0"/>
              <a:t>medium, </a:t>
            </a:r>
            <a:r>
              <a:rPr lang="en-US" dirty="0"/>
              <a:t>or large frame. Using a measuring tape, measure your wrist. If your wrist measures exactly 6 inches you have a medium frame, and the ideal weight number you calculated above does not need to be adjusted. If your wrist measures less than 6 inches, then subtract 10% from your ideal weight number. If your wrist measures more than 6 inches, then add 10% to your ideal weight number</a:t>
            </a:r>
            <a:r>
              <a:rPr lang="en-US" dirty="0" smtClean="0"/>
              <a:t>.</a:t>
            </a:r>
          </a:p>
          <a:p>
            <a:pPr lvl="1"/>
            <a:r>
              <a:rPr lang="en-US" dirty="0" smtClean="0"/>
              <a:t>Example: A woman who is 5’5” (65 inches) with a wrist circumference of 7 inches (large frame) would ideally weigh 125 pounds plus 10%=  137.5 pounds</a:t>
            </a:r>
            <a:endParaRPr lang="en-US" dirty="0"/>
          </a:p>
          <a:p>
            <a:endParaRPr lang="en-US" dirty="0"/>
          </a:p>
        </p:txBody>
      </p:sp>
    </p:spTree>
    <p:extLst>
      <p:ext uri="{BB962C8B-B14F-4D97-AF65-F5344CB8AC3E}">
        <p14:creationId xmlns:p14="http://schemas.microsoft.com/office/powerpoint/2010/main" val="3781977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IBW Calculation- Men</a:t>
            </a:r>
            <a:endParaRPr lang="en-US" dirty="0"/>
          </a:p>
        </p:txBody>
      </p:sp>
      <p:sp>
        <p:nvSpPr>
          <p:cNvPr id="3" name="Content Placeholder 2"/>
          <p:cNvSpPr>
            <a:spLocks noGrp="1"/>
          </p:cNvSpPr>
          <p:nvPr>
            <p:ph idx="1"/>
          </p:nvPr>
        </p:nvSpPr>
        <p:spPr>
          <a:xfrm>
            <a:off x="1295401" y="2532993"/>
            <a:ext cx="9601196" cy="3636579"/>
          </a:xfrm>
        </p:spPr>
        <p:txBody>
          <a:bodyPr>
            <a:normAutofit fontScale="92500" lnSpcReduction="10000"/>
          </a:bodyPr>
          <a:lstStyle/>
          <a:p>
            <a:r>
              <a:rPr lang="en-US" dirty="0" smtClean="0"/>
              <a:t>Men</a:t>
            </a:r>
            <a:r>
              <a:rPr lang="en-US" dirty="0"/>
              <a:t>: </a:t>
            </a:r>
            <a:r>
              <a:rPr lang="en-US" dirty="0" smtClean="0"/>
              <a:t>5 </a:t>
            </a:r>
            <a:r>
              <a:rPr lang="en-US" dirty="0"/>
              <a:t>feet </a:t>
            </a:r>
            <a:r>
              <a:rPr lang="en-US" dirty="0" smtClean="0"/>
              <a:t>tall=106 </a:t>
            </a:r>
            <a:r>
              <a:rPr lang="en-US" dirty="0"/>
              <a:t>pounds. For every additional inch above 5 feet, add 6 pounds. </a:t>
            </a:r>
            <a:endParaRPr lang="en-US" dirty="0" smtClean="0"/>
          </a:p>
          <a:p>
            <a:pPr lvl="1"/>
            <a:r>
              <a:rPr lang="en-US" dirty="0" smtClean="0"/>
              <a:t>Example: A man who is 5’11” (71 inches) would ideally weigh 172 pounds</a:t>
            </a:r>
          </a:p>
          <a:p>
            <a:r>
              <a:rPr lang="en-US" dirty="0" smtClean="0"/>
              <a:t>To </a:t>
            </a:r>
            <a:r>
              <a:rPr lang="en-US" dirty="0"/>
              <a:t>determine whether you have a small, medium or large frame, you will need to measure your wrist. If your wrist measures exactly 7 inches, you have a medium frame and you do not need to adjust your ideal weight number. If your wrist is smaller than 7 inches, you have a small frame and will need to subtract 10% from your ideal weight number. If your wrist is larger than 7 inches, you have a large frame and will need to add 10% to your ideal weight number</a:t>
            </a:r>
            <a:r>
              <a:rPr lang="en-US" dirty="0" smtClean="0"/>
              <a:t>.</a:t>
            </a:r>
          </a:p>
          <a:p>
            <a:pPr lvl="1"/>
            <a:r>
              <a:rPr lang="en-US" dirty="0" smtClean="0"/>
              <a:t>Example: A man who is 5’11” (71 inches) with a wrist circumference of 5.75 inches (small frame) would ideally weigh 172 pounds minus 10%= 154.8 pounds</a:t>
            </a:r>
          </a:p>
          <a:p>
            <a:endParaRPr lang="en-US" dirty="0"/>
          </a:p>
        </p:txBody>
      </p:sp>
    </p:spTree>
    <p:extLst>
      <p:ext uri="{BB962C8B-B14F-4D97-AF65-F5344CB8AC3E}">
        <p14:creationId xmlns:p14="http://schemas.microsoft.com/office/powerpoint/2010/main" val="2574502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Calorie?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Calorie- a measure of food energy</a:t>
            </a:r>
          </a:p>
          <a:p>
            <a:r>
              <a:rPr lang="en-US" dirty="0" smtClean="0"/>
              <a:t>Calorie- the heat energy necessary to raise the temperature of 1 L of water 1 degree Celsius. </a:t>
            </a:r>
          </a:p>
          <a:p>
            <a:r>
              <a:rPr lang="en-US" dirty="0" smtClean="0"/>
              <a:t> A calorie is such a small unit of measurement, the amount of energy in food is reported in 1000-calorie units called kilocalories (kcal), or Calories. </a:t>
            </a:r>
          </a:p>
          <a:p>
            <a:r>
              <a:rPr lang="en-US" dirty="0" smtClean="0"/>
              <a:t>A small apple, for example, supplies 40,000 calories, or 40 kcal (40 Calories). </a:t>
            </a:r>
          </a:p>
          <a:p>
            <a:r>
              <a:rPr lang="en-US" dirty="0" smtClean="0"/>
              <a:t>For the purposes of this class, it is appropriate to use “calories” interchangeably with “kcal” or simply “energy.” </a:t>
            </a:r>
          </a:p>
          <a:p>
            <a:endParaRPr lang="en-US" dirty="0" smtClean="0"/>
          </a:p>
          <a:p>
            <a:pPr marL="0" indent="0">
              <a:buNone/>
            </a:pPr>
            <a:endParaRPr lang="en-US" dirty="0"/>
          </a:p>
        </p:txBody>
      </p:sp>
    </p:spTree>
    <p:extLst>
      <p:ext uri="{BB962C8B-B14F-4D97-AF65-F5344CB8AC3E}">
        <p14:creationId xmlns:p14="http://schemas.microsoft.com/office/powerpoint/2010/main" val="2728168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Calories Come From?</a:t>
            </a:r>
            <a:endParaRPr lang="en-US" dirty="0"/>
          </a:p>
        </p:txBody>
      </p:sp>
      <p:sp>
        <p:nvSpPr>
          <p:cNvPr id="3" name="Content Placeholder 2"/>
          <p:cNvSpPr>
            <a:spLocks noGrp="1"/>
          </p:cNvSpPr>
          <p:nvPr>
            <p:ph idx="1"/>
          </p:nvPr>
        </p:nvSpPr>
        <p:spPr/>
        <p:txBody>
          <a:bodyPr>
            <a:normAutofit/>
          </a:bodyPr>
          <a:lstStyle/>
          <a:p>
            <a:r>
              <a:rPr lang="en-US" dirty="0" smtClean="0"/>
              <a:t>Macronutrients- nutrients that provide energy</a:t>
            </a:r>
          </a:p>
          <a:p>
            <a:r>
              <a:rPr lang="en-US" dirty="0" smtClean="0"/>
              <a:t>The three macronutrients are:</a:t>
            </a:r>
          </a:p>
          <a:p>
            <a:pPr lvl="1"/>
            <a:r>
              <a:rPr lang="en-US" dirty="0" smtClean="0"/>
              <a:t>Carbohydrates- 4 Calories/gram</a:t>
            </a:r>
          </a:p>
          <a:p>
            <a:pPr lvl="1"/>
            <a:r>
              <a:rPr lang="en-US" dirty="0" smtClean="0"/>
              <a:t>Proteins- 4 Calories/gram</a:t>
            </a:r>
          </a:p>
          <a:p>
            <a:pPr lvl="1"/>
            <a:r>
              <a:rPr lang="en-US" dirty="0" smtClean="0"/>
              <a:t>Fats- 9 Calories/ gram</a:t>
            </a:r>
          </a:p>
          <a:p>
            <a:r>
              <a:rPr lang="en-US" dirty="0" smtClean="0"/>
              <a:t>Although alcohol is not a nutrient, it does provide energy.</a:t>
            </a:r>
          </a:p>
          <a:p>
            <a:pPr lvl="1"/>
            <a:r>
              <a:rPr lang="en-US" dirty="0" smtClean="0"/>
              <a:t>Alcohol- 7 Calories/gram </a:t>
            </a:r>
          </a:p>
        </p:txBody>
      </p:sp>
    </p:spTree>
    <p:extLst>
      <p:ext uri="{BB962C8B-B14F-4D97-AF65-F5344CB8AC3E}">
        <p14:creationId xmlns:p14="http://schemas.microsoft.com/office/powerpoint/2010/main" val="3728327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Acceptable Macronutrient Distribution Range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4795297"/>
              </p:ext>
            </p:extLst>
          </p:nvPr>
        </p:nvGraphicFramePr>
        <p:xfrm>
          <a:off x="1295400" y="2557463"/>
          <a:ext cx="9601200" cy="158496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1680840072"/>
                    </a:ext>
                  </a:extLst>
                </a:gridCol>
                <a:gridCol w="2400300">
                  <a:extLst>
                    <a:ext uri="{9D8B030D-6E8A-4147-A177-3AD203B41FA5}">
                      <a16:colId xmlns:a16="http://schemas.microsoft.com/office/drawing/2014/main" val="3318140718"/>
                    </a:ext>
                  </a:extLst>
                </a:gridCol>
                <a:gridCol w="2400300">
                  <a:extLst>
                    <a:ext uri="{9D8B030D-6E8A-4147-A177-3AD203B41FA5}">
                      <a16:colId xmlns:a16="http://schemas.microsoft.com/office/drawing/2014/main" val="541249891"/>
                    </a:ext>
                  </a:extLst>
                </a:gridCol>
                <a:gridCol w="2400300">
                  <a:extLst>
                    <a:ext uri="{9D8B030D-6E8A-4147-A177-3AD203B41FA5}">
                      <a16:colId xmlns:a16="http://schemas.microsoft.com/office/drawing/2014/main" val="2315818665"/>
                    </a:ext>
                  </a:extLst>
                </a:gridCol>
              </a:tblGrid>
              <a:tr h="370840">
                <a:tc>
                  <a:txBody>
                    <a:bodyPr/>
                    <a:lstStyle/>
                    <a:p>
                      <a:r>
                        <a:rPr lang="en-US" sz="2000" dirty="0" smtClean="0"/>
                        <a:t>Macronutrient</a:t>
                      </a:r>
                      <a:endParaRPr lang="en-US" sz="2000" dirty="0"/>
                    </a:p>
                  </a:txBody>
                  <a:tcPr/>
                </a:tc>
                <a:tc>
                  <a:txBody>
                    <a:bodyPr/>
                    <a:lstStyle/>
                    <a:p>
                      <a:r>
                        <a:rPr lang="en-US" sz="2000" dirty="0" smtClean="0"/>
                        <a:t>1-3</a:t>
                      </a:r>
                      <a:r>
                        <a:rPr lang="en-US" sz="2000" baseline="0" dirty="0" smtClean="0"/>
                        <a:t> years</a:t>
                      </a:r>
                      <a:endParaRPr lang="en-US" sz="2000" dirty="0"/>
                    </a:p>
                  </a:txBody>
                  <a:tcPr/>
                </a:tc>
                <a:tc>
                  <a:txBody>
                    <a:bodyPr/>
                    <a:lstStyle/>
                    <a:p>
                      <a:r>
                        <a:rPr lang="en-US" sz="2000" dirty="0" smtClean="0"/>
                        <a:t>4-18 years</a:t>
                      </a:r>
                      <a:endParaRPr lang="en-US" sz="2000" dirty="0"/>
                    </a:p>
                  </a:txBody>
                  <a:tcPr/>
                </a:tc>
                <a:tc>
                  <a:txBody>
                    <a:bodyPr/>
                    <a:lstStyle/>
                    <a:p>
                      <a:r>
                        <a:rPr lang="en-US" sz="2000" dirty="0" smtClean="0"/>
                        <a:t>19 years and older</a:t>
                      </a:r>
                      <a:endParaRPr lang="en-US" sz="2000" dirty="0"/>
                    </a:p>
                  </a:txBody>
                  <a:tcPr/>
                </a:tc>
                <a:extLst>
                  <a:ext uri="{0D108BD9-81ED-4DB2-BD59-A6C34878D82A}">
                    <a16:rowId xmlns:a16="http://schemas.microsoft.com/office/drawing/2014/main" val="1525024118"/>
                  </a:ext>
                </a:extLst>
              </a:tr>
              <a:tr h="370840">
                <a:tc>
                  <a:txBody>
                    <a:bodyPr/>
                    <a:lstStyle/>
                    <a:p>
                      <a:r>
                        <a:rPr lang="en-US" sz="2000" dirty="0" smtClean="0"/>
                        <a:t>Protein</a:t>
                      </a:r>
                      <a:endParaRPr lang="en-US" sz="2000" dirty="0"/>
                    </a:p>
                  </a:txBody>
                  <a:tcPr/>
                </a:tc>
                <a:tc>
                  <a:txBody>
                    <a:bodyPr/>
                    <a:lstStyle/>
                    <a:p>
                      <a:r>
                        <a:rPr lang="en-US" sz="2000" dirty="0" smtClean="0"/>
                        <a:t>5-20</a:t>
                      </a:r>
                      <a:endParaRPr lang="en-US" sz="2000" dirty="0"/>
                    </a:p>
                  </a:txBody>
                  <a:tcPr/>
                </a:tc>
                <a:tc>
                  <a:txBody>
                    <a:bodyPr/>
                    <a:lstStyle/>
                    <a:p>
                      <a:r>
                        <a:rPr lang="en-US" sz="2000" dirty="0" smtClean="0"/>
                        <a:t>10-30</a:t>
                      </a:r>
                      <a:endParaRPr lang="en-US" sz="2000" dirty="0"/>
                    </a:p>
                  </a:txBody>
                  <a:tcPr/>
                </a:tc>
                <a:tc>
                  <a:txBody>
                    <a:bodyPr/>
                    <a:lstStyle/>
                    <a:p>
                      <a:r>
                        <a:rPr lang="en-US" sz="2000" dirty="0" smtClean="0"/>
                        <a:t>10-35</a:t>
                      </a:r>
                      <a:endParaRPr lang="en-US" sz="2000" dirty="0"/>
                    </a:p>
                  </a:txBody>
                  <a:tcPr/>
                </a:tc>
                <a:extLst>
                  <a:ext uri="{0D108BD9-81ED-4DB2-BD59-A6C34878D82A}">
                    <a16:rowId xmlns:a16="http://schemas.microsoft.com/office/drawing/2014/main" val="3506136554"/>
                  </a:ext>
                </a:extLst>
              </a:tr>
              <a:tr h="370840">
                <a:tc>
                  <a:txBody>
                    <a:bodyPr/>
                    <a:lstStyle/>
                    <a:p>
                      <a:r>
                        <a:rPr lang="en-US" sz="2000" dirty="0" smtClean="0"/>
                        <a:t>Carbohydrate</a:t>
                      </a:r>
                      <a:endParaRPr lang="en-US" sz="2000" dirty="0"/>
                    </a:p>
                  </a:txBody>
                  <a:tcPr/>
                </a:tc>
                <a:tc>
                  <a:txBody>
                    <a:bodyPr/>
                    <a:lstStyle/>
                    <a:p>
                      <a:r>
                        <a:rPr lang="en-US" sz="2000" dirty="0" smtClean="0"/>
                        <a:t>45-65</a:t>
                      </a:r>
                      <a:endParaRPr lang="en-US" sz="2000" dirty="0"/>
                    </a:p>
                  </a:txBody>
                  <a:tcPr/>
                </a:tc>
                <a:tc>
                  <a:txBody>
                    <a:bodyPr/>
                    <a:lstStyle/>
                    <a:p>
                      <a:r>
                        <a:rPr lang="en-US" sz="2000" dirty="0" smtClean="0"/>
                        <a:t>45-65</a:t>
                      </a:r>
                      <a:endParaRPr lang="en-US" sz="2000" dirty="0"/>
                    </a:p>
                  </a:txBody>
                  <a:tcPr/>
                </a:tc>
                <a:tc>
                  <a:txBody>
                    <a:bodyPr/>
                    <a:lstStyle/>
                    <a:p>
                      <a:r>
                        <a:rPr lang="en-US" sz="2000" dirty="0" smtClean="0"/>
                        <a:t>45-65</a:t>
                      </a:r>
                      <a:endParaRPr lang="en-US" sz="2000" dirty="0"/>
                    </a:p>
                  </a:txBody>
                  <a:tcPr/>
                </a:tc>
                <a:extLst>
                  <a:ext uri="{0D108BD9-81ED-4DB2-BD59-A6C34878D82A}">
                    <a16:rowId xmlns:a16="http://schemas.microsoft.com/office/drawing/2014/main" val="1740709236"/>
                  </a:ext>
                </a:extLst>
              </a:tr>
              <a:tr h="370840">
                <a:tc>
                  <a:txBody>
                    <a:bodyPr/>
                    <a:lstStyle/>
                    <a:p>
                      <a:r>
                        <a:rPr lang="en-US" sz="2000" dirty="0" smtClean="0"/>
                        <a:t>Fat</a:t>
                      </a:r>
                      <a:endParaRPr lang="en-US" sz="2000" dirty="0"/>
                    </a:p>
                  </a:txBody>
                  <a:tcPr/>
                </a:tc>
                <a:tc>
                  <a:txBody>
                    <a:bodyPr/>
                    <a:lstStyle/>
                    <a:p>
                      <a:r>
                        <a:rPr lang="en-US" sz="2000" dirty="0" smtClean="0"/>
                        <a:t>30-40</a:t>
                      </a:r>
                      <a:endParaRPr lang="en-US" sz="2000" dirty="0"/>
                    </a:p>
                  </a:txBody>
                  <a:tcPr/>
                </a:tc>
                <a:tc>
                  <a:txBody>
                    <a:bodyPr/>
                    <a:lstStyle/>
                    <a:p>
                      <a:r>
                        <a:rPr lang="en-US" sz="2000" dirty="0" smtClean="0"/>
                        <a:t>25-35</a:t>
                      </a:r>
                      <a:endParaRPr lang="en-US" sz="2000" dirty="0"/>
                    </a:p>
                  </a:txBody>
                  <a:tcPr/>
                </a:tc>
                <a:tc>
                  <a:txBody>
                    <a:bodyPr/>
                    <a:lstStyle/>
                    <a:p>
                      <a:r>
                        <a:rPr lang="en-US" sz="2000" dirty="0" smtClean="0"/>
                        <a:t>20-35</a:t>
                      </a:r>
                      <a:endParaRPr lang="en-US" sz="2000" dirty="0"/>
                    </a:p>
                  </a:txBody>
                  <a:tcPr/>
                </a:tc>
                <a:extLst>
                  <a:ext uri="{0D108BD9-81ED-4DB2-BD59-A6C34878D82A}">
                    <a16:rowId xmlns:a16="http://schemas.microsoft.com/office/drawing/2014/main" val="2807877425"/>
                  </a:ext>
                </a:extLst>
              </a:tr>
            </a:tbl>
          </a:graphicData>
        </a:graphic>
      </p:graphicFrame>
    </p:spTree>
    <p:extLst>
      <p:ext uri="{BB962C8B-B14F-4D97-AF65-F5344CB8AC3E}">
        <p14:creationId xmlns:p14="http://schemas.microsoft.com/office/powerpoint/2010/main" val="268753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2209800" y="662152"/>
            <a:ext cx="7772400" cy="1650124"/>
          </a:xfrm>
        </p:spPr>
        <p:txBody>
          <a:bodyPr/>
          <a:lstStyle/>
          <a:p>
            <a:pPr>
              <a:defRPr/>
            </a:pPr>
            <a:r>
              <a:rPr lang="en-US" altLang="en-US" dirty="0" smtClean="0">
                <a:ea typeface="MS PGothic" charset="-128"/>
                <a:cs typeface="ＭＳ Ｐゴシック" charset="-128"/>
              </a:rPr>
              <a:t>Equations to Estimate Calories</a:t>
            </a:r>
            <a:endParaRPr lang="en-US" altLang="en-US" dirty="0">
              <a:ea typeface="MS PGothic" charset="-128"/>
              <a:cs typeface="ＭＳ Ｐゴシック" charset="-128"/>
            </a:endParaRPr>
          </a:p>
        </p:txBody>
      </p:sp>
      <p:sp>
        <p:nvSpPr>
          <p:cNvPr id="71683" name="Rectangle 3"/>
          <p:cNvSpPr>
            <a:spLocks noGrp="1" noChangeArrowheads="1"/>
          </p:cNvSpPr>
          <p:nvPr>
            <p:ph idx="1"/>
          </p:nvPr>
        </p:nvSpPr>
        <p:spPr>
          <a:xfrm>
            <a:off x="1981200" y="2543502"/>
            <a:ext cx="8229600" cy="3552497"/>
          </a:xfrm>
        </p:spPr>
        <p:txBody>
          <a:bodyPr/>
          <a:lstStyle/>
          <a:p>
            <a:pPr eaLnBrk="1" hangingPunct="1">
              <a:buFont typeface="Wingdings" panose="05000000000000000000" pitchFamily="2" charset="2"/>
              <a:buChar char="o"/>
            </a:pPr>
            <a:r>
              <a:rPr lang="en-US" altLang="en-US" u="sng" dirty="0" smtClean="0">
                <a:ea typeface="MS PGothic" panose="020B0600070205080204" pitchFamily="34" charset="-128"/>
              </a:rPr>
              <a:t>Quick Method:</a:t>
            </a:r>
            <a:r>
              <a:rPr lang="en-US" altLang="en-US" dirty="0" smtClean="0">
                <a:ea typeface="MS PGothic" panose="020B0600070205080204" pitchFamily="34" charset="-128"/>
              </a:rPr>
              <a:t>  </a:t>
            </a:r>
            <a:r>
              <a:rPr lang="en-US" altLang="en-US" sz="1800" dirty="0">
                <a:ea typeface="MS PGothic" panose="020B0600070205080204" pitchFamily="34" charset="-128"/>
              </a:rPr>
              <a:t>using actual body </a:t>
            </a:r>
            <a:r>
              <a:rPr lang="en-US" altLang="en-US" sz="1800" dirty="0" smtClean="0">
                <a:ea typeface="MS PGothic" panose="020B0600070205080204" pitchFamily="34" charset="-128"/>
              </a:rPr>
              <a:t>weight</a:t>
            </a:r>
            <a:endParaRPr lang="en-US" altLang="en-US" sz="1800" dirty="0" smtClean="0">
              <a:solidFill>
                <a:srgbClr val="FF0000"/>
              </a:solidFill>
              <a:ea typeface="MS PGothic" panose="020B0600070205080204" pitchFamily="34" charset="-128"/>
            </a:endParaRPr>
          </a:p>
          <a:p>
            <a:pPr lvl="1" eaLnBrk="1" hangingPunct="1">
              <a:buFont typeface="Wingdings" panose="05000000000000000000" pitchFamily="2" charset="2"/>
              <a:buChar char="n"/>
            </a:pPr>
            <a:r>
              <a:rPr lang="en-US" altLang="en-US" dirty="0" smtClean="0">
                <a:ea typeface="MS PGothic" panose="020B0600070205080204" pitchFamily="34" charset="-128"/>
              </a:rPr>
              <a:t>Not active:  13 x body weight</a:t>
            </a:r>
          </a:p>
          <a:p>
            <a:pPr lvl="1" eaLnBrk="1" hangingPunct="1">
              <a:buFont typeface="Wingdings" panose="05000000000000000000" pitchFamily="2" charset="2"/>
              <a:buChar char="n"/>
            </a:pPr>
            <a:r>
              <a:rPr lang="en-US" altLang="en-US" dirty="0" smtClean="0">
                <a:ea typeface="MS PGothic" panose="020B0600070205080204" pitchFamily="34" charset="-128"/>
              </a:rPr>
              <a:t>Moderately active:  15 x body weight</a:t>
            </a:r>
          </a:p>
          <a:p>
            <a:pPr lvl="1" eaLnBrk="1" hangingPunct="1">
              <a:buFont typeface="Wingdings" panose="05000000000000000000" pitchFamily="2" charset="2"/>
              <a:buChar char="n"/>
            </a:pPr>
            <a:r>
              <a:rPr lang="en-US" altLang="en-US" dirty="0" smtClean="0">
                <a:ea typeface="MS PGothic" panose="020B0600070205080204" pitchFamily="34" charset="-128"/>
              </a:rPr>
              <a:t>Very Active: 16 x body weight</a:t>
            </a:r>
          </a:p>
          <a:p>
            <a:pPr lvl="1" eaLnBrk="1" hangingPunct="1">
              <a:buFont typeface="Wingdings" panose="05000000000000000000" pitchFamily="2" charset="2"/>
              <a:buChar char="n"/>
            </a:pPr>
            <a:r>
              <a:rPr lang="en-US" altLang="en-US" dirty="0" smtClean="0">
                <a:ea typeface="MS PGothic" panose="020B0600070205080204" pitchFamily="34" charset="-128"/>
              </a:rPr>
              <a:t>Competitive Athlete:  17+ x body weight</a:t>
            </a:r>
          </a:p>
          <a:p>
            <a:pPr lvl="1" eaLnBrk="1" hangingPunct="1">
              <a:buFont typeface="Wingdings" panose="05000000000000000000" pitchFamily="2" charset="2"/>
              <a:buNone/>
            </a:pPr>
            <a:endParaRPr lang="en-US" altLang="en-US" dirty="0" smtClean="0">
              <a:ea typeface="MS PGothic" panose="020B0600070205080204" pitchFamily="34" charset="-128"/>
            </a:endParaRPr>
          </a:p>
          <a:p>
            <a:pPr lvl="1" eaLnBrk="1" hangingPunct="1">
              <a:buFont typeface="Wingdings" panose="05000000000000000000" pitchFamily="2" charset="2"/>
              <a:buNone/>
            </a:pPr>
            <a:r>
              <a:rPr lang="en-US" altLang="en-US" dirty="0" smtClean="0">
                <a:ea typeface="MS PGothic" panose="020B0600070205080204" pitchFamily="34" charset="-128"/>
              </a:rPr>
              <a:t>*Other formulas are available that include: gender, height, weight, and age in addition to physical activity level. </a:t>
            </a:r>
          </a:p>
        </p:txBody>
      </p:sp>
    </p:spTree>
    <p:extLst>
      <p:ext uri="{BB962C8B-B14F-4D97-AF65-F5344CB8AC3E}">
        <p14:creationId xmlns:p14="http://schemas.microsoft.com/office/powerpoint/2010/main" val="2612394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46234"/>
            <a:ext cx="7772400" cy="1502980"/>
          </a:xfrm>
        </p:spPr>
        <p:txBody>
          <a:bodyPr>
            <a:normAutofit/>
          </a:bodyPr>
          <a:lstStyle/>
          <a:p>
            <a:pPr>
              <a:defRPr/>
            </a:pPr>
            <a:r>
              <a:rPr lang="en-US" dirty="0" smtClean="0"/>
              <a:t>What are Anthropometric Measurements?</a:t>
            </a:r>
            <a:endParaRPr lang="en-US" dirty="0"/>
          </a:p>
        </p:txBody>
      </p:sp>
      <p:sp>
        <p:nvSpPr>
          <p:cNvPr id="43011" name="Content Placeholder 2"/>
          <p:cNvSpPr>
            <a:spLocks noGrp="1"/>
          </p:cNvSpPr>
          <p:nvPr>
            <p:ph idx="1"/>
          </p:nvPr>
        </p:nvSpPr>
        <p:spPr>
          <a:xfrm>
            <a:off x="1295401" y="2556932"/>
            <a:ext cx="9601196" cy="3476006"/>
          </a:xfrm>
        </p:spPr>
        <p:txBody>
          <a:bodyPr/>
          <a:lstStyle/>
          <a:p>
            <a:pPr eaLnBrk="1" hangingPunct="1"/>
            <a:r>
              <a:rPr lang="en-US" altLang="en-US" dirty="0" smtClean="0"/>
              <a:t>Anthropometrics</a:t>
            </a:r>
          </a:p>
          <a:p>
            <a:pPr lvl="1" eaLnBrk="1" hangingPunct="1"/>
            <a:r>
              <a:rPr lang="en-US" altLang="en-US" b="1" dirty="0" smtClean="0"/>
              <a:t>Measurements</a:t>
            </a:r>
            <a:r>
              <a:rPr lang="en-US" altLang="en-US" dirty="0" smtClean="0"/>
              <a:t> of the size and proportion of the human body</a:t>
            </a:r>
          </a:p>
          <a:p>
            <a:pPr eaLnBrk="1" hangingPunct="1"/>
            <a:endParaRPr lang="en-US" altLang="en-US" dirty="0" smtClean="0"/>
          </a:p>
        </p:txBody>
      </p:sp>
    </p:spTree>
    <p:extLst>
      <p:ext uri="{BB962C8B-B14F-4D97-AF65-F5344CB8AC3E}">
        <p14:creationId xmlns:p14="http://schemas.microsoft.com/office/powerpoint/2010/main" val="4101280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Equations to estimate Calories</a:t>
            </a:r>
            <a:endParaRPr lang="en-US" dirty="0"/>
          </a:p>
        </p:txBody>
      </p:sp>
      <p:sp>
        <p:nvSpPr>
          <p:cNvPr id="72707" name="Content Placeholder 2"/>
          <p:cNvSpPr>
            <a:spLocks noGrp="1"/>
          </p:cNvSpPr>
          <p:nvPr>
            <p:ph idx="1"/>
          </p:nvPr>
        </p:nvSpPr>
        <p:spPr/>
        <p:txBody>
          <a:bodyPr/>
          <a:lstStyle/>
          <a:p>
            <a:r>
              <a:rPr lang="en-US" altLang="en-US" smtClean="0"/>
              <a:t>Harris-Benedict Equation</a:t>
            </a:r>
          </a:p>
          <a:p>
            <a:pPr lvl="1"/>
            <a:r>
              <a:rPr lang="en-US" altLang="en-US" smtClean="0"/>
              <a:t>Basal Metabolic Rate</a:t>
            </a:r>
          </a:p>
          <a:p>
            <a:r>
              <a:rPr lang="en-US" altLang="en-US" smtClean="0"/>
              <a:t>World Health Organization Equation</a:t>
            </a:r>
          </a:p>
        </p:txBody>
      </p:sp>
    </p:spTree>
    <p:extLst>
      <p:ext uri="{BB962C8B-B14F-4D97-AF65-F5344CB8AC3E}">
        <p14:creationId xmlns:p14="http://schemas.microsoft.com/office/powerpoint/2010/main" val="957938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Harris-Benedict Equation</a:t>
            </a:r>
            <a:endParaRPr lang="en-US" dirty="0"/>
          </a:p>
        </p:txBody>
      </p:sp>
      <p:sp>
        <p:nvSpPr>
          <p:cNvPr id="73731" name="Content Placeholder 2"/>
          <p:cNvSpPr>
            <a:spLocks noGrp="1"/>
          </p:cNvSpPr>
          <p:nvPr>
            <p:ph idx="1"/>
          </p:nvPr>
        </p:nvSpPr>
        <p:spPr/>
        <p:txBody>
          <a:bodyPr/>
          <a:lstStyle/>
          <a:p>
            <a:pPr lvl="1"/>
            <a:r>
              <a:rPr lang="en-US" altLang="en-US" smtClean="0"/>
              <a:t>is the amount of energy expressed in calories that a person needs to keep the body functioning at rest.</a:t>
            </a:r>
          </a:p>
          <a:p>
            <a:pPr lvl="1"/>
            <a:r>
              <a:rPr lang="en-US" altLang="en-US" smtClean="0"/>
              <a:t>takes into account a persons </a:t>
            </a:r>
            <a:r>
              <a:rPr lang="en-US" altLang="en-US" b="1" smtClean="0"/>
              <a:t>sex</a:t>
            </a:r>
            <a:r>
              <a:rPr lang="en-US" altLang="en-US" smtClean="0"/>
              <a:t>, </a:t>
            </a:r>
            <a:r>
              <a:rPr lang="en-US" altLang="en-US" b="1" smtClean="0"/>
              <a:t>age</a:t>
            </a:r>
            <a:r>
              <a:rPr lang="en-US" altLang="en-US" smtClean="0"/>
              <a:t>, </a:t>
            </a:r>
            <a:r>
              <a:rPr lang="en-US" altLang="en-US" b="1" smtClean="0"/>
              <a:t>height</a:t>
            </a:r>
            <a:r>
              <a:rPr lang="en-US" altLang="en-US" smtClean="0"/>
              <a:t>, </a:t>
            </a:r>
            <a:r>
              <a:rPr lang="en-US" altLang="en-US" b="1" smtClean="0"/>
              <a:t>weight </a:t>
            </a:r>
            <a:r>
              <a:rPr lang="en-US" altLang="en-US" smtClean="0"/>
              <a:t>and </a:t>
            </a:r>
            <a:r>
              <a:rPr lang="en-US" altLang="en-US" b="1" smtClean="0"/>
              <a:t>level of physical activity</a:t>
            </a:r>
            <a:r>
              <a:rPr lang="en-US" altLang="en-US" smtClean="0"/>
              <a:t>.</a:t>
            </a:r>
          </a:p>
          <a:p>
            <a:pPr lvl="1"/>
            <a:r>
              <a:rPr lang="en-US" altLang="en-US" smtClean="0"/>
              <a:t>males: 66.5 + 13.8 x (Weight in kg) + 5 x (Height in cm); 6.8 x age</a:t>
            </a:r>
          </a:p>
          <a:p>
            <a:pPr lvl="1"/>
            <a:r>
              <a:rPr lang="en-US" altLang="en-US" smtClean="0"/>
              <a:t>females: 655.1 + 9.6 x (Weight in kg) + 1.9 x (Height in cm); 4.7 x age</a:t>
            </a:r>
          </a:p>
          <a:p>
            <a:pPr lvl="1"/>
            <a:r>
              <a:rPr lang="en-US" altLang="en-US" smtClean="0"/>
              <a:t>The physical activity factors are 1.2 for sedentary people, 1.3 for moderately active people and 1.4 for active people.</a:t>
            </a:r>
          </a:p>
        </p:txBody>
      </p:sp>
    </p:spTree>
    <p:extLst>
      <p:ext uri="{BB962C8B-B14F-4D97-AF65-F5344CB8AC3E}">
        <p14:creationId xmlns:p14="http://schemas.microsoft.com/office/powerpoint/2010/main" val="188182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World Health Organization Equation</a:t>
            </a:r>
            <a:endParaRPr lang="en-US" dirty="0"/>
          </a:p>
        </p:txBody>
      </p:sp>
      <p:sp>
        <p:nvSpPr>
          <p:cNvPr id="74755" name="Content Placeholder 2"/>
          <p:cNvSpPr>
            <a:spLocks noGrp="1"/>
          </p:cNvSpPr>
          <p:nvPr>
            <p:ph idx="1"/>
          </p:nvPr>
        </p:nvSpPr>
        <p:spPr/>
        <p:txBody>
          <a:bodyPr>
            <a:normAutofit fontScale="70000" lnSpcReduction="20000"/>
          </a:bodyPr>
          <a:lstStyle/>
          <a:p>
            <a:r>
              <a:rPr lang="en-US" altLang="en-US" smtClean="0"/>
              <a:t> The equation is based on a persons gender, age range and weight. </a:t>
            </a:r>
          </a:p>
          <a:p>
            <a:r>
              <a:rPr lang="en-US" altLang="en-US" smtClean="0"/>
              <a:t>Females:</a:t>
            </a:r>
            <a:br>
              <a:rPr lang="en-US" altLang="en-US" smtClean="0"/>
            </a:br>
            <a:r>
              <a:rPr lang="en-US" altLang="en-US" smtClean="0"/>
              <a:t>Age 3 to 9 years = 22.5 x (Weight in kg) + 499</a:t>
            </a:r>
            <a:br>
              <a:rPr lang="en-US" altLang="en-US" smtClean="0"/>
            </a:br>
            <a:r>
              <a:rPr lang="en-US" altLang="en-US" smtClean="0"/>
              <a:t>Age 10 to 17 years = 12.2 x (Weight in kg) + 746</a:t>
            </a:r>
            <a:br>
              <a:rPr lang="en-US" altLang="en-US" smtClean="0"/>
            </a:br>
            <a:r>
              <a:rPr lang="en-US" altLang="en-US" smtClean="0"/>
              <a:t>Age 18 to 29 years = 14.7 x (Weight in kg) + 496</a:t>
            </a:r>
            <a:br>
              <a:rPr lang="en-US" altLang="en-US" smtClean="0"/>
            </a:br>
            <a:r>
              <a:rPr lang="en-US" altLang="en-US" smtClean="0"/>
              <a:t>Age 30 to 60 years = 8.7 x (Weight in kg) + 829</a:t>
            </a:r>
            <a:br>
              <a:rPr lang="en-US" altLang="en-US" smtClean="0"/>
            </a:br>
            <a:r>
              <a:rPr lang="en-US" altLang="en-US" smtClean="0"/>
              <a:t>Age over 60 years = 10.5 x (Weight in kg) + 596</a:t>
            </a:r>
            <a:br>
              <a:rPr lang="en-US" altLang="en-US" smtClean="0"/>
            </a:br>
            <a:r>
              <a:rPr lang="en-US" altLang="en-US" smtClean="0"/>
              <a:t/>
            </a:r>
            <a:br>
              <a:rPr lang="en-US" altLang="en-US" smtClean="0"/>
            </a:br>
            <a:r>
              <a:rPr lang="en-US" altLang="en-US" smtClean="0"/>
              <a:t>Males:</a:t>
            </a:r>
            <a:br>
              <a:rPr lang="en-US" altLang="en-US" smtClean="0"/>
            </a:br>
            <a:r>
              <a:rPr lang="en-US" altLang="en-US" smtClean="0"/>
              <a:t>Age 3 to 9 years = 22.7 x (Weight in kg) + 495</a:t>
            </a:r>
            <a:br>
              <a:rPr lang="en-US" altLang="en-US" smtClean="0"/>
            </a:br>
            <a:r>
              <a:rPr lang="en-US" altLang="en-US" smtClean="0"/>
              <a:t>Age 10 to 17 years = 17.5 x (Weight in kg) + 651</a:t>
            </a:r>
            <a:br>
              <a:rPr lang="en-US" altLang="en-US" smtClean="0"/>
            </a:br>
            <a:r>
              <a:rPr lang="en-US" altLang="en-US" smtClean="0"/>
              <a:t>Age 18 to 29 years = 15.3 x (Weight in kg) + 679</a:t>
            </a:r>
            <a:br>
              <a:rPr lang="en-US" altLang="en-US" smtClean="0"/>
            </a:br>
            <a:r>
              <a:rPr lang="en-US" altLang="en-US" smtClean="0"/>
              <a:t>Age 30 to 60 years = 11.6 x (Weight in kg) + 879</a:t>
            </a:r>
            <a:br>
              <a:rPr lang="en-US" altLang="en-US" smtClean="0"/>
            </a:br>
            <a:r>
              <a:rPr lang="en-US" altLang="en-US" smtClean="0"/>
              <a:t>Age over 60 years = 13.5 x (Weight in kg) + 487</a:t>
            </a:r>
          </a:p>
        </p:txBody>
      </p:sp>
    </p:spTree>
    <p:extLst>
      <p:ext uri="{BB962C8B-B14F-4D97-AF65-F5344CB8AC3E}">
        <p14:creationId xmlns:p14="http://schemas.microsoft.com/office/powerpoint/2010/main" val="3122677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Metabolism</a:t>
            </a:r>
            <a:endParaRPr lang="en-US" dirty="0"/>
          </a:p>
        </p:txBody>
      </p:sp>
      <p:sp>
        <p:nvSpPr>
          <p:cNvPr id="75779" name="Content Placeholder 2"/>
          <p:cNvSpPr>
            <a:spLocks noGrp="1"/>
          </p:cNvSpPr>
          <p:nvPr>
            <p:ph idx="1"/>
          </p:nvPr>
        </p:nvSpPr>
        <p:spPr/>
        <p:txBody>
          <a:bodyPr/>
          <a:lstStyle/>
          <a:p>
            <a:pPr eaLnBrk="1" hangingPunct="1"/>
            <a:r>
              <a:rPr lang="en-US" altLang="en-US" smtClean="0"/>
              <a:t>Definition: the chemical processes that occur within a living organism in order to maintain life.</a:t>
            </a:r>
          </a:p>
          <a:p>
            <a:pPr eaLnBrk="1" hangingPunct="1"/>
            <a:r>
              <a:rPr lang="en-US" altLang="en-US" smtClean="0"/>
              <a:t>The way the body breaks down food and uses it for nutrients and energy.</a:t>
            </a:r>
          </a:p>
          <a:p>
            <a:pPr eaLnBrk="1" hangingPunct="1"/>
            <a:r>
              <a:rPr lang="en-US" altLang="en-US" smtClean="0"/>
              <a:t>There are a number of factors that can raise or lower your metabolism</a:t>
            </a:r>
          </a:p>
        </p:txBody>
      </p:sp>
    </p:spTree>
    <p:extLst>
      <p:ext uri="{BB962C8B-B14F-4D97-AF65-F5344CB8AC3E}">
        <p14:creationId xmlns:p14="http://schemas.microsoft.com/office/powerpoint/2010/main" val="1087225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46234"/>
            <a:ext cx="9601196" cy="1539765"/>
          </a:xfrm>
        </p:spPr>
        <p:txBody>
          <a:bodyPr/>
          <a:lstStyle/>
          <a:p>
            <a:pPr eaLnBrk="1" hangingPunct="1">
              <a:defRPr/>
            </a:pPr>
            <a:r>
              <a:rPr lang="en-US" dirty="0" smtClean="0"/>
              <a:t>Calories &amp; Metabolism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9312312"/>
              </p:ext>
            </p:extLst>
          </p:nvPr>
        </p:nvGraphicFramePr>
        <p:xfrm>
          <a:off x="2209800" y="2469932"/>
          <a:ext cx="7543800" cy="3747098"/>
        </p:xfrm>
        <a:graphic>
          <a:graphicData uri="http://schemas.openxmlformats.org/drawingml/2006/table">
            <a:tbl>
              <a:tblPr firstRow="1" firstCol="1" bandRow="1">
                <a:tableStyleId>{5C22544A-7EE6-4342-B048-85BDC9FD1C3A}</a:tableStyleId>
              </a:tblPr>
              <a:tblGrid>
                <a:gridCol w="3495145">
                  <a:extLst>
                    <a:ext uri="{9D8B030D-6E8A-4147-A177-3AD203B41FA5}">
                      <a16:colId xmlns:a16="http://schemas.microsoft.com/office/drawing/2014/main" val="20000"/>
                    </a:ext>
                  </a:extLst>
                </a:gridCol>
                <a:gridCol w="4048655">
                  <a:extLst>
                    <a:ext uri="{9D8B030D-6E8A-4147-A177-3AD203B41FA5}">
                      <a16:colId xmlns:a16="http://schemas.microsoft.com/office/drawing/2014/main" val="20001"/>
                    </a:ext>
                  </a:extLst>
                </a:gridCol>
              </a:tblGrid>
              <a:tr h="375062">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Factor</a:t>
                      </a:r>
                    </a:p>
                  </a:txBody>
                  <a:tcPr marL="68580" marR="68580" marT="0" marB="0" anchor="ctr"/>
                </a:tc>
                <a:tc>
                  <a:txBody>
                    <a:bodyPr/>
                    <a:lstStyle/>
                    <a:p>
                      <a:pPr marL="0" marR="0" algn="ctr">
                        <a:lnSpc>
                          <a:spcPct val="115000"/>
                        </a:lnSpc>
                        <a:spcBef>
                          <a:spcPts val="0"/>
                        </a:spcBef>
                        <a:spcAft>
                          <a:spcPts val="0"/>
                        </a:spcAft>
                      </a:pPr>
                      <a:r>
                        <a:rPr lang="en-US" sz="1600" dirty="0">
                          <a:effectLst/>
                          <a:latin typeface="Georgia" charset="0"/>
                          <a:ea typeface="Georgia" charset="0"/>
                          <a:cs typeface="Georgia" charset="0"/>
                        </a:rPr>
                        <a:t>Effect on Metabolism</a:t>
                      </a:r>
                    </a:p>
                  </a:txBody>
                  <a:tcPr marL="68580" marR="68580" marT="0" marB="0" anchor="ctr"/>
                </a:tc>
                <a:extLst>
                  <a:ext uri="{0D108BD9-81ED-4DB2-BD59-A6C34878D82A}">
                    <a16:rowId xmlns:a16="http://schemas.microsoft.com/office/drawing/2014/main" val="10000"/>
                  </a:ext>
                </a:extLst>
              </a:tr>
              <a:tr h="375062">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Age</a:t>
                      </a:r>
                    </a:p>
                  </a:txBody>
                  <a:tcPr marL="68580" marR="68580" marT="0" marB="0" anchor="ctr"/>
                </a:tc>
                <a:tc>
                  <a:txBody>
                    <a:bodyPr/>
                    <a:lstStyle/>
                    <a:p>
                      <a:pPr marL="0" marR="0" algn="ctr">
                        <a:lnSpc>
                          <a:spcPct val="115000"/>
                        </a:lnSpc>
                        <a:spcBef>
                          <a:spcPts val="0"/>
                        </a:spcBef>
                        <a:spcAft>
                          <a:spcPts val="0"/>
                        </a:spcAft>
                      </a:pPr>
                      <a:r>
                        <a:rPr lang="en-US" sz="1600" dirty="0">
                          <a:effectLst/>
                          <a:latin typeface="Georgia" charset="0"/>
                          <a:ea typeface="Georgia" charset="0"/>
                          <a:cs typeface="Georgia" charset="0"/>
                        </a:rPr>
                        <a:t>Tends to slow with age (in the 20s)</a:t>
                      </a:r>
                    </a:p>
                  </a:txBody>
                  <a:tcPr marL="68580" marR="68580" marT="0" marB="0" anchor="ctr"/>
                </a:tc>
                <a:extLst>
                  <a:ext uri="{0D108BD9-81ED-4DB2-BD59-A6C34878D82A}">
                    <a16:rowId xmlns:a16="http://schemas.microsoft.com/office/drawing/2014/main" val="10001"/>
                  </a:ext>
                </a:extLst>
              </a:tr>
              <a:tr h="552870">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Height</a:t>
                      </a:r>
                    </a:p>
                  </a:txBody>
                  <a:tcPr marL="68580" marR="68580" marT="0" marB="0" anchor="ctr"/>
                </a:tc>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Taller people tend to have a higher metabolism</a:t>
                      </a:r>
                    </a:p>
                  </a:txBody>
                  <a:tcPr marL="68580" marR="68580" marT="0" marB="0" anchor="ctr"/>
                </a:tc>
                <a:extLst>
                  <a:ext uri="{0D108BD9-81ED-4DB2-BD59-A6C34878D82A}">
                    <a16:rowId xmlns:a16="http://schemas.microsoft.com/office/drawing/2014/main" val="10002"/>
                  </a:ext>
                </a:extLst>
              </a:tr>
              <a:tr h="375062">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Gender</a:t>
                      </a:r>
                    </a:p>
                  </a:txBody>
                  <a:tcPr marL="68580" marR="68580" marT="0" marB="0" anchor="ctr"/>
                </a:tc>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Generally higher in men</a:t>
                      </a:r>
                    </a:p>
                  </a:txBody>
                  <a:tcPr marL="68580" marR="68580" marT="0" marB="0" anchor="ctr"/>
                </a:tc>
                <a:extLst>
                  <a:ext uri="{0D108BD9-81ED-4DB2-BD59-A6C34878D82A}">
                    <a16:rowId xmlns:a16="http://schemas.microsoft.com/office/drawing/2014/main" val="10003"/>
                  </a:ext>
                </a:extLst>
              </a:tr>
              <a:tr h="552870">
                <a:tc>
                  <a:txBody>
                    <a:bodyPr/>
                    <a:lstStyle/>
                    <a:p>
                      <a:pPr marL="0" marR="0" algn="ctr">
                        <a:lnSpc>
                          <a:spcPct val="115000"/>
                        </a:lnSpc>
                        <a:spcBef>
                          <a:spcPts val="0"/>
                        </a:spcBef>
                        <a:spcAft>
                          <a:spcPts val="0"/>
                        </a:spcAft>
                      </a:pPr>
                      <a:r>
                        <a:rPr lang="en-US" sz="1600" dirty="0">
                          <a:effectLst/>
                          <a:latin typeface="Georgia" charset="0"/>
                          <a:ea typeface="Georgia" charset="0"/>
                          <a:cs typeface="Georgia" charset="0"/>
                        </a:rPr>
                        <a:t>Growth</a:t>
                      </a:r>
                    </a:p>
                  </a:txBody>
                  <a:tcPr marL="68580" marR="68580" marT="0" marB="0" anchor="ctr"/>
                </a:tc>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Higher during growth spurts and pregnancy</a:t>
                      </a:r>
                    </a:p>
                  </a:txBody>
                  <a:tcPr marL="68580" marR="68580" marT="0" marB="0" anchor="ctr"/>
                </a:tc>
                <a:extLst>
                  <a:ext uri="{0D108BD9-81ED-4DB2-BD59-A6C34878D82A}">
                    <a16:rowId xmlns:a16="http://schemas.microsoft.com/office/drawing/2014/main" val="10004"/>
                  </a:ext>
                </a:extLst>
              </a:tr>
              <a:tr h="375062">
                <a:tc>
                  <a:txBody>
                    <a:bodyPr/>
                    <a:lstStyle/>
                    <a:p>
                      <a:pPr marL="0" marR="0" algn="ctr">
                        <a:lnSpc>
                          <a:spcPct val="115000"/>
                        </a:lnSpc>
                        <a:spcBef>
                          <a:spcPts val="0"/>
                        </a:spcBef>
                        <a:spcAft>
                          <a:spcPts val="0"/>
                        </a:spcAft>
                      </a:pPr>
                      <a:r>
                        <a:rPr lang="en-US" sz="1600" dirty="0">
                          <a:effectLst/>
                          <a:latin typeface="Georgia" charset="0"/>
                          <a:ea typeface="Georgia" charset="0"/>
                          <a:cs typeface="Georgia" charset="0"/>
                        </a:rPr>
                        <a:t>Body </a:t>
                      </a:r>
                      <a:r>
                        <a:rPr lang="en-US" sz="1600" dirty="0" smtClean="0">
                          <a:effectLst/>
                          <a:latin typeface="Georgia" charset="0"/>
                          <a:ea typeface="Georgia" charset="0"/>
                          <a:cs typeface="Georgia" charset="0"/>
                        </a:rPr>
                        <a:t>Composition</a:t>
                      </a:r>
                      <a:endParaRPr lang="en-US" sz="1600" dirty="0">
                        <a:effectLst/>
                        <a:latin typeface="Georgia" charset="0"/>
                        <a:ea typeface="Georgia" charset="0"/>
                        <a:cs typeface="Georgia"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Increase as amount of muscle increases</a:t>
                      </a:r>
                    </a:p>
                  </a:txBody>
                  <a:tcPr marL="68580" marR="68580" marT="0" marB="0" anchor="ctr"/>
                </a:tc>
                <a:extLst>
                  <a:ext uri="{0D108BD9-81ED-4DB2-BD59-A6C34878D82A}">
                    <a16:rowId xmlns:a16="http://schemas.microsoft.com/office/drawing/2014/main" val="10005"/>
                  </a:ext>
                </a:extLst>
              </a:tr>
              <a:tr h="375062">
                <a:tc>
                  <a:txBody>
                    <a:bodyPr/>
                    <a:lstStyle/>
                    <a:p>
                      <a:pPr marL="0" marR="0" algn="ctr">
                        <a:lnSpc>
                          <a:spcPct val="115000"/>
                        </a:lnSpc>
                        <a:spcBef>
                          <a:spcPts val="0"/>
                        </a:spcBef>
                        <a:spcAft>
                          <a:spcPts val="0"/>
                        </a:spcAft>
                      </a:pPr>
                      <a:r>
                        <a:rPr lang="en-US" sz="1600" dirty="0">
                          <a:effectLst/>
                          <a:latin typeface="Georgia" charset="0"/>
                          <a:ea typeface="Georgia" charset="0"/>
                          <a:cs typeface="Georgia" charset="0"/>
                        </a:rPr>
                        <a:t>Fever</a:t>
                      </a:r>
                    </a:p>
                  </a:txBody>
                  <a:tcPr marL="68580" marR="68580" marT="0" marB="0" anchor="ctr"/>
                </a:tc>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Temporarily increases</a:t>
                      </a:r>
                    </a:p>
                  </a:txBody>
                  <a:tcPr marL="68580" marR="68580" marT="0" marB="0" anchor="ctr"/>
                </a:tc>
                <a:extLst>
                  <a:ext uri="{0D108BD9-81ED-4DB2-BD59-A6C34878D82A}">
                    <a16:rowId xmlns:a16="http://schemas.microsoft.com/office/drawing/2014/main" val="10006"/>
                  </a:ext>
                </a:extLst>
              </a:tr>
              <a:tr h="375062">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Hormones</a:t>
                      </a:r>
                    </a:p>
                  </a:txBody>
                  <a:tcPr marL="68580" marR="68580" marT="0" marB="0" anchor="ctr"/>
                </a:tc>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Thyroid hormones can either raise or lower</a:t>
                      </a:r>
                    </a:p>
                  </a:txBody>
                  <a:tcPr marL="68580" marR="68580" marT="0" marB="0" anchor="ctr"/>
                </a:tc>
                <a:extLst>
                  <a:ext uri="{0D108BD9-81ED-4DB2-BD59-A6C34878D82A}">
                    <a16:rowId xmlns:a16="http://schemas.microsoft.com/office/drawing/2014/main" val="10007"/>
                  </a:ext>
                </a:extLst>
              </a:tr>
              <a:tr h="375062">
                <a:tc>
                  <a:txBody>
                    <a:bodyPr/>
                    <a:lstStyle/>
                    <a:p>
                      <a:pPr marL="0" marR="0" algn="ctr">
                        <a:lnSpc>
                          <a:spcPct val="115000"/>
                        </a:lnSpc>
                        <a:spcBef>
                          <a:spcPts val="0"/>
                        </a:spcBef>
                        <a:spcAft>
                          <a:spcPts val="0"/>
                        </a:spcAft>
                      </a:pPr>
                      <a:r>
                        <a:rPr lang="en-US" sz="1600">
                          <a:effectLst/>
                          <a:latin typeface="Georgia" charset="0"/>
                          <a:ea typeface="Georgia" charset="0"/>
                          <a:cs typeface="Georgia" charset="0"/>
                        </a:rPr>
                        <a:t>Starvation or Malnutrition</a:t>
                      </a:r>
                    </a:p>
                  </a:txBody>
                  <a:tcPr marL="68580" marR="68580" marT="0" marB="0" anchor="ctr"/>
                </a:tc>
                <a:tc>
                  <a:txBody>
                    <a:bodyPr/>
                    <a:lstStyle/>
                    <a:p>
                      <a:pPr marL="0" marR="0" algn="ctr">
                        <a:lnSpc>
                          <a:spcPct val="115000"/>
                        </a:lnSpc>
                        <a:spcBef>
                          <a:spcPts val="0"/>
                        </a:spcBef>
                        <a:spcAft>
                          <a:spcPts val="0"/>
                        </a:spcAft>
                      </a:pPr>
                      <a:r>
                        <a:rPr lang="en-US" sz="1600" dirty="0">
                          <a:effectLst/>
                          <a:latin typeface="Georgia" charset="0"/>
                          <a:ea typeface="Georgia" charset="0"/>
                          <a:cs typeface="Georgia" charset="0"/>
                        </a:rPr>
                        <a:t>Lowers metabolism</a:t>
                      </a: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55984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Factors Influencing Metabolism</a:t>
            </a:r>
            <a:endParaRPr lang="en-US" dirty="0"/>
          </a:p>
        </p:txBody>
      </p:sp>
      <p:sp>
        <p:nvSpPr>
          <p:cNvPr id="77827" name="Content Placeholder 2"/>
          <p:cNvSpPr>
            <a:spLocks noGrp="1"/>
          </p:cNvSpPr>
          <p:nvPr>
            <p:ph idx="1"/>
          </p:nvPr>
        </p:nvSpPr>
        <p:spPr/>
        <p:txBody>
          <a:bodyPr>
            <a:normAutofit fontScale="92500" lnSpcReduction="10000"/>
          </a:bodyPr>
          <a:lstStyle/>
          <a:p>
            <a:pPr eaLnBrk="1" hangingPunct="1"/>
            <a:r>
              <a:rPr lang="en-US" altLang="en-US" dirty="0" smtClean="0"/>
              <a:t>Digestion</a:t>
            </a:r>
          </a:p>
          <a:p>
            <a:pPr lvl="1" eaLnBrk="1" hangingPunct="1"/>
            <a:r>
              <a:rPr lang="en-US" altLang="en-US" dirty="0" smtClean="0"/>
              <a:t>The process of digestion requires energy (calories). It accounts for 5-10% of your meals/snacks. For example, if you consumed a 400-calorie meal, you will burn 40 calories digesting the meal.</a:t>
            </a:r>
          </a:p>
          <a:p>
            <a:pPr eaLnBrk="1" hangingPunct="1"/>
            <a:r>
              <a:rPr lang="en-US" altLang="en-US" dirty="0" smtClean="0"/>
              <a:t>Physical Activity</a:t>
            </a:r>
          </a:p>
          <a:p>
            <a:pPr lvl="1" eaLnBrk="1" hangingPunct="1"/>
            <a:r>
              <a:rPr lang="en-US" altLang="en-US" dirty="0" smtClean="0"/>
              <a:t>A </a:t>
            </a:r>
            <a:r>
              <a:rPr lang="en-US" altLang="en-US" b="1" dirty="0" smtClean="0"/>
              <a:t>daily activity </a:t>
            </a:r>
            <a:r>
              <a:rPr lang="en-US" altLang="en-US" dirty="0" smtClean="0"/>
              <a:t>refers to all the various actions you take throughout the day like taking a shower, grocery shopping, walking around campus, and climbing stairs. </a:t>
            </a:r>
          </a:p>
          <a:p>
            <a:pPr lvl="1" eaLnBrk="1" hangingPunct="1"/>
            <a:r>
              <a:rPr lang="en-US" altLang="en-US" b="1" dirty="0" smtClean="0"/>
              <a:t>Exercise</a:t>
            </a:r>
            <a:r>
              <a:rPr lang="en-US" altLang="en-US" dirty="0" smtClean="0"/>
              <a:t> is the most variable component of your energy use. The amount of energy spent depends on body weight, the type of exercise and how hard and long you exercise.</a:t>
            </a:r>
          </a:p>
          <a:p>
            <a:pPr eaLnBrk="1" hangingPunct="1"/>
            <a:endParaRPr lang="en-US" altLang="en-US" dirty="0" smtClean="0"/>
          </a:p>
        </p:txBody>
      </p:sp>
    </p:spTree>
    <p:extLst>
      <p:ext uri="{BB962C8B-B14F-4D97-AF65-F5344CB8AC3E}">
        <p14:creationId xmlns:p14="http://schemas.microsoft.com/office/powerpoint/2010/main" val="1521558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2209800" y="746233"/>
            <a:ext cx="7772400" cy="1608083"/>
          </a:xfrm>
        </p:spPr>
        <p:txBody>
          <a:bodyPr/>
          <a:lstStyle/>
          <a:p>
            <a:pPr>
              <a:defRPr/>
            </a:pPr>
            <a:r>
              <a:rPr lang="en-US" altLang="en-US" sz="3600" dirty="0">
                <a:ea typeface="MS PGothic" charset="-128"/>
                <a:cs typeface="ＭＳ Ｐゴシック" charset="-128"/>
              </a:rPr>
              <a:t>What is a safe rate of weight loss</a:t>
            </a:r>
            <a:r>
              <a:rPr lang="en-US" altLang="en-US" dirty="0">
                <a:ea typeface="MS PGothic" charset="-128"/>
                <a:cs typeface="ＭＳ Ｐゴシック" charset="-128"/>
              </a:rPr>
              <a:t>?</a:t>
            </a:r>
          </a:p>
        </p:txBody>
      </p:sp>
      <p:sp>
        <p:nvSpPr>
          <p:cNvPr id="81923" name="Rectangle 3"/>
          <p:cNvSpPr>
            <a:spLocks noGrp="1" noChangeArrowheads="1"/>
          </p:cNvSpPr>
          <p:nvPr>
            <p:ph idx="1"/>
          </p:nvPr>
        </p:nvSpPr>
        <p:spPr>
          <a:xfrm>
            <a:off x="2057400" y="2469930"/>
            <a:ext cx="8153400" cy="3626069"/>
          </a:xfrm>
        </p:spPr>
        <p:txBody>
          <a:bodyPr>
            <a:normAutofit fontScale="92500"/>
          </a:bodyPr>
          <a:lstStyle/>
          <a:p>
            <a:pPr eaLnBrk="1" hangingPunct="1"/>
            <a:r>
              <a:rPr lang="en-US" altLang="en-US" dirty="0" smtClean="0">
                <a:ea typeface="MS PGothic" panose="020B0600070205080204" pitchFamily="34" charset="-128"/>
              </a:rPr>
              <a:t>Recommended max – 2 pounds per week</a:t>
            </a:r>
          </a:p>
          <a:p>
            <a:pPr eaLnBrk="1" hangingPunct="1"/>
            <a:r>
              <a:rPr lang="en-US" altLang="en-US" dirty="0" smtClean="0">
                <a:ea typeface="MS PGothic" panose="020B0600070205080204" pitchFamily="34" charset="-128"/>
              </a:rPr>
              <a:t>3500 Calories= 1 pound of body fat</a:t>
            </a:r>
          </a:p>
          <a:p>
            <a:pPr lvl="1"/>
            <a:r>
              <a:rPr lang="en-US" altLang="en-US" dirty="0" smtClean="0">
                <a:ea typeface="MS PGothic" panose="020B0600070205080204" pitchFamily="34" charset="-128"/>
              </a:rPr>
              <a:t>Example: to lose 1 pound of body fat per week, your daily caloric intake deficit or caloric expenditure should equal 500.  </a:t>
            </a:r>
          </a:p>
          <a:p>
            <a:pPr eaLnBrk="1" hangingPunct="1"/>
            <a:r>
              <a:rPr lang="en-US" altLang="en-US" dirty="0" smtClean="0">
                <a:ea typeface="MS PGothic" panose="020B0600070205080204" pitchFamily="34" charset="-128"/>
              </a:rPr>
              <a:t>Caloric intake less than 800 – 1000 calories/day is not recommended</a:t>
            </a:r>
          </a:p>
          <a:p>
            <a:pPr lvl="1" eaLnBrk="1" hangingPunct="1"/>
            <a:r>
              <a:rPr lang="en-US" altLang="en-US" dirty="0" smtClean="0">
                <a:ea typeface="MS PGothic" panose="020B0600070205080204" pitchFamily="34" charset="-128"/>
              </a:rPr>
              <a:t>May begin to burn muscle mass</a:t>
            </a:r>
          </a:p>
          <a:p>
            <a:pPr lvl="1" eaLnBrk="1" hangingPunct="1"/>
            <a:r>
              <a:rPr lang="en-US" altLang="en-US" dirty="0" smtClean="0">
                <a:ea typeface="MS PGothic" panose="020B0600070205080204" pitchFamily="34" charset="-128"/>
              </a:rPr>
              <a:t>Find balance in calorie reduction</a:t>
            </a:r>
          </a:p>
          <a:p>
            <a:pPr eaLnBrk="1" hangingPunct="1"/>
            <a:r>
              <a:rPr lang="en-US" altLang="en-US" dirty="0" smtClean="0">
                <a:ea typeface="MS PGothic" panose="020B0600070205080204" pitchFamily="34" charset="-128"/>
              </a:rPr>
              <a:t>Recommend at least 1200 – 1500 calories/day</a:t>
            </a:r>
          </a:p>
          <a:p>
            <a:pPr eaLnBrk="1" hangingPunct="1"/>
            <a:endParaRPr lang="en-US" altLang="en-US" dirty="0" smtClean="0">
              <a:ea typeface="MS PGothic" panose="020B0600070205080204" pitchFamily="34" charset="-128"/>
            </a:endParaRPr>
          </a:p>
        </p:txBody>
      </p:sp>
    </p:spTree>
    <p:extLst>
      <p:ext uri="{BB962C8B-B14F-4D97-AF65-F5344CB8AC3E}">
        <p14:creationId xmlns:p14="http://schemas.microsoft.com/office/powerpoint/2010/main" val="3110157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2209800" y="819806"/>
            <a:ext cx="7772400" cy="1418897"/>
          </a:xfrm>
        </p:spPr>
        <p:txBody>
          <a:bodyPr/>
          <a:lstStyle/>
          <a:p>
            <a:pPr>
              <a:defRPr/>
            </a:pPr>
            <a:r>
              <a:rPr lang="en-US" altLang="en-US" dirty="0">
                <a:ea typeface="MS PGothic" charset="-128"/>
                <a:cs typeface="ＭＳ Ｐゴシック" charset="-128"/>
              </a:rPr>
              <a:t>Weight Loss Tips</a:t>
            </a:r>
          </a:p>
        </p:txBody>
      </p:sp>
      <p:sp>
        <p:nvSpPr>
          <p:cNvPr id="83971" name="Rectangle 3"/>
          <p:cNvSpPr>
            <a:spLocks noGrp="1" noChangeArrowheads="1"/>
          </p:cNvSpPr>
          <p:nvPr>
            <p:ph idx="1"/>
          </p:nvPr>
        </p:nvSpPr>
        <p:spPr>
          <a:xfrm>
            <a:off x="1943100" y="2501461"/>
            <a:ext cx="8305800" cy="3707251"/>
          </a:xfrm>
        </p:spPr>
        <p:txBody>
          <a:bodyPr/>
          <a:lstStyle/>
          <a:p>
            <a:pPr eaLnBrk="1" hangingPunct="1"/>
            <a:r>
              <a:rPr lang="en-US" altLang="en-US" dirty="0">
                <a:ea typeface="MS PGothic" panose="020B0600070205080204" pitchFamily="34" charset="-128"/>
              </a:rPr>
              <a:t>For every 5 pounds you lose, you must adjust the number of calories it takes to maintain your body weight.</a:t>
            </a:r>
          </a:p>
          <a:p>
            <a:pPr eaLnBrk="1" hangingPunct="1"/>
            <a:r>
              <a:rPr lang="en-US" altLang="en-US" dirty="0">
                <a:ea typeface="MS PGothic" panose="020B0600070205080204" pitchFamily="34" charset="-128"/>
              </a:rPr>
              <a:t>About 70% of weight loss during the first few days is due to body water losses; 25% comes from body fat and 5% from protein</a:t>
            </a:r>
          </a:p>
          <a:p>
            <a:pPr eaLnBrk="1" hangingPunct="1"/>
            <a:r>
              <a:rPr lang="en-US" altLang="en-US" dirty="0">
                <a:ea typeface="MS PGothic" panose="020B0600070205080204" pitchFamily="34" charset="-128"/>
              </a:rPr>
              <a:t>By the end of the second week, water loss accounts for only 20%</a:t>
            </a:r>
          </a:p>
          <a:p>
            <a:pPr eaLnBrk="1" hangingPunct="1"/>
            <a:r>
              <a:rPr lang="en-US" altLang="en-US" dirty="0">
                <a:ea typeface="MS PGothic" panose="020B0600070205080204" pitchFamily="34" charset="-128"/>
              </a:rPr>
              <a:t>By the third week water loss is minimal; you are now losing body fat. YES.</a:t>
            </a:r>
          </a:p>
        </p:txBody>
      </p:sp>
    </p:spTree>
    <p:extLst>
      <p:ext uri="{BB962C8B-B14F-4D97-AF65-F5344CB8AC3E}">
        <p14:creationId xmlns:p14="http://schemas.microsoft.com/office/powerpoint/2010/main" val="4007910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706138" y="825190"/>
            <a:ext cx="8106936" cy="1494264"/>
          </a:xfrm>
        </p:spPr>
        <p:txBody>
          <a:bodyPr/>
          <a:lstStyle/>
          <a:p>
            <a:pPr>
              <a:defRPr/>
            </a:pPr>
            <a:r>
              <a:rPr lang="en-US" altLang="en-US" dirty="0">
                <a:ea typeface="MS PGothic" charset="-128"/>
                <a:cs typeface="ＭＳ Ｐゴシック" charset="-128"/>
              </a:rPr>
              <a:t>Healthy Weight</a:t>
            </a:r>
          </a:p>
        </p:txBody>
      </p:sp>
      <p:sp>
        <p:nvSpPr>
          <p:cNvPr id="86019" name="Rectangle 3"/>
          <p:cNvSpPr>
            <a:spLocks noGrp="1" noChangeArrowheads="1"/>
          </p:cNvSpPr>
          <p:nvPr>
            <p:ph idx="1"/>
          </p:nvPr>
        </p:nvSpPr>
        <p:spPr/>
        <p:txBody>
          <a:bodyPr>
            <a:normAutofit lnSpcReduction="10000"/>
          </a:bodyPr>
          <a:lstStyle/>
          <a:p>
            <a:pPr eaLnBrk="1" hangingPunct="1"/>
            <a:r>
              <a:rPr lang="en-US" altLang="en-US" dirty="0" smtClean="0">
                <a:ea typeface="MS PGothic" panose="020B0600070205080204" pitchFamily="34" charset="-128"/>
              </a:rPr>
              <a:t>A </a:t>
            </a:r>
            <a:r>
              <a:rPr lang="en-US" altLang="en-US" b="1" i="1" u="sng" dirty="0" smtClean="0">
                <a:ea typeface="MS PGothic" panose="020B0600070205080204" pitchFamily="34" charset="-128"/>
              </a:rPr>
              <a:t>range</a:t>
            </a:r>
            <a:r>
              <a:rPr lang="en-US" altLang="en-US" dirty="0" smtClean="0">
                <a:ea typeface="MS PGothic" panose="020B0600070205080204" pitchFamily="34" charset="-128"/>
              </a:rPr>
              <a:t> that relates statistically to good health</a:t>
            </a:r>
          </a:p>
          <a:p>
            <a:pPr eaLnBrk="1" hangingPunct="1"/>
            <a:r>
              <a:rPr lang="en-US" altLang="en-US" dirty="0" smtClean="0">
                <a:ea typeface="MS PGothic" panose="020B0600070205080204" pitchFamily="34" charset="-128"/>
              </a:rPr>
              <a:t>Each person will be different</a:t>
            </a:r>
          </a:p>
          <a:p>
            <a:pPr eaLnBrk="1" hangingPunct="1"/>
            <a:r>
              <a:rPr lang="en-US" altLang="en-US" dirty="0" smtClean="0">
                <a:ea typeface="MS PGothic" panose="020B0600070205080204" pitchFamily="34" charset="-128"/>
              </a:rPr>
              <a:t>Use a reliable scale</a:t>
            </a:r>
          </a:p>
          <a:p>
            <a:pPr eaLnBrk="1" hangingPunct="1"/>
            <a:r>
              <a:rPr lang="en-US" altLang="en-US" dirty="0" smtClean="0">
                <a:ea typeface="MS PGothic" panose="020B0600070205080204" pitchFamily="34" charset="-128"/>
              </a:rPr>
              <a:t>Weigh with minimal or no clothing </a:t>
            </a:r>
          </a:p>
          <a:p>
            <a:pPr eaLnBrk="1" hangingPunct="1"/>
            <a:r>
              <a:rPr lang="en-US" altLang="en-US" dirty="0" smtClean="0">
                <a:ea typeface="MS PGothic" panose="020B0600070205080204" pitchFamily="34" charset="-128"/>
              </a:rPr>
              <a:t>Best done in the first part of the day after using the restroom</a:t>
            </a:r>
          </a:p>
          <a:p>
            <a:pPr eaLnBrk="1" hangingPunct="1"/>
            <a:r>
              <a:rPr lang="en-US" altLang="en-US" dirty="0" smtClean="0">
                <a:ea typeface="MS PGothic" panose="020B0600070205080204" pitchFamily="34" charset="-128"/>
              </a:rPr>
              <a:t>Weigh in the middle of the week</a:t>
            </a:r>
          </a:p>
          <a:p>
            <a:pPr eaLnBrk="1" hangingPunct="1"/>
            <a:r>
              <a:rPr lang="en-US" altLang="en-US" dirty="0" smtClean="0">
                <a:ea typeface="MS PGothic" panose="020B0600070205080204" pitchFamily="34" charset="-128"/>
              </a:rPr>
              <a:t>Measure regularly for monitoring weight loss</a:t>
            </a:r>
          </a:p>
        </p:txBody>
      </p:sp>
    </p:spTree>
    <p:extLst>
      <p:ext uri="{BB962C8B-B14F-4D97-AF65-F5344CB8AC3E}">
        <p14:creationId xmlns:p14="http://schemas.microsoft.com/office/powerpoint/2010/main" val="4148982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Assignment #3</a:t>
            </a:r>
            <a:endParaRPr lang="en-US" dirty="0"/>
          </a:p>
        </p:txBody>
      </p:sp>
      <p:sp>
        <p:nvSpPr>
          <p:cNvPr id="87043" name="Content Placeholder 2"/>
          <p:cNvSpPr>
            <a:spLocks noGrp="1"/>
          </p:cNvSpPr>
          <p:nvPr>
            <p:ph idx="1"/>
          </p:nvPr>
        </p:nvSpPr>
        <p:spPr/>
        <p:txBody>
          <a:bodyPr/>
          <a:lstStyle/>
          <a:p>
            <a:r>
              <a:rPr lang="en-US" altLang="en-US" dirty="0" smtClean="0"/>
              <a:t>Assessing your body composition and caloric needs (on </a:t>
            </a:r>
            <a:r>
              <a:rPr lang="en-US" altLang="en-US" dirty="0"/>
              <a:t>M</a:t>
            </a:r>
            <a:r>
              <a:rPr lang="en-US" altLang="en-US" dirty="0" smtClean="0"/>
              <a:t>oodle)</a:t>
            </a:r>
          </a:p>
          <a:p>
            <a:r>
              <a:rPr lang="en-US" altLang="en-US" dirty="0" smtClean="0"/>
              <a:t>PUT IT IN YOUR FOLDER!</a:t>
            </a:r>
          </a:p>
        </p:txBody>
      </p:sp>
    </p:spTree>
    <p:extLst>
      <p:ext uri="{BB962C8B-B14F-4D97-AF65-F5344CB8AC3E}">
        <p14:creationId xmlns:p14="http://schemas.microsoft.com/office/powerpoint/2010/main" val="2492858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2209800" y="788276"/>
            <a:ext cx="7772400" cy="1305700"/>
          </a:xfrm>
        </p:spPr>
        <p:txBody>
          <a:bodyPr/>
          <a:lstStyle/>
          <a:p>
            <a:pPr>
              <a:defRPr/>
            </a:pPr>
            <a:r>
              <a:rPr lang="en-US" altLang="en-US" dirty="0" smtClean="0">
                <a:ea typeface="MS PGothic" charset="-128"/>
                <a:cs typeface="ＭＳ Ｐゴシック" charset="-128"/>
              </a:rPr>
              <a:t>Types of Anthropometrics</a:t>
            </a:r>
            <a:endParaRPr lang="en-US" altLang="en-US" dirty="0">
              <a:ea typeface="MS PGothic" charset="-128"/>
              <a:cs typeface="ＭＳ Ｐゴシック" charset="-128"/>
            </a:endParaRPr>
          </a:p>
        </p:txBody>
      </p:sp>
      <p:sp>
        <p:nvSpPr>
          <p:cNvPr id="44035" name="Rectangle 3"/>
          <p:cNvSpPr>
            <a:spLocks noGrp="1" noChangeArrowheads="1"/>
          </p:cNvSpPr>
          <p:nvPr>
            <p:ph idx="1"/>
          </p:nvPr>
        </p:nvSpPr>
        <p:spPr>
          <a:xfrm>
            <a:off x="2209800" y="2564524"/>
            <a:ext cx="7086600" cy="3455275"/>
          </a:xfrm>
        </p:spPr>
        <p:txBody>
          <a:bodyPr/>
          <a:lstStyle/>
          <a:p>
            <a:pPr eaLnBrk="1" hangingPunct="1"/>
            <a:r>
              <a:rPr lang="en-US" altLang="en-US" dirty="0" smtClean="0">
                <a:ea typeface="MS PGothic" panose="020B0600070205080204" pitchFamily="34" charset="-128"/>
              </a:rPr>
              <a:t>Body Mass Index (BMI)</a:t>
            </a:r>
          </a:p>
          <a:p>
            <a:pPr eaLnBrk="1" hangingPunct="1"/>
            <a:r>
              <a:rPr lang="en-US" altLang="en-US" dirty="0" smtClean="0">
                <a:ea typeface="MS PGothic" panose="020B0600070205080204" pitchFamily="34" charset="-128"/>
              </a:rPr>
              <a:t>Waist Size</a:t>
            </a:r>
          </a:p>
          <a:p>
            <a:pPr eaLnBrk="1" hangingPunct="1"/>
            <a:r>
              <a:rPr lang="en-US" altLang="en-US" dirty="0" smtClean="0">
                <a:ea typeface="MS PGothic" panose="020B0600070205080204" pitchFamily="34" charset="-128"/>
              </a:rPr>
              <a:t>Waist-to-hip Ratio</a:t>
            </a:r>
          </a:p>
          <a:p>
            <a:pPr eaLnBrk="1" hangingPunct="1"/>
            <a:r>
              <a:rPr lang="en-US" altLang="en-US" dirty="0" smtClean="0">
                <a:ea typeface="MS PGothic" panose="020B0600070205080204" pitchFamily="34" charset="-128"/>
              </a:rPr>
              <a:t>Knee-heel length</a:t>
            </a:r>
          </a:p>
          <a:p>
            <a:pPr eaLnBrk="1" hangingPunct="1"/>
            <a:r>
              <a:rPr lang="en-US" altLang="en-US" dirty="0" smtClean="0">
                <a:ea typeface="MS PGothic" panose="020B0600070205080204" pitchFamily="34" charset="-128"/>
              </a:rPr>
              <a:t>Body circumference</a:t>
            </a:r>
          </a:p>
          <a:p>
            <a:pPr lvl="1" eaLnBrk="1" hangingPunct="1"/>
            <a:endParaRPr lang="en-US" altLang="en-US" dirty="0" smtClean="0">
              <a:ea typeface="MS PGothic" panose="020B0600070205080204" pitchFamily="34" charset="-128"/>
            </a:endParaRPr>
          </a:p>
        </p:txBody>
      </p:sp>
      <p:pic>
        <p:nvPicPr>
          <p:cNvPr id="4403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2552" y="2651233"/>
            <a:ext cx="4165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60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More Anthropometrics</a:t>
            </a:r>
            <a:endParaRPr lang="en-US" dirty="0"/>
          </a:p>
        </p:txBody>
      </p:sp>
      <p:sp>
        <p:nvSpPr>
          <p:cNvPr id="46083" name="Content Placeholder 2"/>
          <p:cNvSpPr>
            <a:spLocks noGrp="1"/>
          </p:cNvSpPr>
          <p:nvPr>
            <p:ph idx="1"/>
          </p:nvPr>
        </p:nvSpPr>
        <p:spPr>
          <a:xfrm>
            <a:off x="2189163" y="2543503"/>
            <a:ext cx="7772400" cy="3541988"/>
          </a:xfrm>
        </p:spPr>
        <p:txBody>
          <a:bodyPr>
            <a:normAutofit fontScale="85000" lnSpcReduction="20000"/>
          </a:bodyPr>
          <a:lstStyle/>
          <a:p>
            <a:pPr eaLnBrk="1" hangingPunct="1"/>
            <a:r>
              <a:rPr lang="en-US" altLang="en-US" dirty="0" smtClean="0">
                <a:ea typeface="MS PGothic" panose="020B0600070205080204" pitchFamily="34" charset="-128"/>
              </a:rPr>
              <a:t>Skin-fold thickness</a:t>
            </a:r>
          </a:p>
          <a:p>
            <a:pPr lvl="2" eaLnBrk="1" hangingPunct="1"/>
            <a:r>
              <a:rPr lang="en-US" altLang="en-US" dirty="0" smtClean="0">
                <a:ea typeface="MS PGothic" panose="020B0600070205080204" pitchFamily="34" charset="-128"/>
              </a:rPr>
              <a:t>Determines body fat percentage</a:t>
            </a:r>
          </a:p>
          <a:p>
            <a:pPr lvl="2" eaLnBrk="1" hangingPunct="1"/>
            <a:r>
              <a:rPr lang="en-US" altLang="en-US" dirty="0" smtClean="0">
                <a:ea typeface="MS PGothic" panose="020B0600070205080204" pitchFamily="34" charset="-128"/>
              </a:rPr>
              <a:t>One of the oldest</a:t>
            </a:r>
          </a:p>
          <a:p>
            <a:pPr lvl="2" eaLnBrk="1" hangingPunct="1"/>
            <a:r>
              <a:rPr lang="en-US" altLang="en-US" dirty="0" smtClean="0">
                <a:ea typeface="MS PGothic" panose="020B0600070205080204" pitchFamily="34" charset="-128"/>
              </a:rPr>
              <a:t>Measures subcutaneous adipose tissue: fat under the skin</a:t>
            </a:r>
          </a:p>
          <a:p>
            <a:pPr lvl="2" eaLnBrk="1" hangingPunct="1"/>
            <a:r>
              <a:rPr lang="en-US" altLang="en-US" dirty="0" smtClean="0">
                <a:ea typeface="MS PGothic" panose="020B0600070205080204" pitchFamily="34" charset="-128"/>
              </a:rPr>
              <a:t>Formula including age and gender</a:t>
            </a:r>
          </a:p>
          <a:p>
            <a:pPr eaLnBrk="1" hangingPunct="1"/>
            <a:r>
              <a:rPr lang="en-US" altLang="en-US" dirty="0" smtClean="0">
                <a:ea typeface="MS PGothic" panose="020B0600070205080204" pitchFamily="34" charset="-128"/>
              </a:rPr>
              <a:t>Underwater weighing or hydrostatic weighing</a:t>
            </a:r>
          </a:p>
          <a:p>
            <a:pPr lvl="2" eaLnBrk="1" hangingPunct="1"/>
            <a:r>
              <a:rPr lang="en-US" altLang="en-US" dirty="0" smtClean="0">
                <a:ea typeface="MS PGothic" panose="020B0600070205080204" pitchFamily="34" charset="-128"/>
              </a:rPr>
              <a:t>More accurate</a:t>
            </a:r>
          </a:p>
          <a:p>
            <a:pPr lvl="2" eaLnBrk="1" hangingPunct="1"/>
            <a:r>
              <a:rPr lang="en-US" altLang="en-US" dirty="0" smtClean="0">
                <a:ea typeface="MS PGothic" panose="020B0600070205080204" pitchFamily="34" charset="-128"/>
              </a:rPr>
              <a:t>Special equipment/costly</a:t>
            </a:r>
          </a:p>
          <a:p>
            <a:pPr eaLnBrk="1" hangingPunct="1"/>
            <a:r>
              <a:rPr lang="en-US" altLang="en-US" dirty="0" smtClean="0">
                <a:ea typeface="MS PGothic" panose="020B0600070205080204" pitchFamily="34" charset="-128"/>
              </a:rPr>
              <a:t>Bioelectric Impedance Analysis (BIA)</a:t>
            </a:r>
          </a:p>
          <a:p>
            <a:pPr lvl="2" eaLnBrk="1" hangingPunct="1"/>
            <a:r>
              <a:rPr lang="en-US" altLang="en-US" dirty="0" smtClean="0">
                <a:ea typeface="MS PGothic" panose="020B0600070205080204" pitchFamily="34" charset="-128"/>
              </a:rPr>
              <a:t>Body fat in relation to lean mass</a:t>
            </a:r>
          </a:p>
          <a:p>
            <a:pPr lvl="2" eaLnBrk="1" hangingPunct="1"/>
            <a:r>
              <a:rPr lang="en-US" altLang="en-US" dirty="0" smtClean="0">
                <a:ea typeface="MS PGothic" panose="020B0600070205080204" pitchFamily="34" charset="-128"/>
              </a:rPr>
              <a:t>Electrical current sent through the body</a:t>
            </a:r>
          </a:p>
        </p:txBody>
      </p:sp>
    </p:spTree>
    <p:extLst>
      <p:ext uri="{BB962C8B-B14F-4D97-AF65-F5344CB8AC3E}">
        <p14:creationId xmlns:p14="http://schemas.microsoft.com/office/powerpoint/2010/main" val="1342225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Body Weight Classification </a:t>
            </a:r>
            <a:br>
              <a:rPr lang="en-US" dirty="0" smtClean="0"/>
            </a:br>
            <a:r>
              <a:rPr lang="en-US" dirty="0" smtClean="0"/>
              <a:t>by Percentage of Body Fat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2732110"/>
              </p:ext>
            </p:extLst>
          </p:nvPr>
        </p:nvGraphicFramePr>
        <p:xfrm>
          <a:off x="1295400" y="2557463"/>
          <a:ext cx="9601200" cy="18542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975160058"/>
                    </a:ext>
                  </a:extLst>
                </a:gridCol>
                <a:gridCol w="3200400">
                  <a:extLst>
                    <a:ext uri="{9D8B030D-6E8A-4147-A177-3AD203B41FA5}">
                      <a16:colId xmlns:a16="http://schemas.microsoft.com/office/drawing/2014/main" val="568836541"/>
                    </a:ext>
                  </a:extLst>
                </a:gridCol>
                <a:gridCol w="3200400">
                  <a:extLst>
                    <a:ext uri="{9D8B030D-6E8A-4147-A177-3AD203B41FA5}">
                      <a16:colId xmlns:a16="http://schemas.microsoft.com/office/drawing/2014/main" val="2391104918"/>
                    </a:ext>
                  </a:extLst>
                </a:gridCol>
              </a:tblGrid>
              <a:tr h="370840">
                <a:tc>
                  <a:txBody>
                    <a:bodyPr/>
                    <a:lstStyle/>
                    <a:p>
                      <a:r>
                        <a:rPr lang="en-US" dirty="0" smtClean="0"/>
                        <a:t>Classification</a:t>
                      </a:r>
                      <a:endParaRPr lang="en-US" dirty="0"/>
                    </a:p>
                  </a:txBody>
                  <a:tcPr/>
                </a:tc>
                <a:tc>
                  <a:txBody>
                    <a:bodyPr/>
                    <a:lstStyle/>
                    <a:p>
                      <a:r>
                        <a:rPr lang="en-US" dirty="0" smtClean="0"/>
                        <a:t>Men Body Fat %</a:t>
                      </a:r>
                      <a:endParaRPr lang="en-US" dirty="0"/>
                    </a:p>
                  </a:txBody>
                  <a:tcPr/>
                </a:tc>
                <a:tc>
                  <a:txBody>
                    <a:bodyPr/>
                    <a:lstStyle/>
                    <a:p>
                      <a:r>
                        <a:rPr lang="en-US" dirty="0" smtClean="0"/>
                        <a:t>Women</a:t>
                      </a:r>
                      <a:r>
                        <a:rPr lang="en-US" baseline="0" dirty="0" smtClean="0"/>
                        <a:t> Body Fat %</a:t>
                      </a:r>
                      <a:endParaRPr lang="en-US" dirty="0"/>
                    </a:p>
                  </a:txBody>
                  <a:tcPr/>
                </a:tc>
                <a:extLst>
                  <a:ext uri="{0D108BD9-81ED-4DB2-BD59-A6C34878D82A}">
                    <a16:rowId xmlns:a16="http://schemas.microsoft.com/office/drawing/2014/main" val="2246714420"/>
                  </a:ext>
                </a:extLst>
              </a:tr>
              <a:tr h="370840">
                <a:tc>
                  <a:txBody>
                    <a:bodyPr/>
                    <a:lstStyle/>
                    <a:p>
                      <a:r>
                        <a:rPr lang="en-US" dirty="0" smtClean="0"/>
                        <a:t>Healthy</a:t>
                      </a:r>
                      <a:endParaRPr lang="en-US" dirty="0"/>
                    </a:p>
                  </a:txBody>
                  <a:tcPr/>
                </a:tc>
                <a:tc>
                  <a:txBody>
                    <a:bodyPr/>
                    <a:lstStyle/>
                    <a:p>
                      <a:r>
                        <a:rPr lang="en-US" dirty="0" smtClean="0"/>
                        <a:t>13-21%</a:t>
                      </a:r>
                      <a:endParaRPr lang="en-US" dirty="0"/>
                    </a:p>
                  </a:txBody>
                  <a:tcPr/>
                </a:tc>
                <a:tc>
                  <a:txBody>
                    <a:bodyPr/>
                    <a:lstStyle/>
                    <a:p>
                      <a:r>
                        <a:rPr lang="en-US" dirty="0" smtClean="0"/>
                        <a:t>23-31%</a:t>
                      </a:r>
                      <a:endParaRPr lang="en-US" dirty="0"/>
                    </a:p>
                  </a:txBody>
                  <a:tcPr/>
                </a:tc>
                <a:extLst>
                  <a:ext uri="{0D108BD9-81ED-4DB2-BD59-A6C34878D82A}">
                    <a16:rowId xmlns:a16="http://schemas.microsoft.com/office/drawing/2014/main" val="2960439621"/>
                  </a:ext>
                </a:extLst>
              </a:tr>
              <a:tr h="370840">
                <a:tc>
                  <a:txBody>
                    <a:bodyPr/>
                    <a:lstStyle/>
                    <a:p>
                      <a:r>
                        <a:rPr lang="en-US" dirty="0" smtClean="0"/>
                        <a:t>Overweight</a:t>
                      </a:r>
                      <a:endParaRPr lang="en-US" dirty="0"/>
                    </a:p>
                  </a:txBody>
                  <a:tcPr/>
                </a:tc>
                <a:tc>
                  <a:txBody>
                    <a:bodyPr/>
                    <a:lstStyle/>
                    <a:p>
                      <a:r>
                        <a:rPr lang="en-US" dirty="0" smtClean="0"/>
                        <a:t>22-25%</a:t>
                      </a:r>
                      <a:endParaRPr lang="en-US" dirty="0"/>
                    </a:p>
                  </a:txBody>
                  <a:tcPr/>
                </a:tc>
                <a:tc>
                  <a:txBody>
                    <a:bodyPr/>
                    <a:lstStyle/>
                    <a:p>
                      <a:r>
                        <a:rPr lang="en-US" dirty="0" smtClean="0"/>
                        <a:t>32-37%</a:t>
                      </a:r>
                      <a:endParaRPr lang="en-US" dirty="0"/>
                    </a:p>
                  </a:txBody>
                  <a:tcPr/>
                </a:tc>
                <a:extLst>
                  <a:ext uri="{0D108BD9-81ED-4DB2-BD59-A6C34878D82A}">
                    <a16:rowId xmlns:a16="http://schemas.microsoft.com/office/drawing/2014/main" val="709775626"/>
                  </a:ext>
                </a:extLst>
              </a:tr>
              <a:tr h="370840">
                <a:tc>
                  <a:txBody>
                    <a:bodyPr/>
                    <a:lstStyle/>
                    <a:p>
                      <a:r>
                        <a:rPr lang="en-US" dirty="0" smtClean="0"/>
                        <a:t>Obese</a:t>
                      </a:r>
                      <a:endParaRPr lang="en-US" dirty="0"/>
                    </a:p>
                  </a:txBody>
                  <a:tcPr/>
                </a:tc>
                <a:tc>
                  <a:txBody>
                    <a:bodyPr/>
                    <a:lstStyle/>
                    <a:p>
                      <a:r>
                        <a:rPr lang="en-US" dirty="0" smtClean="0"/>
                        <a:t>26-31%</a:t>
                      </a:r>
                      <a:endParaRPr lang="en-US" dirty="0"/>
                    </a:p>
                  </a:txBody>
                  <a:tcPr/>
                </a:tc>
                <a:tc>
                  <a:txBody>
                    <a:bodyPr/>
                    <a:lstStyle/>
                    <a:p>
                      <a:r>
                        <a:rPr lang="en-US" dirty="0" smtClean="0"/>
                        <a:t>38-42%</a:t>
                      </a:r>
                      <a:endParaRPr lang="en-US" dirty="0"/>
                    </a:p>
                  </a:txBody>
                  <a:tcPr/>
                </a:tc>
                <a:extLst>
                  <a:ext uri="{0D108BD9-81ED-4DB2-BD59-A6C34878D82A}">
                    <a16:rowId xmlns:a16="http://schemas.microsoft.com/office/drawing/2014/main" val="60603053"/>
                  </a:ext>
                </a:extLst>
              </a:tr>
              <a:tr h="370840">
                <a:tc>
                  <a:txBody>
                    <a:bodyPr/>
                    <a:lstStyle/>
                    <a:p>
                      <a:r>
                        <a:rPr lang="en-US" dirty="0" smtClean="0"/>
                        <a:t>Extremely</a:t>
                      </a:r>
                      <a:r>
                        <a:rPr lang="en-US" baseline="0" dirty="0" smtClean="0"/>
                        <a:t> Obese</a:t>
                      </a:r>
                      <a:endParaRPr lang="en-US" dirty="0"/>
                    </a:p>
                  </a:txBody>
                  <a:tcPr/>
                </a:tc>
                <a:tc>
                  <a:txBody>
                    <a:bodyPr/>
                    <a:lstStyle/>
                    <a:p>
                      <a:r>
                        <a:rPr lang="en-US" dirty="0" smtClean="0"/>
                        <a:t>32% or more</a:t>
                      </a:r>
                      <a:endParaRPr lang="en-US" dirty="0"/>
                    </a:p>
                  </a:txBody>
                  <a:tcPr/>
                </a:tc>
                <a:tc>
                  <a:txBody>
                    <a:bodyPr/>
                    <a:lstStyle/>
                    <a:p>
                      <a:r>
                        <a:rPr lang="en-US" dirty="0" smtClean="0"/>
                        <a:t>43% or more</a:t>
                      </a:r>
                      <a:endParaRPr lang="en-US" dirty="0"/>
                    </a:p>
                  </a:txBody>
                  <a:tcPr/>
                </a:tc>
                <a:extLst>
                  <a:ext uri="{0D108BD9-81ED-4DB2-BD59-A6C34878D82A}">
                    <a16:rowId xmlns:a16="http://schemas.microsoft.com/office/drawing/2014/main" val="3784609005"/>
                  </a:ext>
                </a:extLst>
              </a:tr>
            </a:tbl>
          </a:graphicData>
        </a:graphic>
      </p:graphicFrame>
    </p:spTree>
    <p:extLst>
      <p:ext uri="{BB962C8B-B14F-4D97-AF65-F5344CB8AC3E}">
        <p14:creationId xmlns:p14="http://schemas.microsoft.com/office/powerpoint/2010/main" val="105555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Mass Index (BMI)</a:t>
            </a:r>
            <a:endParaRPr lang="en-US" dirty="0"/>
          </a:p>
        </p:txBody>
      </p:sp>
      <p:sp>
        <p:nvSpPr>
          <p:cNvPr id="3" name="Content Placeholder 2"/>
          <p:cNvSpPr>
            <a:spLocks noGrp="1"/>
          </p:cNvSpPr>
          <p:nvPr>
            <p:ph idx="1"/>
          </p:nvPr>
        </p:nvSpPr>
        <p:spPr/>
        <p:txBody>
          <a:bodyPr>
            <a:normAutofit/>
          </a:bodyPr>
          <a:lstStyle/>
          <a:p>
            <a:r>
              <a:rPr lang="en-US" dirty="0" smtClean="0"/>
              <a:t>Body Mass Index (BMI)- a calculation of height and weight used to determine weight classification. </a:t>
            </a:r>
          </a:p>
          <a:p>
            <a:r>
              <a:rPr lang="en-US" dirty="0" smtClean="0"/>
              <a:t>Underweight is BMI &lt; 18.5</a:t>
            </a:r>
          </a:p>
          <a:p>
            <a:r>
              <a:rPr lang="en-US" dirty="0" smtClean="0"/>
              <a:t>Healthy Weight is BMI of 18.5-24.9</a:t>
            </a:r>
            <a:endParaRPr lang="en-US" dirty="0"/>
          </a:p>
          <a:p>
            <a:r>
              <a:rPr lang="en-US" dirty="0" smtClean="0"/>
              <a:t>Overweight is BMI </a:t>
            </a:r>
            <a:r>
              <a:rPr lang="en-US" u="sng" dirty="0" smtClean="0"/>
              <a:t>&gt;</a:t>
            </a:r>
            <a:r>
              <a:rPr lang="en-US" dirty="0" smtClean="0"/>
              <a:t> 25-29.9</a:t>
            </a:r>
          </a:p>
          <a:p>
            <a:r>
              <a:rPr lang="en-US" dirty="0" smtClean="0"/>
              <a:t>Obesity is BMI </a:t>
            </a:r>
            <a:r>
              <a:rPr lang="en-US" u="sng" dirty="0" smtClean="0"/>
              <a:t>&gt;</a:t>
            </a:r>
            <a:r>
              <a:rPr lang="en-US" dirty="0" smtClean="0"/>
              <a:t> 30</a:t>
            </a:r>
            <a:endParaRPr lang="en-US" dirty="0"/>
          </a:p>
        </p:txBody>
      </p:sp>
    </p:spTree>
    <p:extLst>
      <p:ext uri="{BB962C8B-B14F-4D97-AF65-F5344CB8AC3E}">
        <p14:creationId xmlns:p14="http://schemas.microsoft.com/office/powerpoint/2010/main" val="2490552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BMI Calculation</a:t>
            </a:r>
            <a:endParaRPr lang="en-US" dirty="0"/>
          </a:p>
        </p:txBody>
      </p:sp>
      <p:sp>
        <p:nvSpPr>
          <p:cNvPr id="3" name="Content Placeholder 2"/>
          <p:cNvSpPr>
            <a:spLocks noGrp="1"/>
          </p:cNvSpPr>
          <p:nvPr>
            <p:ph idx="1"/>
          </p:nvPr>
        </p:nvSpPr>
        <p:spPr/>
        <p:txBody>
          <a:bodyPr/>
          <a:lstStyle/>
          <a:p>
            <a:r>
              <a:rPr lang="en-US" dirty="0"/>
              <a:t>Formula: weight </a:t>
            </a:r>
            <a:r>
              <a:rPr lang="en-US" dirty="0" smtClean="0"/>
              <a:t>(pounds) / height </a:t>
            </a:r>
            <a:r>
              <a:rPr lang="en-US" dirty="0"/>
              <a:t>(</a:t>
            </a:r>
            <a:r>
              <a:rPr lang="en-US" dirty="0" smtClean="0"/>
              <a:t>inches)</a:t>
            </a:r>
            <a:r>
              <a:rPr lang="en-US" baseline="30000" dirty="0" smtClean="0"/>
              <a:t>2</a:t>
            </a:r>
            <a:r>
              <a:rPr lang="en-US" dirty="0"/>
              <a:t> x </a:t>
            </a:r>
            <a:r>
              <a:rPr lang="en-US" dirty="0" smtClean="0"/>
              <a:t>703</a:t>
            </a:r>
          </a:p>
          <a:p>
            <a:r>
              <a:rPr lang="en-US" dirty="0" smtClean="0"/>
              <a:t>Calculate BMI: weight </a:t>
            </a:r>
            <a:r>
              <a:rPr lang="en-US" dirty="0"/>
              <a:t>in pounds </a:t>
            </a:r>
            <a:r>
              <a:rPr lang="en-US" dirty="0" smtClean="0"/>
              <a:t>divided by </a:t>
            </a:r>
            <a:r>
              <a:rPr lang="en-US" dirty="0"/>
              <a:t>height in </a:t>
            </a:r>
            <a:r>
              <a:rPr lang="en-US" dirty="0" smtClean="0"/>
              <a:t>inches, divided by height in inches, times </a:t>
            </a:r>
            <a:r>
              <a:rPr lang="en-US" dirty="0"/>
              <a:t>703.</a:t>
            </a:r>
          </a:p>
          <a:p>
            <a:r>
              <a:rPr lang="en-US" dirty="0"/>
              <a:t>Example: Weight = </a:t>
            </a:r>
            <a:r>
              <a:rPr lang="en-US" dirty="0" smtClean="0"/>
              <a:t>140 </a:t>
            </a:r>
            <a:r>
              <a:rPr lang="en-US" dirty="0" err="1"/>
              <a:t>lbs</a:t>
            </a:r>
            <a:r>
              <a:rPr lang="en-US" dirty="0"/>
              <a:t>, Height = 5’5″ (65</a:t>
            </a:r>
            <a:r>
              <a:rPr lang="en-US" dirty="0" smtClean="0"/>
              <a:t>″)</a:t>
            </a:r>
            <a:r>
              <a:rPr lang="en-US" dirty="0"/>
              <a:t/>
            </a:r>
            <a:br>
              <a:rPr lang="en-US" dirty="0"/>
            </a:br>
            <a:r>
              <a:rPr lang="en-US" dirty="0"/>
              <a:t>Calculation: [</a:t>
            </a:r>
            <a:r>
              <a:rPr lang="en-US" dirty="0" smtClean="0"/>
              <a:t>140 </a:t>
            </a:r>
            <a:r>
              <a:rPr lang="en-US" dirty="0"/>
              <a:t>÷ (65)</a:t>
            </a:r>
            <a:r>
              <a:rPr lang="en-US" baseline="30000" dirty="0"/>
              <a:t>2</a:t>
            </a:r>
            <a:r>
              <a:rPr lang="en-US" dirty="0"/>
              <a:t>] x 703 = </a:t>
            </a:r>
            <a:r>
              <a:rPr lang="en-US" dirty="0" smtClean="0"/>
              <a:t>23</a:t>
            </a:r>
            <a:endParaRPr lang="en-US" dirty="0"/>
          </a:p>
          <a:p>
            <a:pPr marL="0" indent="0">
              <a:buNone/>
            </a:pPr>
            <a:endParaRPr lang="en-US" dirty="0"/>
          </a:p>
        </p:txBody>
      </p:sp>
    </p:spTree>
    <p:extLst>
      <p:ext uri="{BB962C8B-B14F-4D97-AF65-F5344CB8AC3E}">
        <p14:creationId xmlns:p14="http://schemas.microsoft.com/office/powerpoint/2010/main" val="1355762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Waist Circumference</a:t>
            </a:r>
            <a:endParaRPr lang="en-US" dirty="0"/>
          </a:p>
        </p:txBody>
      </p:sp>
      <p:sp>
        <p:nvSpPr>
          <p:cNvPr id="3" name="Content Placeholder 2"/>
          <p:cNvSpPr>
            <a:spLocks noGrp="1"/>
          </p:cNvSpPr>
          <p:nvPr>
            <p:ph idx="1"/>
          </p:nvPr>
        </p:nvSpPr>
        <p:spPr/>
        <p:txBody>
          <a:bodyPr/>
          <a:lstStyle/>
          <a:p>
            <a:r>
              <a:rPr lang="en-US" dirty="0"/>
              <a:t> Excessive abdominal fat may be serious because it places you at greater risk for developing obesity-related conditions, such as Type 2 Diabetes, high blood pressure, and coronary artery disease. </a:t>
            </a:r>
          </a:p>
          <a:p>
            <a:r>
              <a:rPr lang="en-US" dirty="0" smtClean="0"/>
              <a:t>At Risk Measurements:</a:t>
            </a:r>
            <a:endParaRPr lang="en-US" dirty="0"/>
          </a:p>
          <a:p>
            <a:pPr lvl="1"/>
            <a:r>
              <a:rPr lang="en-US" dirty="0"/>
              <a:t>A man whose waist circumference is more than 40 inches</a:t>
            </a:r>
          </a:p>
          <a:p>
            <a:pPr lvl="1"/>
            <a:r>
              <a:rPr lang="en-US" dirty="0"/>
              <a:t>A non-pregnant woman whose waist circumference is more than 35 inches</a:t>
            </a:r>
          </a:p>
          <a:p>
            <a:pPr marL="0" indent="0">
              <a:buNone/>
            </a:pPr>
            <a:endParaRPr lang="en-US" dirty="0"/>
          </a:p>
        </p:txBody>
      </p:sp>
    </p:spTree>
    <p:extLst>
      <p:ext uri="{BB962C8B-B14F-4D97-AF65-F5344CB8AC3E}">
        <p14:creationId xmlns:p14="http://schemas.microsoft.com/office/powerpoint/2010/main" val="157019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Waist Circumference</a:t>
            </a:r>
            <a:endParaRPr lang="en-US" dirty="0"/>
          </a:p>
        </p:txBody>
      </p:sp>
      <p:sp>
        <p:nvSpPr>
          <p:cNvPr id="3" name="Content Placeholder 2"/>
          <p:cNvSpPr>
            <a:spLocks noGrp="1"/>
          </p:cNvSpPr>
          <p:nvPr>
            <p:ph idx="1"/>
          </p:nvPr>
        </p:nvSpPr>
        <p:spPr/>
        <p:txBody>
          <a:bodyPr/>
          <a:lstStyle/>
          <a:p>
            <a:r>
              <a:rPr lang="en-US" dirty="0"/>
              <a:t>To correctly measure waist circumference:</a:t>
            </a:r>
          </a:p>
          <a:p>
            <a:pPr lvl="1"/>
            <a:r>
              <a:rPr lang="en-US" dirty="0"/>
              <a:t>Stand and place a tape measure around your middle, just above your hipbones</a:t>
            </a:r>
          </a:p>
          <a:p>
            <a:pPr lvl="1"/>
            <a:r>
              <a:rPr lang="en-US" dirty="0"/>
              <a:t>Make sure tape is horizontal around the waist</a:t>
            </a:r>
          </a:p>
          <a:p>
            <a:pPr lvl="1"/>
            <a:r>
              <a:rPr lang="en-US" dirty="0"/>
              <a:t>Keep the tape snug around the waist, but not compressing the skin</a:t>
            </a:r>
          </a:p>
          <a:p>
            <a:pPr lvl="1"/>
            <a:r>
              <a:rPr lang="en-US" dirty="0"/>
              <a:t>Measure your waist just after you breathe out</a:t>
            </a:r>
          </a:p>
          <a:p>
            <a:pPr marL="0" indent="0">
              <a:buNone/>
            </a:pPr>
            <a:endParaRPr lang="en-US" b="1" dirty="0" smtClean="0"/>
          </a:p>
        </p:txBody>
      </p:sp>
    </p:spTree>
    <p:extLst>
      <p:ext uri="{BB962C8B-B14F-4D97-AF65-F5344CB8AC3E}">
        <p14:creationId xmlns:p14="http://schemas.microsoft.com/office/powerpoint/2010/main" val="5765769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185</TotalTime>
  <Words>1438</Words>
  <Application>Microsoft Office PowerPoint</Application>
  <PresentationFormat>Widescreen</PresentationFormat>
  <Paragraphs>238</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MS PGothic</vt:lpstr>
      <vt:lpstr>MS PGothic</vt:lpstr>
      <vt:lpstr>Arial</vt:lpstr>
      <vt:lpstr>Calibri</vt:lpstr>
      <vt:lpstr>Garamond</vt:lpstr>
      <vt:lpstr>Georgia</vt:lpstr>
      <vt:lpstr>Proxima Nova</vt:lpstr>
      <vt:lpstr>Wingdings</vt:lpstr>
      <vt:lpstr>Organic</vt:lpstr>
      <vt:lpstr>NUTRITIONAL STATUS </vt:lpstr>
      <vt:lpstr>What are Anthropometric Measurements?</vt:lpstr>
      <vt:lpstr>Types of Anthropometrics</vt:lpstr>
      <vt:lpstr>More Anthropometrics</vt:lpstr>
      <vt:lpstr>Body Weight Classification  by Percentage of Body Fat</vt:lpstr>
      <vt:lpstr>Body Mass Index (BMI)</vt:lpstr>
      <vt:lpstr>BMI Calculation</vt:lpstr>
      <vt:lpstr>Waist Circumference</vt:lpstr>
      <vt:lpstr>Measuring Waist Circumference</vt:lpstr>
      <vt:lpstr>Waist-to-hip Ratio</vt:lpstr>
      <vt:lpstr>Measuring Waist-to-hip Ratio</vt:lpstr>
      <vt:lpstr>Waist-to-hip Ratio Chart</vt:lpstr>
      <vt:lpstr>Ideal Body Weight (IBW)</vt:lpstr>
      <vt:lpstr>IBW Calculation-Women</vt:lpstr>
      <vt:lpstr>IBW Calculation- Men</vt:lpstr>
      <vt:lpstr>What is a Calorie?</vt:lpstr>
      <vt:lpstr>Where do Calories Come From?</vt:lpstr>
      <vt:lpstr>Acceptable Macronutrient Distribution Range</vt:lpstr>
      <vt:lpstr>Equations to Estimate Calories</vt:lpstr>
      <vt:lpstr>Equations to estimate Calories</vt:lpstr>
      <vt:lpstr>Harris-Benedict Equation</vt:lpstr>
      <vt:lpstr>World Health Organization Equation</vt:lpstr>
      <vt:lpstr>Metabolism</vt:lpstr>
      <vt:lpstr>Calories &amp; Metabolism</vt:lpstr>
      <vt:lpstr>Factors Influencing Metabolism</vt:lpstr>
      <vt:lpstr>What is a safe rate of weight loss?</vt:lpstr>
      <vt:lpstr>Weight Loss Tips</vt:lpstr>
      <vt:lpstr>Healthy Weight</vt:lpstr>
      <vt:lpstr>Assignment #3</vt:lpstr>
    </vt:vector>
  </TitlesOfParts>
  <Company>Louisiana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NUTRITIONAL STATUS </dc:title>
  <dc:creator>Windows User</dc:creator>
  <cp:lastModifiedBy>Windows User</cp:lastModifiedBy>
  <cp:revision>15</cp:revision>
  <cp:lastPrinted>2018-09-24T13:56:48Z</cp:lastPrinted>
  <dcterms:created xsi:type="dcterms:W3CDTF">2018-08-22T17:24:52Z</dcterms:created>
  <dcterms:modified xsi:type="dcterms:W3CDTF">2019-03-14T16:21:46Z</dcterms:modified>
</cp:coreProperties>
</file>