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68" r:id="rId16"/>
    <p:sldId id="289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76" r:id="rId25"/>
    <p:sldId id="282" r:id="rId26"/>
    <p:sldId id="277" r:id="rId27"/>
    <p:sldId id="278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3613"/>
  </p:normalViewPr>
  <p:slideViewPr>
    <p:cSldViewPr snapToGrid="0" snapToObjects="1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5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4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3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57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1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&amp;</a:t>
            </a:r>
            <a:br>
              <a:rPr lang="en-US" dirty="0" smtClean="0"/>
            </a:br>
            <a:r>
              <a:rPr lang="en-US" dirty="0" smtClean="0"/>
              <a:t>Weight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FNU 103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keep joints flexible</a:t>
            </a:r>
          </a:p>
          <a:p>
            <a:r>
              <a:rPr lang="en-US" dirty="0" smtClean="0"/>
              <a:t>Reduces chance of injury during other activities </a:t>
            </a:r>
          </a:p>
          <a:p>
            <a:r>
              <a:rPr lang="en-US" dirty="0" smtClean="0"/>
              <a:t>Reduces muscle soreness</a:t>
            </a:r>
          </a:p>
          <a:p>
            <a:r>
              <a:rPr lang="en-US" dirty="0" smtClean="0"/>
              <a:t>Improves posture</a:t>
            </a:r>
          </a:p>
          <a:p>
            <a:r>
              <a:rPr lang="en-US" dirty="0" smtClean="0"/>
              <a:t>Improves muscle coordination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97" y="3412068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reasons why exercise is important: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Combats Health Conditions:</a:t>
            </a:r>
          </a:p>
          <a:p>
            <a:pPr lvl="1"/>
            <a:r>
              <a:rPr lang="en-US" dirty="0" smtClean="0"/>
              <a:t>High blood pressure</a:t>
            </a:r>
          </a:p>
          <a:p>
            <a:pPr lvl="1"/>
            <a:r>
              <a:rPr lang="en-US" dirty="0" smtClean="0"/>
              <a:t>Type 2 diabetes</a:t>
            </a:r>
          </a:p>
          <a:p>
            <a:pPr lvl="1"/>
            <a:r>
              <a:rPr lang="en-US" dirty="0" smtClean="0"/>
              <a:t>Heart disease</a:t>
            </a:r>
          </a:p>
          <a:p>
            <a:pPr lvl="1"/>
            <a:r>
              <a:rPr lang="en-US" dirty="0" smtClean="0"/>
              <a:t>Regulate blood triglycerides</a:t>
            </a:r>
          </a:p>
          <a:p>
            <a:pPr lvl="1"/>
            <a:r>
              <a:rPr lang="en-US" dirty="0" smtClean="0"/>
              <a:t>Depression</a:t>
            </a:r>
          </a:p>
          <a:p>
            <a:pPr lvl="1"/>
            <a:r>
              <a:rPr lang="en-US" dirty="0" smtClean="0"/>
              <a:t>Strokes</a:t>
            </a:r>
          </a:p>
          <a:p>
            <a:pPr lvl="1"/>
            <a:r>
              <a:rPr lang="en-US" dirty="0" smtClean="0"/>
              <a:t>Arthritis</a:t>
            </a:r>
          </a:p>
          <a:p>
            <a:pPr lvl="1"/>
            <a:r>
              <a:rPr lang="en-US" dirty="0" smtClean="0"/>
              <a:t>Osteoporosis (weight bearing exercise)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63" y="2383368"/>
            <a:ext cx="2324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Yoga – Mind &amp; Body Connection</a:t>
            </a:r>
          </a:p>
          <a:p>
            <a:r>
              <a:rPr lang="en-US" dirty="0" smtClean="0"/>
              <a:t>Pilates- awareness of abdominal control &amp; body balance</a:t>
            </a:r>
          </a:p>
          <a:p>
            <a:r>
              <a:rPr lang="en-US" dirty="0" err="1" smtClean="0"/>
              <a:t>Barre</a:t>
            </a:r>
            <a:r>
              <a:rPr lang="en-US" dirty="0" smtClean="0"/>
              <a:t>- combo of postures inspired by ballet; </a:t>
            </a:r>
          </a:p>
          <a:p>
            <a:pPr lvl="1"/>
            <a:r>
              <a:rPr lang="en-US" dirty="0" err="1" smtClean="0"/>
              <a:t>barre</a:t>
            </a:r>
            <a:r>
              <a:rPr lang="en-US" dirty="0" smtClean="0"/>
              <a:t> used as a prop to balance; high reps &amp; small range of motion</a:t>
            </a:r>
          </a:p>
          <a:p>
            <a:r>
              <a:rPr lang="en-US" dirty="0" err="1" smtClean="0"/>
              <a:t>Yogalates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Benefits of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Management</a:t>
            </a:r>
          </a:p>
          <a:p>
            <a:r>
              <a:rPr lang="en-US" dirty="0" smtClean="0"/>
              <a:t>Improves mood and mental outlook</a:t>
            </a:r>
          </a:p>
          <a:p>
            <a:r>
              <a:rPr lang="en-US" dirty="0" smtClean="0"/>
              <a:t>Increases Energy Level</a:t>
            </a:r>
          </a:p>
          <a:p>
            <a:r>
              <a:rPr lang="en-US" dirty="0" smtClean="0"/>
              <a:t>Improves body image and self esteem</a:t>
            </a:r>
          </a:p>
          <a:p>
            <a:r>
              <a:rPr lang="en-US" dirty="0" smtClean="0"/>
              <a:t>Reduces incidence and severity of personality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&amp;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Resting Heart Rate: Normal 60-100 BPM</a:t>
            </a:r>
          </a:p>
          <a:p>
            <a:pPr lvl="1"/>
            <a:r>
              <a:rPr lang="en-US" dirty="0" smtClean="0"/>
              <a:t>Take before you get out of bed 3 days in a row &amp; find average</a:t>
            </a:r>
          </a:p>
          <a:p>
            <a:r>
              <a:rPr lang="en-US" dirty="0" smtClean="0"/>
              <a:t>Maximum Heart Rate</a:t>
            </a:r>
          </a:p>
          <a:p>
            <a:r>
              <a:rPr lang="en-US" dirty="0" smtClean="0"/>
              <a:t>Target Heart Rate “training zone”</a:t>
            </a:r>
          </a:p>
          <a:p>
            <a:pPr lvl="1"/>
            <a:r>
              <a:rPr lang="en-US" dirty="0" smtClean="0"/>
              <a:t>Where cardiovascular fitness is achieved</a:t>
            </a:r>
          </a:p>
        </p:txBody>
      </p:sp>
    </p:spTree>
    <p:extLst>
      <p:ext uri="{BB962C8B-B14F-4D97-AF65-F5344CB8AC3E}">
        <p14:creationId xmlns:p14="http://schemas.microsoft.com/office/powerpoint/2010/main" val="76611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Maximum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upper limit of what your cardiovascular system can handle during physical activity.</a:t>
            </a:r>
            <a:endParaRPr lang="en-US" dirty="0" smtClean="0"/>
          </a:p>
          <a:p>
            <a:r>
              <a:rPr lang="en-US" dirty="0" smtClean="0"/>
              <a:t>It is recommended that people exercise at 60-90% of maximum heart rate.</a:t>
            </a:r>
          </a:p>
          <a:p>
            <a:r>
              <a:rPr lang="en-US" dirty="0" smtClean="0"/>
              <a:t>220 – age =MHR in Beats Per Minute</a:t>
            </a:r>
          </a:p>
          <a:p>
            <a:r>
              <a:rPr lang="en-US" dirty="0" smtClean="0"/>
              <a:t>Examples: 220-20(age)=200</a:t>
            </a:r>
          </a:p>
          <a:p>
            <a:r>
              <a:rPr lang="en-US" dirty="0" smtClean="0"/>
              <a:t>200 x .60 (60%) = 120   200x.90 (90%) = 180</a:t>
            </a:r>
          </a:p>
          <a:p>
            <a:r>
              <a:rPr lang="en-US" dirty="0" smtClean="0"/>
              <a:t>Range: 120 (60%) – 180 (90%) beats/minute</a:t>
            </a:r>
          </a:p>
          <a:p>
            <a:r>
              <a:rPr lang="en-US" dirty="0" smtClean="0"/>
              <a:t>Accurate for only 1 out of 3 adults; can be off by 20 beats; good starting place</a:t>
            </a:r>
          </a:p>
        </p:txBody>
      </p:sp>
    </p:spTree>
    <p:extLst>
      <p:ext uri="{BB962C8B-B14F-4D97-AF65-F5344CB8AC3E}">
        <p14:creationId xmlns:p14="http://schemas.microsoft.com/office/powerpoint/2010/main" val="21464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”Athletic Heart”</a:t>
            </a:r>
          </a:p>
          <a:p>
            <a:pPr lvl="1"/>
            <a:r>
              <a:rPr lang="en-US" dirty="0" smtClean="0"/>
              <a:t>Athletes have lower heart rate because training has increased the volume of oxygen that can be delivered to the muscles per heartbeat. </a:t>
            </a:r>
          </a:p>
          <a:p>
            <a:pPr lvl="1"/>
            <a:r>
              <a:rPr lang="en-US" dirty="0" smtClean="0"/>
              <a:t>The heart beats less to do the same job.</a:t>
            </a:r>
          </a:p>
          <a:p>
            <a:r>
              <a:rPr lang="en-US" dirty="0" smtClean="0"/>
              <a:t>Why is it good to increase heart rate?</a:t>
            </a:r>
          </a:p>
          <a:p>
            <a:pPr lvl="1"/>
            <a:r>
              <a:rPr lang="en-US" dirty="0" smtClean="0"/>
              <a:t>Burn fat for fuel (aerobic exercise)</a:t>
            </a:r>
          </a:p>
          <a:p>
            <a:pPr lvl="1"/>
            <a:r>
              <a:rPr lang="en-US" dirty="0" smtClean="0"/>
              <a:t>Improves stamina</a:t>
            </a:r>
          </a:p>
          <a:p>
            <a:pPr lvl="1"/>
            <a:r>
              <a:rPr lang="en-US" dirty="0" smtClean="0"/>
              <a:t>Improves recovery</a:t>
            </a:r>
          </a:p>
          <a:p>
            <a:pPr lvl="1"/>
            <a:r>
              <a:rPr lang="en-US" dirty="0" smtClean="0"/>
              <a:t>Lower cholesterol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Excuses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34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time.</a:t>
            </a:r>
          </a:p>
          <a:p>
            <a:r>
              <a:rPr lang="en-US" dirty="0" smtClean="0"/>
              <a:t>No energy.</a:t>
            </a:r>
          </a:p>
          <a:p>
            <a:r>
              <a:rPr lang="en-US" dirty="0" smtClean="0"/>
              <a:t>Other activities</a:t>
            </a:r>
          </a:p>
          <a:p>
            <a:r>
              <a:rPr lang="en-US" dirty="0" smtClean="0"/>
              <a:t>Not a habit</a:t>
            </a:r>
          </a:p>
          <a:p>
            <a:r>
              <a:rPr lang="en-US" dirty="0" smtClean="0"/>
              <a:t>No motivation</a:t>
            </a:r>
          </a:p>
          <a:p>
            <a:r>
              <a:rPr lang="en-US" dirty="0" smtClean="0"/>
              <a:t>Poor Diet</a:t>
            </a:r>
          </a:p>
          <a:p>
            <a:r>
              <a:rPr lang="en-US" dirty="0" smtClean="0"/>
              <a:t>Low self-esteem</a:t>
            </a:r>
          </a:p>
          <a:p>
            <a:r>
              <a:rPr lang="en-US" dirty="0" smtClean="0"/>
              <a:t>No access</a:t>
            </a:r>
          </a:p>
          <a:p>
            <a:r>
              <a:rPr lang="en-US" dirty="0" smtClean="0"/>
              <a:t>Lack of results</a:t>
            </a:r>
          </a:p>
          <a:p>
            <a:r>
              <a:rPr lang="en-US" dirty="0" smtClean="0"/>
              <a:t>No accountability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92" y="27318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Include Exercise in a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the gym before your day starts</a:t>
            </a:r>
          </a:p>
          <a:p>
            <a:r>
              <a:rPr lang="en-US" dirty="0" smtClean="0"/>
              <a:t>Develop friendships/accountability</a:t>
            </a:r>
          </a:p>
          <a:p>
            <a:r>
              <a:rPr lang="en-US" dirty="0" smtClean="0"/>
              <a:t>Take the stairs; park far away</a:t>
            </a:r>
          </a:p>
          <a:p>
            <a:r>
              <a:rPr lang="en-US" dirty="0" smtClean="0"/>
              <a:t>Take a P.E. class and get credit hours</a:t>
            </a:r>
          </a:p>
          <a:p>
            <a:r>
              <a:rPr lang="en-US" dirty="0" smtClean="0"/>
              <a:t>Play intramurals</a:t>
            </a:r>
          </a:p>
          <a:p>
            <a:r>
              <a:rPr lang="en-US" dirty="0" smtClean="0"/>
              <a:t>Workout videos</a:t>
            </a:r>
          </a:p>
          <a:p>
            <a:r>
              <a:rPr lang="en-US" dirty="0" smtClean="0"/>
              <a:t>Go on walks instead of ice cream/coffee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Moderate-Intensity Physical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5321"/>
          </a:xfrm>
        </p:spPr>
        <p:txBody>
          <a:bodyPr>
            <a:normAutofit/>
          </a:bodyPr>
          <a:lstStyle/>
          <a:p>
            <a:r>
              <a:rPr lang="en-US" dirty="0" smtClean="0"/>
              <a:t>Washing &amp; waxing car for 45-60 min.</a:t>
            </a:r>
          </a:p>
          <a:p>
            <a:r>
              <a:rPr lang="en-US" dirty="0" smtClean="0"/>
              <a:t>Washing windows or floors for 45-60 min.</a:t>
            </a:r>
          </a:p>
          <a:p>
            <a:r>
              <a:rPr lang="en-US" dirty="0" smtClean="0"/>
              <a:t>Gardening for 30-45 min.</a:t>
            </a:r>
          </a:p>
          <a:p>
            <a:r>
              <a:rPr lang="en-US" dirty="0" smtClean="0"/>
              <a:t>Pushing stroller 1 ½ miles for 30 min.</a:t>
            </a:r>
          </a:p>
          <a:p>
            <a:r>
              <a:rPr lang="en-US" dirty="0" smtClean="0"/>
              <a:t>Raking leaves for 30 min.</a:t>
            </a:r>
          </a:p>
          <a:p>
            <a:r>
              <a:rPr lang="en-US" dirty="0" smtClean="0"/>
              <a:t>Walking 2 miles in 30 minutes.</a:t>
            </a:r>
          </a:p>
          <a:p>
            <a:r>
              <a:rPr lang="en-US" dirty="0" smtClean="0"/>
              <a:t>Shoveling snow for 15 minutes.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89" y="3250640"/>
            <a:ext cx="4225758" cy="2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Exercise?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Helps control healthy weight.</a:t>
            </a:r>
          </a:p>
          <a:p>
            <a:r>
              <a:rPr lang="en-US" dirty="0" smtClean="0"/>
              <a:t>Reduces blood pressure.</a:t>
            </a:r>
          </a:p>
          <a:p>
            <a:r>
              <a:rPr lang="en-US" dirty="0" smtClean="0"/>
              <a:t>Raises HDL (good cholesterol)</a:t>
            </a:r>
          </a:p>
          <a:p>
            <a:r>
              <a:rPr lang="en-US" dirty="0" smtClean="0"/>
              <a:t>Reduces risk of cancer, diabetes, obesity, and other diseases.</a:t>
            </a:r>
          </a:p>
          <a:p>
            <a:r>
              <a:rPr lang="en-US" dirty="0" smtClean="0"/>
              <a:t>Builds confidence and self-esteem</a:t>
            </a:r>
          </a:p>
          <a:p>
            <a:r>
              <a:rPr lang="en-US" dirty="0" smtClean="0"/>
              <a:t>Releases endorphins</a:t>
            </a:r>
          </a:p>
          <a:p>
            <a:r>
              <a:rPr lang="en-US" dirty="0" smtClean="0"/>
              <a:t>Helps with sleep</a:t>
            </a:r>
          </a:p>
          <a:p>
            <a:r>
              <a:rPr lang="en-US" dirty="0" smtClean="0"/>
              <a:t>Great stress reliever </a:t>
            </a:r>
          </a:p>
        </p:txBody>
      </p:sp>
    </p:spTree>
    <p:extLst>
      <p:ext uri="{BB962C8B-B14F-4D97-AF65-F5344CB8AC3E}">
        <p14:creationId xmlns:p14="http://schemas.microsoft.com/office/powerpoint/2010/main" val="36887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Caloric Expenditure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130 pound person will burn:</a:t>
            </a:r>
          </a:p>
          <a:p>
            <a:pPr lvl="1"/>
            <a:r>
              <a:rPr lang="en-US" dirty="0" smtClean="0"/>
              <a:t>683 calories/</a:t>
            </a:r>
            <a:r>
              <a:rPr lang="en-US" dirty="0" err="1" smtClean="0"/>
              <a:t>hr</a:t>
            </a:r>
            <a:r>
              <a:rPr lang="en-US" dirty="0" smtClean="0"/>
              <a:t> running 9 min/mile</a:t>
            </a:r>
          </a:p>
          <a:p>
            <a:pPr lvl="1"/>
            <a:r>
              <a:rPr lang="en-US" altLang="en-US" dirty="0"/>
              <a:t>621 kcal/</a:t>
            </a:r>
            <a:r>
              <a:rPr lang="en-US" altLang="en-US" dirty="0" err="1"/>
              <a:t>hr</a:t>
            </a:r>
            <a:r>
              <a:rPr lang="en-US" altLang="en-US" dirty="0"/>
              <a:t> playing competitive racquetball</a:t>
            </a:r>
          </a:p>
          <a:p>
            <a:pPr lvl="1"/>
            <a:r>
              <a:rPr lang="en-US" altLang="en-US" dirty="0"/>
              <a:t>496 kcal/</a:t>
            </a:r>
            <a:r>
              <a:rPr lang="en-US" altLang="en-US" dirty="0" err="1"/>
              <a:t>hr</a:t>
            </a:r>
            <a:r>
              <a:rPr lang="en-US" altLang="en-US" dirty="0"/>
              <a:t> playing ultimate Frisbee </a:t>
            </a:r>
          </a:p>
          <a:p>
            <a:pPr lvl="1"/>
            <a:r>
              <a:rPr lang="en-US" altLang="en-US" dirty="0"/>
              <a:t>496 kcal/</a:t>
            </a:r>
            <a:r>
              <a:rPr lang="en-US" altLang="en-US" dirty="0" err="1"/>
              <a:t>hr</a:t>
            </a:r>
            <a:r>
              <a:rPr lang="en-US" altLang="en-US" dirty="0"/>
              <a:t> playing a basketball game</a:t>
            </a:r>
          </a:p>
          <a:p>
            <a:pPr lvl="1"/>
            <a:r>
              <a:rPr lang="en-US" altLang="en-US" dirty="0"/>
              <a:t>236 kcal/</a:t>
            </a:r>
            <a:r>
              <a:rPr lang="en-US" altLang="en-US" dirty="0" err="1"/>
              <a:t>hr</a:t>
            </a:r>
            <a:r>
              <a:rPr lang="en-US" altLang="en-US" dirty="0"/>
              <a:t> walking 17 minute/mile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58" y="1190680"/>
            <a:ext cx="3317374" cy="44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slowly</a:t>
            </a:r>
          </a:p>
          <a:p>
            <a:r>
              <a:rPr lang="en-US" dirty="0" smtClean="0"/>
              <a:t>Don’t get discouraged or embarrassed</a:t>
            </a:r>
          </a:p>
          <a:p>
            <a:r>
              <a:rPr lang="en-US" dirty="0" smtClean="0"/>
              <a:t>Have variety</a:t>
            </a:r>
          </a:p>
          <a:p>
            <a:r>
              <a:rPr lang="en-US" dirty="0" smtClean="0"/>
              <a:t>Make it convenient</a:t>
            </a:r>
          </a:p>
          <a:p>
            <a:r>
              <a:rPr lang="en-US" dirty="0" smtClean="0"/>
              <a:t>Get accountability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089" y="1768195"/>
            <a:ext cx="2400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&amp; Working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 2-3 hours before exercise is ideal</a:t>
            </a:r>
          </a:p>
          <a:p>
            <a:r>
              <a:rPr lang="en-US" dirty="0" smtClean="0"/>
              <a:t>If you exercise in the morning; eat something light.</a:t>
            </a:r>
          </a:p>
          <a:p>
            <a:pPr lvl="1"/>
            <a:r>
              <a:rPr lang="en-US" dirty="0" smtClean="0"/>
              <a:t>You’ll learn what your body prefers.</a:t>
            </a:r>
          </a:p>
          <a:p>
            <a:r>
              <a:rPr lang="en-US" dirty="0" smtClean="0"/>
              <a:t>If you exercise in the evening; have a mid-afternoon snack</a:t>
            </a:r>
          </a:p>
          <a:p>
            <a:r>
              <a:rPr lang="en-US" dirty="0" smtClean="0"/>
              <a:t>Drink plenty of water before &amp; after so you don’t have to guzzle while working 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91" y="2116220"/>
            <a:ext cx="2750206" cy="18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Eating &amp; Working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your day with breakfast give you energy you need for exercise.</a:t>
            </a:r>
          </a:p>
          <a:p>
            <a:r>
              <a:rPr lang="en-US" dirty="0" smtClean="0"/>
              <a:t>Snack right; don’t let yourself get too hungry throughout the day.</a:t>
            </a:r>
          </a:p>
          <a:p>
            <a:r>
              <a:rPr lang="en-US" dirty="0" smtClean="0"/>
              <a:t>Choose complex carbohydrates over refined.</a:t>
            </a:r>
          </a:p>
          <a:p>
            <a:pPr lvl="1"/>
            <a:r>
              <a:rPr lang="en-US" dirty="0" smtClean="0"/>
              <a:t>Complex: whole grains: wheat thins, </a:t>
            </a:r>
            <a:r>
              <a:rPr lang="en-US" dirty="0" err="1" smtClean="0"/>
              <a:t>triscuits</a:t>
            </a:r>
            <a:endParaRPr lang="en-US" dirty="0" smtClean="0"/>
          </a:p>
          <a:p>
            <a:pPr lvl="1"/>
            <a:r>
              <a:rPr lang="en-US" dirty="0" smtClean="0"/>
              <a:t>Refined: processed snacks: white bread, </a:t>
            </a:r>
            <a:r>
              <a:rPr lang="en-US" dirty="0" err="1" smtClean="0"/>
              <a:t>poptarts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264" y="3120189"/>
            <a:ext cx="1937566" cy="29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a Food Diary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food &amp; amount</a:t>
            </a:r>
          </a:p>
          <a:p>
            <a:r>
              <a:rPr lang="en-US" dirty="0" smtClean="0"/>
              <a:t>Time of day</a:t>
            </a:r>
          </a:p>
          <a:p>
            <a:r>
              <a:rPr lang="en-US" dirty="0" smtClean="0"/>
              <a:t>Degree of hunger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Emotions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74" y="2723076"/>
            <a:ext cx="5303252" cy="31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Healthy Weight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just as difficult as weight loss; homeostasis</a:t>
            </a:r>
          </a:p>
          <a:p>
            <a:r>
              <a:rPr lang="en-US" dirty="0" smtClean="0"/>
              <a:t>Being underweight can be just as unhealthy as being obese.</a:t>
            </a:r>
          </a:p>
          <a:p>
            <a:r>
              <a:rPr lang="en-US" dirty="0" smtClean="0"/>
              <a:t>Risk of </a:t>
            </a:r>
          </a:p>
          <a:p>
            <a:pPr lvl="1"/>
            <a:r>
              <a:rPr lang="en-US" dirty="0" smtClean="0"/>
              <a:t>Osteoporosis</a:t>
            </a:r>
          </a:p>
          <a:p>
            <a:pPr lvl="1"/>
            <a:r>
              <a:rPr lang="en-US" dirty="0" smtClean="0"/>
              <a:t>Infections</a:t>
            </a:r>
          </a:p>
          <a:p>
            <a:pPr lvl="1"/>
            <a:r>
              <a:rPr lang="en-US" dirty="0" smtClean="0"/>
              <a:t>Fertility problems</a:t>
            </a:r>
          </a:p>
          <a:p>
            <a:pPr lvl="1"/>
            <a:r>
              <a:rPr lang="en-US" dirty="0" smtClean="0"/>
              <a:t>Early death</a:t>
            </a:r>
          </a:p>
          <a:p>
            <a:pPr lvl="1"/>
            <a:r>
              <a:rPr lang="en-US" dirty="0" smtClean="0"/>
              <a:t>Weakened immunity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Healthy Approach to Gaining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0589"/>
            <a:ext cx="9601196" cy="4347411"/>
          </a:xfrm>
        </p:spPr>
        <p:txBody>
          <a:bodyPr>
            <a:normAutofit/>
          </a:bodyPr>
          <a:lstStyle/>
          <a:p>
            <a:r>
              <a:rPr lang="en-US" dirty="0" smtClean="0"/>
              <a:t>Consistently eat more calories than your body needs.</a:t>
            </a:r>
          </a:p>
          <a:p>
            <a:r>
              <a:rPr lang="en-US" dirty="0" smtClean="0"/>
              <a:t>Consume: calorie-dense nutritious foods.</a:t>
            </a:r>
          </a:p>
          <a:p>
            <a:r>
              <a:rPr lang="en-US" dirty="0" smtClean="0"/>
              <a:t>Be mindful of volume</a:t>
            </a:r>
          </a:p>
          <a:p>
            <a:pPr lvl="1"/>
            <a:r>
              <a:rPr lang="en-US" dirty="0" smtClean="0"/>
              <a:t>Avoid drinking lots of water before meals.</a:t>
            </a:r>
          </a:p>
          <a:p>
            <a:pPr lvl="1"/>
            <a:r>
              <a:rPr lang="en-US" dirty="0" smtClean="0"/>
              <a:t>Cook down veggies to reduce water content.</a:t>
            </a:r>
          </a:p>
          <a:p>
            <a:pPr lvl="1"/>
            <a:r>
              <a:rPr lang="en-US" dirty="0" smtClean="0"/>
              <a:t>Add toasted nuts to veggies &amp; cook in oil</a:t>
            </a:r>
          </a:p>
          <a:p>
            <a:r>
              <a:rPr lang="en-US" dirty="0" smtClean="0"/>
              <a:t>Eat 5-6 smaller meals each day</a:t>
            </a:r>
          </a:p>
          <a:p>
            <a:r>
              <a:rPr lang="en-US" dirty="0" smtClean="0"/>
              <a:t>Nutrient &amp; calorie dense meal replacements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774" y="2671010"/>
            <a:ext cx="2185824" cy="32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Healthy Weight Gain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bedtime snack, something easily digested: peanut butter &amp; jelly</a:t>
            </a:r>
          </a:p>
          <a:p>
            <a:r>
              <a:rPr lang="en-US" dirty="0" smtClean="0"/>
              <a:t>Strength training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you gain </a:t>
            </a:r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stimulate your appetite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 more on strength training and less on cardio</a:t>
            </a:r>
          </a:p>
          <a:p>
            <a:r>
              <a:rPr lang="en-US" dirty="0" smtClean="0"/>
              <a:t>Adequate sleep is essential for muscle growth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60" y="3215331"/>
            <a:ext cx="2660537" cy="26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 to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9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Nuts, Nut butters, olives, </a:t>
            </a:r>
            <a:endParaRPr lang="en-US" dirty="0" smtClean="0"/>
          </a:p>
          <a:p>
            <a:r>
              <a:rPr lang="en-US" dirty="0" smtClean="0"/>
              <a:t>Full </a:t>
            </a:r>
            <a:r>
              <a:rPr lang="en-US" dirty="0"/>
              <a:t>fat dairy products: whole milk, 2% </a:t>
            </a:r>
            <a:r>
              <a:rPr lang="en-US" dirty="0" smtClean="0"/>
              <a:t>yogurt</a:t>
            </a:r>
          </a:p>
          <a:p>
            <a:r>
              <a:rPr lang="en-US" dirty="0"/>
              <a:t>Add cheese, or dried milk to stews and soups</a:t>
            </a:r>
            <a:r>
              <a:rPr lang="en-US" dirty="0" smtClean="0"/>
              <a:t>.</a:t>
            </a:r>
          </a:p>
          <a:p>
            <a:r>
              <a:rPr lang="en-US" dirty="0"/>
              <a:t>Drink milk with meals; nutrient dense with added </a:t>
            </a:r>
            <a:r>
              <a:rPr lang="en-US" dirty="0" smtClean="0"/>
              <a:t>protein</a:t>
            </a:r>
          </a:p>
          <a:p>
            <a:r>
              <a:rPr lang="en-US" dirty="0" smtClean="0"/>
              <a:t>Dried fruit: fiber &amp; antioxidants </a:t>
            </a:r>
          </a:p>
          <a:p>
            <a:r>
              <a:rPr lang="en-US" dirty="0" smtClean="0"/>
              <a:t>Avocados: healthy fats. </a:t>
            </a:r>
          </a:p>
          <a:p>
            <a:r>
              <a:rPr lang="en-US" dirty="0" smtClean="0"/>
              <a:t>Cereal: whole grain &amp; low sugar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58" y="163406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Eat to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Starches: Rice, corn, quinoa</a:t>
            </a:r>
          </a:p>
          <a:p>
            <a:r>
              <a:rPr lang="en-US" dirty="0"/>
              <a:t>Red Meat: Good source of protein &amp; helps stimulate muscle protein synthesis</a:t>
            </a:r>
          </a:p>
          <a:p>
            <a:r>
              <a:rPr lang="en-US" dirty="0"/>
              <a:t>Healthy Starches: Increase Muscle glycogen storage</a:t>
            </a:r>
          </a:p>
          <a:p>
            <a:r>
              <a:rPr lang="en-US" dirty="0"/>
              <a:t>Salmon: healthy omega-3 fats &amp; protein to help build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Dark Chocolate: Antioxidants</a:t>
            </a:r>
          </a:p>
          <a:p>
            <a:r>
              <a:rPr lang="en-US" dirty="0" smtClean="0"/>
              <a:t>Eggs: Nutrient dense &amp; good source of protein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318" y="3728342"/>
            <a:ext cx="1930055" cy="21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Aerobic</a:t>
            </a:r>
          </a:p>
          <a:p>
            <a:r>
              <a:rPr lang="en-US" dirty="0" smtClean="0"/>
              <a:t>Strength Training</a:t>
            </a:r>
          </a:p>
          <a:p>
            <a:r>
              <a:rPr lang="en-US" dirty="0" smtClean="0"/>
              <a:t>Stretching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8" y="2853488"/>
            <a:ext cx="4278563" cy="27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change (loss or gain) is a marathon- not a sprint.</a:t>
            </a:r>
          </a:p>
          <a:p>
            <a:r>
              <a:rPr lang="en-US" dirty="0" smtClean="0"/>
              <a:t>Consistency is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</a:t>
            </a:r>
            <a:r>
              <a:rPr lang="en-US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Lambright Sports and Wellness Center</a:t>
            </a:r>
          </a:p>
          <a:p>
            <a:r>
              <a:rPr lang="en-US" dirty="0" smtClean="0"/>
              <a:t>Assignment with instructions are posted on Moodle</a:t>
            </a:r>
          </a:p>
          <a:p>
            <a:r>
              <a:rPr lang="en-US" dirty="0" smtClean="0"/>
              <a:t>Put page in your folder once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Aerobic vs. Anaerobic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315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Aerobic Exercise “with oxygen”</a:t>
            </a:r>
          </a:p>
          <a:p>
            <a:pPr lvl="1"/>
            <a:r>
              <a:rPr lang="en-US" dirty="0" smtClean="0"/>
              <a:t>“Cardio”; body uses oxygen &amp; glucose to burn fat. Best for weight loss.</a:t>
            </a:r>
          </a:p>
          <a:p>
            <a:pPr lvl="1"/>
            <a:r>
              <a:rPr lang="en-US" dirty="0"/>
              <a:t>requires pumping of oxygenated blood by the heart to deliver oxygen to working muscles</a:t>
            </a:r>
            <a:endParaRPr lang="en-US" dirty="0" smtClean="0"/>
          </a:p>
          <a:p>
            <a:pPr lvl="1"/>
            <a:r>
              <a:rPr lang="en-US" dirty="0" smtClean="0"/>
              <a:t>Ex: jogging, hiking, walking, dancing, cardio machines, cycling</a:t>
            </a:r>
          </a:p>
          <a:p>
            <a:r>
              <a:rPr lang="en-US" dirty="0" smtClean="0"/>
              <a:t>Anaerobic exercise ”without oxygen”</a:t>
            </a:r>
          </a:p>
          <a:p>
            <a:pPr lvl="1"/>
            <a:r>
              <a:rPr lang="en-US" dirty="0" smtClean="0"/>
              <a:t>No oxygen available in order to take energy from cells.</a:t>
            </a:r>
          </a:p>
          <a:p>
            <a:pPr lvl="1"/>
            <a:r>
              <a:rPr lang="en-US" dirty="0" smtClean="0"/>
              <a:t>Lactic acid builds, increasing heart rate, muscles fail, requiring them to build back stronger. </a:t>
            </a:r>
          </a:p>
          <a:p>
            <a:pPr lvl="1"/>
            <a:r>
              <a:rPr lang="en-US" dirty="0" smtClean="0"/>
              <a:t>Ex: weight lifting, sprinting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Aerobic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heart rate</a:t>
            </a:r>
          </a:p>
          <a:p>
            <a:r>
              <a:rPr lang="en-US" dirty="0" smtClean="0"/>
              <a:t>Increases breathing rate</a:t>
            </a:r>
          </a:p>
          <a:p>
            <a:r>
              <a:rPr lang="en-US" dirty="0" smtClean="0"/>
              <a:t>Works on large muscles</a:t>
            </a:r>
          </a:p>
          <a:p>
            <a:r>
              <a:rPr lang="en-US" dirty="0" smtClean="0"/>
              <a:t>Uses “fat” as fuel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49" y="2525439"/>
            <a:ext cx="2959182" cy="33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Aerobic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Zumba</a:t>
            </a:r>
          </a:p>
          <a:p>
            <a:r>
              <a:rPr lang="en-US" dirty="0" smtClean="0"/>
              <a:t>Bicycling/Spin Class</a:t>
            </a:r>
          </a:p>
          <a:p>
            <a:r>
              <a:rPr lang="en-US" dirty="0" smtClean="0"/>
              <a:t>Running</a:t>
            </a:r>
          </a:p>
          <a:p>
            <a:r>
              <a:rPr lang="en-US" dirty="0" smtClean="0"/>
              <a:t>Cross Country Skiing</a:t>
            </a:r>
          </a:p>
          <a:p>
            <a:r>
              <a:rPr lang="en-US" dirty="0" smtClean="0"/>
              <a:t>Swimming</a:t>
            </a:r>
          </a:p>
          <a:p>
            <a:r>
              <a:rPr lang="en-US" dirty="0" smtClean="0"/>
              <a:t>Jump Rope</a:t>
            </a:r>
          </a:p>
          <a:p>
            <a:r>
              <a:rPr lang="en-US" dirty="0" smtClean="0"/>
              <a:t>Fitness Walking</a:t>
            </a:r>
          </a:p>
          <a:p>
            <a:r>
              <a:rPr lang="en-US" dirty="0" smtClean="0"/>
              <a:t>Roller Blading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757" y="2748783"/>
            <a:ext cx="3740529" cy="28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Anaerobic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Sit-ups</a:t>
            </a:r>
          </a:p>
          <a:p>
            <a:r>
              <a:rPr lang="en-US" dirty="0" smtClean="0"/>
              <a:t>Leg Lifts</a:t>
            </a:r>
          </a:p>
          <a:p>
            <a:r>
              <a:rPr lang="en-US" dirty="0" smtClean="0"/>
              <a:t>Body weight exercises</a:t>
            </a:r>
          </a:p>
          <a:p>
            <a:pPr lvl="1"/>
            <a:r>
              <a:rPr lang="en-US" dirty="0" smtClean="0"/>
              <a:t>Push ups</a:t>
            </a:r>
          </a:p>
          <a:p>
            <a:r>
              <a:rPr lang="en-US" dirty="0" smtClean="0"/>
              <a:t>Weight Lifting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46" y="2789989"/>
            <a:ext cx="4656221" cy="30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Strength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build strong bones</a:t>
            </a:r>
          </a:p>
          <a:p>
            <a:r>
              <a:rPr lang="en-US" dirty="0" smtClean="0"/>
              <a:t>Helps build strong muscles</a:t>
            </a:r>
          </a:p>
          <a:p>
            <a:r>
              <a:rPr lang="en-US" dirty="0" smtClean="0"/>
              <a:t>Aids in prevention of sports related injury</a:t>
            </a:r>
          </a:p>
          <a:p>
            <a:r>
              <a:rPr lang="en-US" dirty="0" smtClean="0"/>
              <a:t>Improves endurance</a:t>
            </a:r>
          </a:p>
          <a:p>
            <a:r>
              <a:rPr lang="en-US" dirty="0" smtClean="0"/>
              <a:t>Increases lean body mass</a:t>
            </a:r>
          </a:p>
          <a:p>
            <a:r>
              <a:rPr lang="en-US" dirty="0" smtClean="0"/>
              <a:t>Increases metabolism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21" y="4110568"/>
            <a:ext cx="4610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Examples of Strength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(dumbbell , barbell, kettlebell)</a:t>
            </a:r>
          </a:p>
          <a:p>
            <a:r>
              <a:rPr lang="en-US" dirty="0" smtClean="0"/>
              <a:t>Elastic bands</a:t>
            </a:r>
            <a:br>
              <a:rPr lang="en-US" dirty="0" smtClean="0"/>
            </a:br>
            <a:r>
              <a:rPr lang="en-US" u="sng" dirty="0" smtClean="0"/>
              <a:t>Guidelines</a:t>
            </a:r>
          </a:p>
          <a:p>
            <a:r>
              <a:rPr lang="en-US" dirty="0" smtClean="0"/>
              <a:t>2-3 days/week</a:t>
            </a:r>
          </a:p>
          <a:p>
            <a:r>
              <a:rPr lang="en-US" dirty="0" smtClean="0"/>
              <a:t>Minimum of 1 set of 8-12 repetitions</a:t>
            </a:r>
          </a:p>
          <a:p>
            <a:r>
              <a:rPr lang="en-US" dirty="0" smtClean="0"/>
              <a:t>8-10 exercises of major muscle groups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3" y="982132"/>
            <a:ext cx="3438842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1155</Words>
  <Application>Microsoft Office PowerPoint</Application>
  <PresentationFormat>Widescreen</PresentationFormat>
  <Paragraphs>213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Garamond</vt:lpstr>
      <vt:lpstr>Organic</vt:lpstr>
      <vt:lpstr>Exercise &amp; Weight Control</vt:lpstr>
      <vt:lpstr>Why Exercise?</vt:lpstr>
      <vt:lpstr>Types of Exercise</vt:lpstr>
      <vt:lpstr>Aerobic vs. Anaerobic</vt:lpstr>
      <vt:lpstr>Benefits of Aerobic Exercise</vt:lpstr>
      <vt:lpstr>Examples of Aerobic Exercise</vt:lpstr>
      <vt:lpstr>Examples of Anaerobic</vt:lpstr>
      <vt:lpstr>Benefits of Strength Training</vt:lpstr>
      <vt:lpstr>Examples of Strength Training</vt:lpstr>
      <vt:lpstr>Benefits of Flexibility</vt:lpstr>
      <vt:lpstr>More reasons why exercise is important:</vt:lpstr>
      <vt:lpstr>Flexibility Exercises</vt:lpstr>
      <vt:lpstr>Psychological Benefits of Exercise</vt:lpstr>
      <vt:lpstr>Heart Rate &amp; Exercise</vt:lpstr>
      <vt:lpstr>Calculating Maximum Heart Rate</vt:lpstr>
      <vt:lpstr>Heart Rate</vt:lpstr>
      <vt:lpstr>Common Excuses</vt:lpstr>
      <vt:lpstr>Ways to Include Exercise in a Day</vt:lpstr>
      <vt:lpstr>Moderate-Intensity Physical Activity</vt:lpstr>
      <vt:lpstr>Caloric Expenditure</vt:lpstr>
      <vt:lpstr>Where to start?</vt:lpstr>
      <vt:lpstr>Eating &amp; Working Out</vt:lpstr>
      <vt:lpstr>Eating &amp; Working Out</vt:lpstr>
      <vt:lpstr>Keep a Food Diary</vt:lpstr>
      <vt:lpstr>Healthy Weight Gain</vt:lpstr>
      <vt:lpstr>Healthy Approach to Gaining Weight</vt:lpstr>
      <vt:lpstr>Healthy Weight Gain Continued</vt:lpstr>
      <vt:lpstr>Eat to Gain</vt:lpstr>
      <vt:lpstr>Eat to Gain</vt:lpstr>
      <vt:lpstr>Weight Change</vt:lpstr>
      <vt:lpstr>Assignment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&amp; Weight Control</dc:title>
  <dc:creator>rachel.boogaerts@gmail.com</dc:creator>
  <cp:lastModifiedBy>Windows User</cp:lastModifiedBy>
  <cp:revision>41</cp:revision>
  <dcterms:created xsi:type="dcterms:W3CDTF">2017-10-31T19:59:40Z</dcterms:created>
  <dcterms:modified xsi:type="dcterms:W3CDTF">2019-03-14T16:16:43Z</dcterms:modified>
</cp:coreProperties>
</file>