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328" r:id="rId3"/>
    <p:sldId id="329" r:id="rId4"/>
    <p:sldId id="330" r:id="rId5"/>
    <p:sldId id="331" r:id="rId6"/>
    <p:sldId id="332" r:id="rId7"/>
    <p:sldId id="335" r:id="rId8"/>
    <p:sldId id="336" r:id="rId9"/>
    <p:sldId id="337" r:id="rId10"/>
    <p:sldId id="338" r:id="rId11"/>
    <p:sldId id="339" r:id="rId12"/>
    <p:sldId id="340" r:id="rId13"/>
    <p:sldId id="364" r:id="rId14"/>
    <p:sldId id="342" r:id="rId15"/>
    <p:sldId id="343" r:id="rId16"/>
    <p:sldId id="349" r:id="rId17"/>
    <p:sldId id="354" r:id="rId18"/>
    <p:sldId id="365" r:id="rId19"/>
    <p:sldId id="366" r:id="rId20"/>
    <p:sldId id="367" r:id="rId21"/>
    <p:sldId id="368" r:id="rId22"/>
    <p:sldId id="369" r:id="rId23"/>
    <p:sldId id="350" r:id="rId24"/>
    <p:sldId id="351" r:id="rId25"/>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23" autoAdjust="0"/>
    <p:restoredTop sz="94660"/>
  </p:normalViewPr>
  <p:slideViewPr>
    <p:cSldViewPr>
      <p:cViewPr varScale="1">
        <p:scale>
          <a:sx n="47" d="100"/>
          <a:sy n="47" d="100"/>
        </p:scale>
        <p:origin x="1124" y="48"/>
      </p:cViewPr>
      <p:guideLst>
        <p:guide orient="horz" pos="2160"/>
        <p:guide pos="2880"/>
      </p:guideLst>
    </p:cSldViewPr>
  </p:slideViewPr>
  <p:notesTextViewPr>
    <p:cViewPr>
      <p:scale>
        <a:sx n="1" d="1"/>
        <a:sy n="1" d="1"/>
      </p:scale>
      <p:origin x="0" y="0"/>
    </p:cViewPr>
  </p:notesTextViewPr>
  <p:sorterViewPr>
    <p:cViewPr>
      <p:scale>
        <a:sx n="140" d="100"/>
        <a:sy n="1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64820"/>
          </a:xfrm>
          <a:prstGeom prst="rect">
            <a:avLst/>
          </a:prstGeom>
        </p:spPr>
        <p:txBody>
          <a:bodyPr vert="horz" lIns="92739" tIns="46370" rIns="92739" bIns="4637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2739" tIns="46370" rIns="92739" bIns="46370" rtlCol="0"/>
          <a:lstStyle>
            <a:lvl1pPr algn="r">
              <a:defRPr sz="1200"/>
            </a:lvl1pPr>
          </a:lstStyle>
          <a:p>
            <a:fld id="{1835B804-17CE-483E-8829-AB1F1E55196E}" type="datetimeFigureOut">
              <a:rPr lang="en-US" smtClean="0"/>
              <a:t>12/2/2018</a:t>
            </a:fld>
            <a:endParaRPr lang="en-US"/>
          </a:p>
        </p:txBody>
      </p:sp>
      <p:sp>
        <p:nvSpPr>
          <p:cNvPr id="4" name="Footer Placeholder 3"/>
          <p:cNvSpPr>
            <a:spLocks noGrp="1"/>
          </p:cNvSpPr>
          <p:nvPr>
            <p:ph type="ftr" sz="quarter" idx="2"/>
          </p:nvPr>
        </p:nvSpPr>
        <p:spPr>
          <a:xfrm>
            <a:off x="1" y="8829967"/>
            <a:ext cx="2971800" cy="464820"/>
          </a:xfrm>
          <a:prstGeom prst="rect">
            <a:avLst/>
          </a:prstGeom>
        </p:spPr>
        <p:txBody>
          <a:bodyPr vert="horz" lIns="92739" tIns="46370" rIns="92739" bIns="4637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2739" tIns="46370" rIns="92739" bIns="46370" rtlCol="0" anchor="b"/>
          <a:lstStyle>
            <a:lvl1pPr algn="r">
              <a:defRPr sz="1200"/>
            </a:lvl1pPr>
          </a:lstStyle>
          <a:p>
            <a:fld id="{4A193A80-1818-4EF0-8282-544431305E53}" type="slidenum">
              <a:rPr lang="en-US" smtClean="0"/>
              <a:t>‹#›</a:t>
            </a:fld>
            <a:endParaRPr lang="en-US"/>
          </a:p>
        </p:txBody>
      </p:sp>
    </p:spTree>
    <p:extLst>
      <p:ext uri="{BB962C8B-B14F-4D97-AF65-F5344CB8AC3E}">
        <p14:creationId xmlns:p14="http://schemas.microsoft.com/office/powerpoint/2010/main" val="2823970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2422" cy="465138"/>
          </a:xfrm>
          <a:prstGeom prst="rect">
            <a:avLst/>
          </a:prstGeom>
        </p:spPr>
        <p:txBody>
          <a:bodyPr vert="horz" lIns="91010" tIns="45505" rIns="91010" bIns="45505" rtlCol="0"/>
          <a:lstStyle>
            <a:lvl1pPr algn="l">
              <a:defRPr sz="1200"/>
            </a:lvl1pPr>
          </a:lstStyle>
          <a:p>
            <a:endParaRPr lang="en-US"/>
          </a:p>
        </p:txBody>
      </p:sp>
      <p:sp>
        <p:nvSpPr>
          <p:cNvPr id="3" name="Date Placeholder 2"/>
          <p:cNvSpPr>
            <a:spLocks noGrp="1"/>
          </p:cNvSpPr>
          <p:nvPr>
            <p:ph type="dt" idx="1"/>
          </p:nvPr>
        </p:nvSpPr>
        <p:spPr>
          <a:xfrm>
            <a:off x="3884027" y="0"/>
            <a:ext cx="2972422" cy="465138"/>
          </a:xfrm>
          <a:prstGeom prst="rect">
            <a:avLst/>
          </a:prstGeom>
        </p:spPr>
        <p:txBody>
          <a:bodyPr vert="horz" lIns="91010" tIns="45505" rIns="91010" bIns="45505" rtlCol="0"/>
          <a:lstStyle>
            <a:lvl1pPr algn="r">
              <a:defRPr sz="1200"/>
            </a:lvl1pPr>
          </a:lstStyle>
          <a:p>
            <a:fld id="{9BF88974-DFF2-40FE-9247-9562899CB5EB}" type="datetimeFigureOut">
              <a:rPr lang="en-US" smtClean="0"/>
              <a:t>12/2/2018</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010" tIns="45505" rIns="91010" bIns="45505" rtlCol="0" anchor="ctr"/>
          <a:lstStyle/>
          <a:p>
            <a:endParaRPr lang="en-US"/>
          </a:p>
        </p:txBody>
      </p:sp>
      <p:sp>
        <p:nvSpPr>
          <p:cNvPr id="5" name="Notes Placeholder 4"/>
          <p:cNvSpPr>
            <a:spLocks noGrp="1"/>
          </p:cNvSpPr>
          <p:nvPr>
            <p:ph type="body" sz="quarter" idx="3"/>
          </p:nvPr>
        </p:nvSpPr>
        <p:spPr>
          <a:xfrm>
            <a:off x="686421" y="4416425"/>
            <a:ext cx="5485158" cy="4183063"/>
          </a:xfrm>
          <a:prstGeom prst="rect">
            <a:avLst/>
          </a:prstGeom>
        </p:spPr>
        <p:txBody>
          <a:bodyPr vert="horz" lIns="91010" tIns="45505" rIns="91010" bIns="4550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2972422" cy="465138"/>
          </a:xfrm>
          <a:prstGeom prst="rect">
            <a:avLst/>
          </a:prstGeom>
        </p:spPr>
        <p:txBody>
          <a:bodyPr vert="horz" lIns="91010" tIns="45505" rIns="91010" bIns="45505" rtlCol="0" anchor="b"/>
          <a:lstStyle>
            <a:lvl1pPr algn="l">
              <a:defRPr sz="1200"/>
            </a:lvl1pPr>
          </a:lstStyle>
          <a:p>
            <a:endParaRPr lang="en-US"/>
          </a:p>
        </p:txBody>
      </p:sp>
      <p:sp>
        <p:nvSpPr>
          <p:cNvPr id="7" name="Slide Number Placeholder 6"/>
          <p:cNvSpPr>
            <a:spLocks noGrp="1"/>
          </p:cNvSpPr>
          <p:nvPr>
            <p:ph type="sldNum" sz="quarter" idx="5"/>
          </p:nvPr>
        </p:nvSpPr>
        <p:spPr>
          <a:xfrm>
            <a:off x="3884027" y="8829675"/>
            <a:ext cx="2972422" cy="465138"/>
          </a:xfrm>
          <a:prstGeom prst="rect">
            <a:avLst/>
          </a:prstGeom>
        </p:spPr>
        <p:txBody>
          <a:bodyPr vert="horz" lIns="91010" tIns="45505" rIns="91010" bIns="45505" rtlCol="0" anchor="b"/>
          <a:lstStyle>
            <a:lvl1pPr algn="r">
              <a:defRPr sz="1200"/>
            </a:lvl1pPr>
          </a:lstStyle>
          <a:p>
            <a:fld id="{89EEFB38-9988-4CA1-9FAE-9C663C6AEF55}" type="slidenum">
              <a:rPr lang="en-US" smtClean="0"/>
              <a:t>‹#›</a:t>
            </a:fld>
            <a:endParaRPr lang="en-US"/>
          </a:p>
        </p:txBody>
      </p:sp>
    </p:spTree>
    <p:extLst>
      <p:ext uri="{BB962C8B-B14F-4D97-AF65-F5344CB8AC3E}">
        <p14:creationId xmlns:p14="http://schemas.microsoft.com/office/powerpoint/2010/main" val="1805190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F4785B1-AC69-45AC-AE52-64D305C35870}" type="slidenum">
              <a:rPr lang="en-GB" altLang="en-US" sz="1300" smtClean="0"/>
              <a:pPr>
                <a:spcBef>
                  <a:spcPct val="0"/>
                </a:spcBef>
              </a:pPr>
              <a:t>8</a:t>
            </a:fld>
            <a:endParaRPr lang="en-GB" altLang="en-US" sz="13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t>Use homogeneity diffusion for passive, vacuum pump as active. one cleaning mechanism debris of biodegradable biomaterials</a:t>
            </a:r>
          </a:p>
        </p:txBody>
      </p:sp>
    </p:spTree>
    <p:extLst>
      <p:ext uri="{BB962C8B-B14F-4D97-AF65-F5344CB8AC3E}">
        <p14:creationId xmlns:p14="http://schemas.microsoft.com/office/powerpoint/2010/main" val="1216085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E48DB097-3A33-4A7A-8424-26E6A6EE82C3}" type="slidenum">
              <a:rPr lang="en-US">
                <a:latin typeface="Arial" pitchFamily="34" charset="0"/>
              </a:rPr>
              <a:pPr/>
              <a:t>13</a:t>
            </a:fld>
            <a:endParaRPr lang="en-US">
              <a:latin typeface="Arial"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r>
              <a:rPr lang="en-US">
                <a:latin typeface="Arial" pitchFamily="34" charset="0"/>
              </a:rPr>
              <a:t>Developing design criteria: Used literature searches and my own experience with cell culture and brain slice experiments to identify important criteria.</a:t>
            </a:r>
          </a:p>
          <a:p>
            <a:pPr eaLnBrk="1" hangingPunct="1"/>
            <a:r>
              <a:rPr lang="en-US">
                <a:latin typeface="Arial" pitchFamily="34" charset="0"/>
              </a:rPr>
              <a:t>Identified usefulness beyond this project: Existing tools are either not useful or not optimal for answering these questions. Advancing science and potential IP</a:t>
            </a:r>
          </a:p>
          <a:p>
            <a:pPr eaLnBrk="1" hangingPunct="1"/>
            <a:r>
              <a:rPr lang="en-US">
                <a:latin typeface="Arial" pitchFamily="34" charset="0"/>
              </a:rPr>
              <a:t>I will address specific examples throughout the presentation. In general, the tools developed in this project are expected to impact three of the broad areas of research.</a:t>
            </a:r>
          </a:p>
          <a:p>
            <a:pPr eaLnBrk="1" hangingPunct="1"/>
            <a:r>
              <a:rPr lang="en-US">
                <a:latin typeface="Arial" pitchFamily="34" charset="0"/>
              </a:rPr>
              <a:t>Advancing science: Basic science (Peering into the black box.) – Examples: What happens and why, and what perturbs it? Providing new tools that will have uses beyond the questions being asked in this dissertation research project.</a:t>
            </a:r>
          </a:p>
          <a:p>
            <a:pPr eaLnBrk="1" hangingPunct="1"/>
            <a:r>
              <a:rPr lang="en-US">
                <a:latin typeface="Arial" pitchFamily="34" charset="0"/>
              </a:rPr>
              <a:t>Engineering: Potential IP - Platform development (explain platform from an engineering perspective) and optimization of the system components. Contrast against one-at-a-time drug discovery and development.</a:t>
            </a:r>
          </a:p>
          <a:p>
            <a:pPr eaLnBrk="1" hangingPunct="1"/>
            <a:r>
              <a:rPr lang="en-US">
                <a:latin typeface="Arial" pitchFamily="34" charset="0"/>
              </a:rPr>
              <a:t>Translational science: Examples – Does this have diagnostic and or therapeutic uses?</a:t>
            </a:r>
          </a:p>
          <a:p>
            <a:pPr eaLnBrk="1" hangingPunct="1"/>
            <a:r>
              <a:rPr lang="en-US">
                <a:latin typeface="Arial" pitchFamily="34" charset="0"/>
              </a:rPr>
              <a:t>(Each of these could take a long time to explain, so I will answer questions regarding this later in the presentation or afterwards.)</a:t>
            </a:r>
          </a:p>
          <a:p>
            <a:pPr eaLnBrk="1" hangingPunct="1"/>
            <a:endParaRPr lang="en-US">
              <a:latin typeface="Arial" pitchFamily="34" charset="0"/>
            </a:endParaRPr>
          </a:p>
        </p:txBody>
      </p:sp>
    </p:spTree>
    <p:extLst>
      <p:ext uri="{BB962C8B-B14F-4D97-AF65-F5344CB8AC3E}">
        <p14:creationId xmlns:p14="http://schemas.microsoft.com/office/powerpoint/2010/main" val="3363805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D2EB75F-FAC1-49A2-A6C4-772E5930A0A1}" type="slidenum">
              <a:rPr lang="en-GB" altLang="en-US" sz="1300" smtClean="0"/>
              <a:pPr>
                <a:spcBef>
                  <a:spcPct val="0"/>
                </a:spcBef>
              </a:pPr>
              <a:t>15</a:t>
            </a:fld>
            <a:endParaRPr lang="en-GB" altLang="en-US" sz="13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t>one cleaning mechanism debris of biodegradable biomaterials.</a:t>
            </a:r>
          </a:p>
          <a:p>
            <a:pPr eaLnBrk="1" hangingPunct="1"/>
            <a:r>
              <a:rPr lang="en-US" altLang="en-US" b="1"/>
              <a:t>Lysosomes</a:t>
            </a:r>
            <a:r>
              <a:rPr lang="en-US" altLang="en-US"/>
              <a:t> are organelles containing digestive enzymes (acid hydrolases). </a:t>
            </a:r>
          </a:p>
        </p:txBody>
      </p:sp>
    </p:spTree>
    <p:extLst>
      <p:ext uri="{BB962C8B-B14F-4D97-AF65-F5344CB8AC3E}">
        <p14:creationId xmlns:p14="http://schemas.microsoft.com/office/powerpoint/2010/main" val="1691638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971C0F3-1685-4701-BF15-EDFE92F0E911}" type="slidenum">
              <a:rPr lang="en-GB" altLang="en-US" sz="1300" smtClean="0"/>
              <a:pPr>
                <a:spcBef>
                  <a:spcPct val="0"/>
                </a:spcBef>
              </a:pPr>
              <a:t>18</a:t>
            </a:fld>
            <a:endParaRPr lang="en-GB" altLang="en-US" sz="13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We all get old with time. The mechanism of aging is based in the cells.</a:t>
            </a:r>
          </a:p>
        </p:txBody>
      </p:sp>
    </p:spTree>
    <p:extLst>
      <p:ext uri="{BB962C8B-B14F-4D97-AF65-F5344CB8AC3E}">
        <p14:creationId xmlns:p14="http://schemas.microsoft.com/office/powerpoint/2010/main" val="156195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CAD714F-342A-4CDF-BBD7-AEADE4487C2C}"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68A62-1891-4D63-9A14-A061DFEB95D3}" type="slidenum">
              <a:rPr lang="en-US" smtClean="0"/>
              <a:t>‹#›</a:t>
            </a:fld>
            <a:endParaRPr lang="en-US"/>
          </a:p>
        </p:txBody>
      </p:sp>
    </p:spTree>
    <p:extLst>
      <p:ext uri="{BB962C8B-B14F-4D97-AF65-F5344CB8AC3E}">
        <p14:creationId xmlns:p14="http://schemas.microsoft.com/office/powerpoint/2010/main" val="2599714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AD714F-342A-4CDF-BBD7-AEADE4487C2C}"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68A62-1891-4D63-9A14-A061DFEB95D3}" type="slidenum">
              <a:rPr lang="en-US" smtClean="0"/>
              <a:t>‹#›</a:t>
            </a:fld>
            <a:endParaRPr lang="en-US"/>
          </a:p>
        </p:txBody>
      </p:sp>
    </p:spTree>
    <p:extLst>
      <p:ext uri="{BB962C8B-B14F-4D97-AF65-F5344CB8AC3E}">
        <p14:creationId xmlns:p14="http://schemas.microsoft.com/office/powerpoint/2010/main" val="1299695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AD714F-342A-4CDF-BBD7-AEADE4487C2C}"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68A62-1891-4D63-9A14-A061DFEB95D3}" type="slidenum">
              <a:rPr lang="en-US" smtClean="0"/>
              <a:t>‹#›</a:t>
            </a:fld>
            <a:endParaRPr lang="en-US"/>
          </a:p>
        </p:txBody>
      </p:sp>
    </p:spTree>
    <p:extLst>
      <p:ext uri="{BB962C8B-B14F-4D97-AF65-F5344CB8AC3E}">
        <p14:creationId xmlns:p14="http://schemas.microsoft.com/office/powerpoint/2010/main" val="348902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AD714F-342A-4CDF-BBD7-AEADE4487C2C}"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68A62-1891-4D63-9A14-A061DFEB95D3}" type="slidenum">
              <a:rPr lang="en-US" smtClean="0"/>
              <a:t>‹#›</a:t>
            </a:fld>
            <a:endParaRPr lang="en-US"/>
          </a:p>
        </p:txBody>
      </p:sp>
    </p:spTree>
    <p:extLst>
      <p:ext uri="{BB962C8B-B14F-4D97-AF65-F5344CB8AC3E}">
        <p14:creationId xmlns:p14="http://schemas.microsoft.com/office/powerpoint/2010/main" val="1221053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AD714F-342A-4CDF-BBD7-AEADE4487C2C}"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68A62-1891-4D63-9A14-A061DFEB95D3}" type="slidenum">
              <a:rPr lang="en-US" smtClean="0"/>
              <a:t>‹#›</a:t>
            </a:fld>
            <a:endParaRPr lang="en-US"/>
          </a:p>
        </p:txBody>
      </p:sp>
    </p:spTree>
    <p:extLst>
      <p:ext uri="{BB962C8B-B14F-4D97-AF65-F5344CB8AC3E}">
        <p14:creationId xmlns:p14="http://schemas.microsoft.com/office/powerpoint/2010/main" val="3675701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AD714F-342A-4CDF-BBD7-AEADE4487C2C}"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68A62-1891-4D63-9A14-A061DFEB95D3}" type="slidenum">
              <a:rPr lang="en-US" smtClean="0"/>
              <a:t>‹#›</a:t>
            </a:fld>
            <a:endParaRPr lang="en-US"/>
          </a:p>
        </p:txBody>
      </p:sp>
    </p:spTree>
    <p:extLst>
      <p:ext uri="{BB962C8B-B14F-4D97-AF65-F5344CB8AC3E}">
        <p14:creationId xmlns:p14="http://schemas.microsoft.com/office/powerpoint/2010/main" val="3272630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CAD714F-342A-4CDF-BBD7-AEADE4487C2C}" type="datetimeFigureOut">
              <a:rPr lang="en-US" smtClean="0"/>
              <a:t>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D68A62-1891-4D63-9A14-A061DFEB95D3}" type="slidenum">
              <a:rPr lang="en-US" smtClean="0"/>
              <a:t>‹#›</a:t>
            </a:fld>
            <a:endParaRPr lang="en-US"/>
          </a:p>
        </p:txBody>
      </p:sp>
    </p:spTree>
    <p:extLst>
      <p:ext uri="{BB962C8B-B14F-4D97-AF65-F5344CB8AC3E}">
        <p14:creationId xmlns:p14="http://schemas.microsoft.com/office/powerpoint/2010/main" val="1293578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AD714F-342A-4CDF-BBD7-AEADE4487C2C}" type="datetimeFigureOut">
              <a:rPr lang="en-US" smtClean="0"/>
              <a:t>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D68A62-1891-4D63-9A14-A061DFEB95D3}" type="slidenum">
              <a:rPr lang="en-US" smtClean="0"/>
              <a:t>‹#›</a:t>
            </a:fld>
            <a:endParaRPr lang="en-US"/>
          </a:p>
        </p:txBody>
      </p:sp>
    </p:spTree>
    <p:extLst>
      <p:ext uri="{BB962C8B-B14F-4D97-AF65-F5344CB8AC3E}">
        <p14:creationId xmlns:p14="http://schemas.microsoft.com/office/powerpoint/2010/main" val="487108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AD714F-342A-4CDF-BBD7-AEADE4487C2C}" type="datetimeFigureOut">
              <a:rPr lang="en-US" smtClean="0"/>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D68A62-1891-4D63-9A14-A061DFEB95D3}" type="slidenum">
              <a:rPr lang="en-US" smtClean="0"/>
              <a:t>‹#›</a:t>
            </a:fld>
            <a:endParaRPr lang="en-US"/>
          </a:p>
        </p:txBody>
      </p:sp>
    </p:spTree>
    <p:extLst>
      <p:ext uri="{BB962C8B-B14F-4D97-AF65-F5344CB8AC3E}">
        <p14:creationId xmlns:p14="http://schemas.microsoft.com/office/powerpoint/2010/main" val="1781129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AD714F-342A-4CDF-BBD7-AEADE4487C2C}"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68A62-1891-4D63-9A14-A061DFEB95D3}" type="slidenum">
              <a:rPr lang="en-US" smtClean="0"/>
              <a:t>‹#›</a:t>
            </a:fld>
            <a:endParaRPr lang="en-US"/>
          </a:p>
        </p:txBody>
      </p:sp>
    </p:spTree>
    <p:extLst>
      <p:ext uri="{BB962C8B-B14F-4D97-AF65-F5344CB8AC3E}">
        <p14:creationId xmlns:p14="http://schemas.microsoft.com/office/powerpoint/2010/main" val="1533958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AD714F-342A-4CDF-BBD7-AEADE4487C2C}"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68A62-1891-4D63-9A14-A061DFEB95D3}" type="slidenum">
              <a:rPr lang="en-US" smtClean="0"/>
              <a:t>‹#›</a:t>
            </a:fld>
            <a:endParaRPr lang="en-US"/>
          </a:p>
        </p:txBody>
      </p:sp>
    </p:spTree>
    <p:extLst>
      <p:ext uri="{BB962C8B-B14F-4D97-AF65-F5344CB8AC3E}">
        <p14:creationId xmlns:p14="http://schemas.microsoft.com/office/powerpoint/2010/main" val="2999902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AD714F-342A-4CDF-BBD7-AEADE4487C2C}" type="datetimeFigureOut">
              <a:rPr lang="en-US" smtClean="0"/>
              <a:t>12/2/2018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D68A62-1891-4D63-9A14-A061DFEB95D3}" type="slidenum">
              <a:rPr lang="en-US" smtClean="0"/>
              <a:t>‹#›</a:t>
            </a:fld>
            <a:endParaRPr lang="en-US"/>
          </a:p>
        </p:txBody>
      </p:sp>
    </p:spTree>
    <p:extLst>
      <p:ext uri="{BB962C8B-B14F-4D97-AF65-F5344CB8AC3E}">
        <p14:creationId xmlns:p14="http://schemas.microsoft.com/office/powerpoint/2010/main" val="2034356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highered.mcgraw-hill.com/sites/0072495855/student_view0/chapter2/animation__how_osmosis_work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highered.mcgraw-hill.com/sites/0072495855/student_view0/chapter2/animation__how_the_sodium_potassium_pump_work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youtube.com/watch?v=fNyq4A08mTo" TargetMode="External"/><Relationship Id="rId2" Type="http://schemas.openxmlformats.org/officeDocument/2006/relationships/hyperlink" Target="http://www.youtube.com/watch?v=PXbv95P3uhI"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espanol.video.yahoo.com/watch/40408/808847"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youtube.com/watch?v=aDAw2Zg4IgE"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www.youtube.com/watch?v=rgLJrvoX_qo"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2083" y="1828800"/>
            <a:ext cx="8240917" cy="2286000"/>
          </a:xfrm>
        </p:spPr>
        <p:txBody>
          <a:bodyPr>
            <a:noAutofit/>
          </a:bodyPr>
          <a:lstStyle/>
          <a:p>
            <a:r>
              <a:rPr lang="en-US" sz="4000" dirty="0"/>
              <a:t>Cells, proteins and biocompatibility</a:t>
            </a:r>
          </a:p>
        </p:txBody>
      </p:sp>
      <p:sp>
        <p:nvSpPr>
          <p:cNvPr id="3" name="Subtitle 2"/>
          <p:cNvSpPr>
            <a:spLocks noGrp="1"/>
          </p:cNvSpPr>
          <p:nvPr>
            <p:ph type="subTitle" idx="1"/>
          </p:nvPr>
        </p:nvSpPr>
        <p:spPr>
          <a:xfrm>
            <a:off x="1371600" y="4572000"/>
            <a:ext cx="6400800" cy="1752600"/>
          </a:xfrm>
        </p:spPr>
        <p:txBody>
          <a:bodyPr>
            <a:normAutofit/>
          </a:bodyPr>
          <a:lstStyle/>
          <a:p>
            <a:r>
              <a:rPr lang="en-US" sz="2800" dirty="0"/>
              <a:t>BIEN 235</a:t>
            </a:r>
          </a:p>
          <a:p>
            <a:r>
              <a:rPr lang="en-US" sz="2800" dirty="0"/>
              <a:t>Dr. Teresa Murray</a:t>
            </a:r>
          </a:p>
        </p:txBody>
      </p:sp>
      <p:grpSp>
        <p:nvGrpSpPr>
          <p:cNvPr id="4" name="Group 3"/>
          <p:cNvGrpSpPr/>
          <p:nvPr/>
        </p:nvGrpSpPr>
        <p:grpSpPr>
          <a:xfrm>
            <a:off x="0" y="0"/>
            <a:ext cx="9144000" cy="2057399"/>
            <a:chOff x="0" y="0"/>
            <a:chExt cx="9144000" cy="2057399"/>
          </a:xfrm>
        </p:grpSpPr>
        <p:sp>
          <p:nvSpPr>
            <p:cNvPr id="5" name="Freeform 4"/>
            <p:cNvSpPr/>
            <p:nvPr/>
          </p:nvSpPr>
          <p:spPr>
            <a:xfrm flipV="1">
              <a:off x="0" y="890104"/>
              <a:ext cx="9144000" cy="1167295"/>
            </a:xfrm>
            <a:custGeom>
              <a:avLst/>
              <a:gdLst>
                <a:gd name="connsiteX0" fmla="*/ 0 w 9144000"/>
                <a:gd name="connsiteY0" fmla="*/ 0 h 152400"/>
                <a:gd name="connsiteX1" fmla="*/ 9144000 w 9144000"/>
                <a:gd name="connsiteY1" fmla="*/ 0 h 152400"/>
                <a:gd name="connsiteX2" fmla="*/ 9144000 w 9144000"/>
                <a:gd name="connsiteY2" fmla="*/ 152400 h 152400"/>
                <a:gd name="connsiteX3" fmla="*/ 0 w 9144000"/>
                <a:gd name="connsiteY3" fmla="*/ 152400 h 152400"/>
                <a:gd name="connsiteX4" fmla="*/ 0 w 9144000"/>
                <a:gd name="connsiteY4" fmla="*/ 0 h 1524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1167295"/>
                <a:gd name="connsiteX1" fmla="*/ 9144000 w 9144000"/>
                <a:gd name="connsiteY1" fmla="*/ 0 h 1167295"/>
                <a:gd name="connsiteX2" fmla="*/ 9144000 w 9144000"/>
                <a:gd name="connsiteY2" fmla="*/ 990600 h 1167295"/>
                <a:gd name="connsiteX3" fmla="*/ 0 w 9144000"/>
                <a:gd name="connsiteY3" fmla="*/ 990600 h 1167295"/>
                <a:gd name="connsiteX4" fmla="*/ 0 w 9144000"/>
                <a:gd name="connsiteY4" fmla="*/ 838200 h 1167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67295">
                  <a:moveTo>
                    <a:pt x="0" y="838200"/>
                  </a:moveTo>
                  <a:cubicBezTo>
                    <a:pt x="3048000" y="558800"/>
                    <a:pt x="7252253" y="1167295"/>
                    <a:pt x="9144000" y="0"/>
                  </a:cubicBezTo>
                  <a:lnTo>
                    <a:pt x="9144000" y="990600"/>
                  </a:lnTo>
                  <a:lnTo>
                    <a:pt x="0" y="990600"/>
                  </a:lnTo>
                  <a:lnTo>
                    <a:pt x="0" y="838200"/>
                  </a:lnTo>
                  <a:close/>
                </a:path>
              </a:pathLst>
            </a:custGeom>
            <a:gradFill flip="none" rotWithShape="1">
              <a:gsLst>
                <a:gs pos="0">
                  <a:srgbClr val="F51801">
                    <a:shade val="30000"/>
                    <a:satMod val="115000"/>
                  </a:srgbClr>
                </a:gs>
                <a:gs pos="50000">
                  <a:srgbClr val="F51801">
                    <a:shade val="67500"/>
                    <a:satMod val="115000"/>
                  </a:srgbClr>
                </a:gs>
                <a:gs pos="100000">
                  <a:srgbClr val="F51801">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507" tIns="39754" rIns="79507" bIns="39754" rtlCol="0" anchor="ctr"/>
            <a:lstStyle/>
            <a:p>
              <a:pPr algn="ctr"/>
              <a:endParaRPr lang="en-US" dirty="0"/>
            </a:p>
          </p:txBody>
        </p:sp>
        <p:sp>
          <p:nvSpPr>
            <p:cNvPr id="6" name="Freeform 5"/>
            <p:cNvSpPr/>
            <p:nvPr/>
          </p:nvSpPr>
          <p:spPr>
            <a:xfrm>
              <a:off x="0" y="0"/>
              <a:ext cx="9144000" cy="1524000"/>
            </a:xfrm>
            <a:custGeom>
              <a:avLst/>
              <a:gdLst>
                <a:gd name="connsiteX0" fmla="*/ 0 w 9144000"/>
                <a:gd name="connsiteY0" fmla="*/ 0 h 1066800"/>
                <a:gd name="connsiteX1" fmla="*/ 9144000 w 9144000"/>
                <a:gd name="connsiteY1" fmla="*/ 0 h 1066800"/>
                <a:gd name="connsiteX2" fmla="*/ 9144000 w 9144000"/>
                <a:gd name="connsiteY2" fmla="*/ 1066800 h 1066800"/>
                <a:gd name="connsiteX3" fmla="*/ 0 w 9144000"/>
                <a:gd name="connsiteY3" fmla="*/ 1066800 h 1066800"/>
                <a:gd name="connsiteX4" fmla="*/ 0 w 9144000"/>
                <a:gd name="connsiteY4" fmla="*/ 0 h 10668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524000">
                  <a:moveTo>
                    <a:pt x="0" y="0"/>
                  </a:moveTo>
                  <a:lnTo>
                    <a:pt x="9144000" y="0"/>
                  </a:lnTo>
                  <a:lnTo>
                    <a:pt x="9144000" y="1524000"/>
                  </a:lnTo>
                  <a:cubicBezTo>
                    <a:pt x="6907695" y="816113"/>
                    <a:pt x="3048000" y="1168400"/>
                    <a:pt x="0" y="1066800"/>
                  </a:cubicBezTo>
                  <a:lnTo>
                    <a:pt x="0" y="0"/>
                  </a:lnTo>
                  <a:close/>
                </a:path>
              </a:pathLst>
            </a:custGeom>
            <a:gradFill flip="none" rotWithShape="1">
              <a:gsLst>
                <a:gs pos="0">
                  <a:srgbClr val="000099">
                    <a:shade val="30000"/>
                    <a:satMod val="115000"/>
                  </a:srgbClr>
                </a:gs>
                <a:gs pos="50000">
                  <a:srgbClr val="000099">
                    <a:shade val="67500"/>
                    <a:satMod val="115000"/>
                  </a:srgbClr>
                </a:gs>
                <a:gs pos="100000">
                  <a:srgbClr val="000099">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507" tIns="39754" rIns="79507" bIns="39754" rtlCol="0" anchor="ctr"/>
            <a:lstStyle/>
            <a:p>
              <a:pPr algn="ctr"/>
              <a:endParaRPr lang="en-US" dirty="0"/>
            </a:p>
          </p:txBody>
        </p:sp>
        <p:sp>
          <p:nvSpPr>
            <p:cNvPr id="7" name="Title 1"/>
            <p:cNvSpPr txBox="1">
              <a:spLocks/>
            </p:cNvSpPr>
            <p:nvPr/>
          </p:nvSpPr>
          <p:spPr>
            <a:xfrm>
              <a:off x="1066800" y="76200"/>
              <a:ext cx="6553200" cy="533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bg1"/>
                  </a:solidFill>
                  <a:effectLst/>
                  <a:uLnTx/>
                  <a:uFillTx/>
                  <a:latin typeface="+mj-lt"/>
                  <a:ea typeface="+mj-ea"/>
                  <a:cs typeface="+mj-cs"/>
                </a:rPr>
                <a:t>Louisiana Tech University</a:t>
              </a:r>
            </a:p>
          </p:txBody>
        </p:sp>
        <p:sp>
          <p:nvSpPr>
            <p:cNvPr id="8" name="Subtitle 2"/>
            <p:cNvSpPr txBox="1">
              <a:spLocks/>
            </p:cNvSpPr>
            <p:nvPr/>
          </p:nvSpPr>
          <p:spPr>
            <a:xfrm>
              <a:off x="1066800" y="457200"/>
              <a:ext cx="6503670" cy="457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a:ln>
                    <a:noFill/>
                  </a:ln>
                  <a:solidFill>
                    <a:srgbClr val="A3A3A3"/>
                  </a:solidFill>
                  <a:effectLst/>
                  <a:uLnTx/>
                  <a:uFillTx/>
                  <a:latin typeface="+mn-lt"/>
                  <a:ea typeface="+mn-ea"/>
                  <a:cs typeface="+mn-cs"/>
                </a:rPr>
                <a:t>College of Engineering and Science</a:t>
              </a:r>
            </a:p>
          </p:txBody>
        </p:sp>
        <p:grpSp>
          <p:nvGrpSpPr>
            <p:cNvPr id="9" name="Group 8"/>
            <p:cNvGrpSpPr/>
            <p:nvPr/>
          </p:nvGrpSpPr>
          <p:grpSpPr>
            <a:xfrm>
              <a:off x="76200" y="76200"/>
              <a:ext cx="914400" cy="914400"/>
              <a:chOff x="76200" y="76200"/>
              <a:chExt cx="914400" cy="914400"/>
            </a:xfrm>
          </p:grpSpPr>
          <p:sp>
            <p:nvSpPr>
              <p:cNvPr id="10" name="Oval 9"/>
              <p:cNvSpPr/>
              <p:nvPr/>
            </p:nvSpPr>
            <p:spPr>
              <a:xfrm>
                <a:off x="76200" y="76200"/>
                <a:ext cx="914400" cy="9144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6"/>
              <p:cNvGrpSpPr/>
              <p:nvPr/>
            </p:nvGrpSpPr>
            <p:grpSpPr>
              <a:xfrm>
                <a:off x="257629" y="297231"/>
                <a:ext cx="580571" cy="540969"/>
                <a:chOff x="-8229599" y="518558"/>
                <a:chExt cx="4571999" cy="4087423"/>
              </a:xfrm>
            </p:grpSpPr>
            <p:sp>
              <p:nvSpPr>
                <p:cNvPr id="12" name="Rectangle 7"/>
                <p:cNvSpPr/>
                <p:nvPr/>
              </p:nvSpPr>
              <p:spPr>
                <a:xfrm>
                  <a:off x="-7858125" y="575748"/>
                  <a:ext cx="4200525" cy="4030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latechlogo.gif"/>
                <p:cNvPicPr>
                  <a:picLocks noChangeAspect="1"/>
                </p:cNvPicPr>
                <p:nvPr/>
              </p:nvPicPr>
              <p:blipFill>
                <a:blip r:embed="rId2" cstate="print"/>
                <a:stretch>
                  <a:fillRect/>
                </a:stretch>
              </p:blipFill>
              <p:spPr>
                <a:xfrm>
                  <a:off x="-8229599" y="518558"/>
                  <a:ext cx="4165160" cy="3748645"/>
                </a:xfrm>
                <a:prstGeom prst="rect">
                  <a:avLst/>
                </a:prstGeom>
              </p:spPr>
            </p:pic>
          </p:grpSp>
        </p:grpSp>
      </p:grpSp>
    </p:spTree>
    <p:extLst>
      <p:ext uri="{BB962C8B-B14F-4D97-AF65-F5344CB8AC3E}">
        <p14:creationId xmlns:p14="http://schemas.microsoft.com/office/powerpoint/2010/main" val="1738462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393700" y="295275"/>
            <a:ext cx="8229600" cy="1143000"/>
          </a:xfrm>
        </p:spPr>
        <p:txBody>
          <a:bodyPr/>
          <a:lstStyle/>
          <a:p>
            <a:r>
              <a:rPr lang="en-AU" altLang="en-US" sz="4000" b="1">
                <a:solidFill>
                  <a:schemeClr val="accent2"/>
                </a:solidFill>
              </a:rPr>
              <a:t>Osmosis</a:t>
            </a:r>
            <a:endParaRPr lang="en-GB" altLang="en-US" sz="4000" b="1">
              <a:solidFill>
                <a:schemeClr val="accent2"/>
              </a:solidFill>
            </a:endParaRPr>
          </a:p>
        </p:txBody>
      </p:sp>
      <p:sp>
        <p:nvSpPr>
          <p:cNvPr id="34819" name="Content Placeholder 2"/>
          <p:cNvSpPr>
            <a:spLocks noGrp="1"/>
          </p:cNvSpPr>
          <p:nvPr>
            <p:ph idx="1"/>
          </p:nvPr>
        </p:nvSpPr>
        <p:spPr>
          <a:xfrm>
            <a:off x="552450" y="1630363"/>
            <a:ext cx="8070850" cy="4525962"/>
          </a:xfrm>
        </p:spPr>
        <p:txBody>
          <a:bodyPr/>
          <a:lstStyle/>
          <a:p>
            <a:pPr marL="0" indent="0">
              <a:buNone/>
            </a:pPr>
            <a:r>
              <a:rPr lang="en-US" altLang="en-US" dirty="0"/>
              <a:t>Biological systems also employ a process called </a:t>
            </a:r>
            <a:r>
              <a:rPr lang="en-US" altLang="en-US" b="1" dirty="0">
                <a:solidFill>
                  <a:srgbClr val="0070C0"/>
                </a:solidFill>
              </a:rPr>
              <a:t>osmosis,</a:t>
            </a:r>
            <a:r>
              <a:rPr lang="en-US" altLang="en-US" dirty="0"/>
              <a:t> where high concentrations of one type of solute (e.g. albumin, ions) accumulate on one side of a membrane, creating a water deficit (i.e. a concentration gradient). So water tries to equalize the pressure by moving across the membrane.</a:t>
            </a:r>
            <a:endParaRPr lang="en-GB" altLang="en-US" dirty="0"/>
          </a:p>
        </p:txBody>
      </p:sp>
      <p:sp>
        <p:nvSpPr>
          <p:cNvPr id="34820" name="Rectangle 7"/>
          <p:cNvSpPr>
            <a:spLocks noChangeArrowheads="1"/>
          </p:cNvSpPr>
          <p:nvPr/>
        </p:nvSpPr>
        <p:spPr bwMode="auto">
          <a:xfrm>
            <a:off x="535088" y="5412711"/>
            <a:ext cx="54673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t>Animation</a:t>
            </a:r>
          </a:p>
          <a:p>
            <a:pPr eaLnBrk="1" hangingPunct="1">
              <a:spcBef>
                <a:spcPct val="0"/>
              </a:spcBef>
              <a:buFontTx/>
              <a:buNone/>
            </a:pPr>
            <a:r>
              <a:rPr lang="en-US" altLang="en-US" sz="1800" dirty="0">
                <a:hlinkClick r:id="rId2"/>
              </a:rPr>
              <a:t>http://highered.mcgraw-hill.com/sites/0072495855/student_view0/chapter2/animation__how_osmosis_works.html</a:t>
            </a:r>
            <a:endParaRPr lang="en-US" altLang="en-US" sz="1800" dirty="0"/>
          </a:p>
        </p:txBody>
      </p:sp>
      <p:sp>
        <p:nvSpPr>
          <p:cNvPr id="34821" name="Text Box 5"/>
          <p:cNvSpPr txBox="1">
            <a:spLocks noChangeArrowheads="1"/>
          </p:cNvSpPr>
          <p:nvPr/>
        </p:nvSpPr>
        <p:spPr bwMode="auto">
          <a:xfrm>
            <a:off x="7086600" y="-3175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b="0">
                <a:solidFill>
                  <a:srgbClr val="C0C0C0"/>
                </a:solidFill>
              </a:rPr>
              <a:t>Part II MEDICAL</a:t>
            </a:r>
          </a:p>
          <a:p>
            <a:pPr algn="r" eaLnBrk="1" hangingPunct="1">
              <a:spcBef>
                <a:spcPct val="0"/>
              </a:spcBef>
              <a:buFontTx/>
              <a:buNone/>
            </a:pPr>
            <a:r>
              <a:rPr lang="en-US" altLang="en-US" sz="1800" b="0">
                <a:solidFill>
                  <a:srgbClr val="C0C0C0"/>
                </a:solidFill>
              </a:rPr>
              <a:t>Chap 16 Cell</a:t>
            </a:r>
          </a:p>
        </p:txBody>
      </p:sp>
    </p:spTree>
    <p:extLst>
      <p:ext uri="{BB962C8B-B14F-4D97-AF65-F5344CB8AC3E}">
        <p14:creationId xmlns:p14="http://schemas.microsoft.com/office/powerpoint/2010/main" val="160427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marL="342900" indent="-342900"/>
            <a:r>
              <a:rPr lang="en-GB" altLang="en-US" sz="4000" b="1">
                <a:solidFill>
                  <a:schemeClr val="accent2"/>
                </a:solidFill>
              </a:rPr>
              <a:t>Facilitated Diffusion</a:t>
            </a:r>
          </a:p>
        </p:txBody>
      </p:sp>
      <p:sp>
        <p:nvSpPr>
          <p:cNvPr id="35843" name="Content Placeholder 2"/>
          <p:cNvSpPr>
            <a:spLocks noGrp="1"/>
          </p:cNvSpPr>
          <p:nvPr>
            <p:ph idx="1"/>
          </p:nvPr>
        </p:nvSpPr>
        <p:spPr>
          <a:xfrm>
            <a:off x="457199" y="1724026"/>
            <a:ext cx="4785996" cy="4448174"/>
          </a:xfrm>
        </p:spPr>
        <p:txBody>
          <a:bodyPr>
            <a:normAutofit/>
          </a:bodyPr>
          <a:lstStyle/>
          <a:p>
            <a:pPr marL="0" indent="0">
              <a:buNone/>
            </a:pPr>
            <a:r>
              <a:rPr lang="en-US" altLang="en-US" sz="2400" dirty="0"/>
              <a:t>Facilitated diffusion is also called </a:t>
            </a:r>
            <a:r>
              <a:rPr lang="en-US" altLang="en-US" sz="2400" b="1" dirty="0">
                <a:solidFill>
                  <a:srgbClr val="3366FF"/>
                </a:solidFill>
              </a:rPr>
              <a:t>carrier-mediated diffusion</a:t>
            </a:r>
            <a:r>
              <a:rPr lang="en-US" altLang="en-US" sz="2400" dirty="0"/>
              <a:t>. It is the movement of molecules across a semi-permeable membrane via </a:t>
            </a:r>
            <a:r>
              <a:rPr lang="en-US" altLang="en-US" sz="2400" b="1" dirty="0">
                <a:solidFill>
                  <a:srgbClr val="3366FF"/>
                </a:solidFill>
              </a:rPr>
              <a:t>micro-scale channel proteins</a:t>
            </a:r>
            <a:r>
              <a:rPr lang="en-US" altLang="en-US" sz="2400" dirty="0"/>
              <a:t> embedded within the membrane, which function as gates or pores to aqueous dissolved molecules. </a:t>
            </a:r>
          </a:p>
        </p:txBody>
      </p:sp>
      <p:sp>
        <p:nvSpPr>
          <p:cNvPr id="35844" name="Text Box 5"/>
          <p:cNvSpPr txBox="1">
            <a:spLocks noChangeArrowheads="1"/>
          </p:cNvSpPr>
          <p:nvPr/>
        </p:nvSpPr>
        <p:spPr bwMode="auto">
          <a:xfrm>
            <a:off x="7086600" y="-3175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b="0">
                <a:solidFill>
                  <a:srgbClr val="C0C0C0"/>
                </a:solidFill>
              </a:rPr>
              <a:t>Part II MEDICAL</a:t>
            </a:r>
          </a:p>
          <a:p>
            <a:pPr algn="r" eaLnBrk="1" hangingPunct="1">
              <a:spcBef>
                <a:spcPct val="0"/>
              </a:spcBef>
              <a:buFontTx/>
              <a:buNone/>
            </a:pPr>
            <a:r>
              <a:rPr lang="en-US" altLang="en-US" sz="1800" b="0">
                <a:solidFill>
                  <a:srgbClr val="C0C0C0"/>
                </a:solidFill>
              </a:rPr>
              <a:t>Chap 16 Cell</a:t>
            </a:r>
          </a:p>
        </p:txBody>
      </p:sp>
      <p:pic>
        <p:nvPicPr>
          <p:cNvPr id="5" name="Picture 10" descr="cell_membrane%5B1%5D">
            <a:extLst>
              <a:ext uri="{FF2B5EF4-FFF2-40B4-BE49-F238E27FC236}">
                <a16:creationId xmlns:a16="http://schemas.microsoft.com/office/drawing/2014/main" id="{F909B014-0747-41BB-B5AA-FE8EF135F75E}"/>
              </a:ext>
            </a:extLst>
          </p:cNvPr>
          <p:cNvPicPr>
            <a:picLocks noChangeAspect="1" noChangeArrowheads="1"/>
          </p:cNvPicPr>
          <p:nvPr/>
        </p:nvPicPr>
        <p:blipFill>
          <a:blip r:embed="rId2">
            <a:lum bright="-6000" contrast="-18000"/>
            <a:extLst>
              <a:ext uri="{28A0092B-C50C-407E-A947-70E740481C1C}">
                <a14:useLocalDpi xmlns:a14="http://schemas.microsoft.com/office/drawing/2010/main" val="0"/>
              </a:ext>
            </a:extLst>
          </a:blip>
          <a:srcRect/>
          <a:stretch>
            <a:fillRect/>
          </a:stretch>
        </p:blipFill>
        <p:spPr bwMode="auto">
          <a:xfrm>
            <a:off x="5248018" y="2107406"/>
            <a:ext cx="347027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0362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04788"/>
            <a:ext cx="8229600" cy="1143000"/>
          </a:xfrm>
        </p:spPr>
        <p:txBody>
          <a:bodyPr/>
          <a:lstStyle/>
          <a:p>
            <a:pPr eaLnBrk="1" hangingPunct="1"/>
            <a:r>
              <a:rPr lang="en-US" altLang="en-US" sz="4000" b="1">
                <a:solidFill>
                  <a:schemeClr val="accent2"/>
                </a:solidFill>
              </a:rPr>
              <a:t>Why Facilitated Diffusion?</a:t>
            </a:r>
          </a:p>
        </p:txBody>
      </p:sp>
      <p:sp>
        <p:nvSpPr>
          <p:cNvPr id="36867" name="Rectangle 3"/>
          <p:cNvSpPr>
            <a:spLocks noGrp="1" noChangeArrowheads="1"/>
          </p:cNvSpPr>
          <p:nvPr>
            <p:ph type="body" idx="1"/>
          </p:nvPr>
        </p:nvSpPr>
        <p:spPr>
          <a:xfrm>
            <a:off x="381000" y="1347788"/>
            <a:ext cx="8305800" cy="5205412"/>
          </a:xfrm>
        </p:spPr>
        <p:txBody>
          <a:bodyPr/>
          <a:lstStyle/>
          <a:p>
            <a:pPr marL="0" indent="0" eaLnBrk="1" hangingPunct="1">
              <a:spcBef>
                <a:spcPct val="0"/>
              </a:spcBef>
              <a:buNone/>
            </a:pPr>
            <a:r>
              <a:rPr lang="en-US" altLang="en-US" sz="2400" dirty="0"/>
              <a:t>The cell membrane is arranged such that the hydrophobic "tail" regions are shielded from the surrounding polar fluid, letting the more hydrophilic "head" regions to associate with water environments.</a:t>
            </a:r>
          </a:p>
          <a:p>
            <a:pPr marL="0" indent="0" eaLnBrk="1" hangingPunct="1">
              <a:spcBef>
                <a:spcPts val="1800"/>
              </a:spcBef>
              <a:buNone/>
            </a:pPr>
            <a:r>
              <a:rPr lang="en-US" altLang="en-US" sz="2400" dirty="0"/>
              <a:t>The arrangement of hydrophilic heads and hydrophobic tails of the lipid bilayer </a:t>
            </a:r>
            <a:r>
              <a:rPr lang="en-US" altLang="en-US" sz="2400" b="1" dirty="0">
                <a:solidFill>
                  <a:srgbClr val="3366FF"/>
                </a:solidFill>
              </a:rPr>
              <a:t>prevents strongly polarized solutes (e.g. amino acids, nucleic acids, carbohydrates, proteins, and ions, except for water) from diffusing across the membrane</a:t>
            </a:r>
            <a:r>
              <a:rPr lang="en-US" altLang="en-US" sz="2400" b="1" dirty="0"/>
              <a:t>, </a:t>
            </a:r>
            <a:r>
              <a:rPr lang="en-US" altLang="en-US" sz="2400" dirty="0"/>
              <a:t>but generally </a:t>
            </a:r>
            <a:r>
              <a:rPr lang="en-US" altLang="en-US" sz="2400" b="1" dirty="0">
                <a:solidFill>
                  <a:srgbClr val="3366FF"/>
                </a:solidFill>
              </a:rPr>
              <a:t>allows for the diffusion of hydrophobic (non-polar) molecules</a:t>
            </a:r>
            <a:r>
              <a:rPr lang="en-US" altLang="en-US" sz="2400" dirty="0"/>
              <a:t>. This affords the cell the ability to control the movement of these substances via mosaic protein complexes such as pores and gates.</a:t>
            </a:r>
          </a:p>
        </p:txBody>
      </p:sp>
      <p:sp>
        <p:nvSpPr>
          <p:cNvPr id="36868" name="Text Box 5"/>
          <p:cNvSpPr txBox="1">
            <a:spLocks noChangeArrowheads="1"/>
          </p:cNvSpPr>
          <p:nvPr/>
        </p:nvSpPr>
        <p:spPr bwMode="auto">
          <a:xfrm>
            <a:off x="7086600" y="-3175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b="0">
                <a:solidFill>
                  <a:srgbClr val="C0C0C0"/>
                </a:solidFill>
              </a:rPr>
              <a:t>Part II MEDICAL</a:t>
            </a:r>
          </a:p>
          <a:p>
            <a:pPr algn="r" eaLnBrk="1" hangingPunct="1">
              <a:spcBef>
                <a:spcPct val="0"/>
              </a:spcBef>
              <a:buFontTx/>
              <a:buNone/>
            </a:pPr>
            <a:r>
              <a:rPr lang="en-US" altLang="en-US" sz="1800" b="0">
                <a:solidFill>
                  <a:srgbClr val="C0C0C0"/>
                </a:solidFill>
              </a:rPr>
              <a:t>Chap 16 Cell</a:t>
            </a:r>
          </a:p>
        </p:txBody>
      </p:sp>
    </p:spTree>
    <p:extLst>
      <p:ext uri="{BB962C8B-B14F-4D97-AF65-F5344CB8AC3E}">
        <p14:creationId xmlns:p14="http://schemas.microsoft.com/office/powerpoint/2010/main" val="2806412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31"/>
          <p:cNvGrpSpPr>
            <a:grpSpLocks/>
          </p:cNvGrpSpPr>
          <p:nvPr/>
        </p:nvGrpSpPr>
        <p:grpSpPr bwMode="auto">
          <a:xfrm>
            <a:off x="5402122" y="3189648"/>
            <a:ext cx="3462338" cy="1928812"/>
            <a:chOff x="3302" y="2799"/>
            <a:chExt cx="2181" cy="1215"/>
          </a:xfrm>
        </p:grpSpPr>
        <p:grpSp>
          <p:nvGrpSpPr>
            <p:cNvPr id="3" name="Group 527"/>
            <p:cNvGrpSpPr>
              <a:grpSpLocks noChangeAspect="1"/>
            </p:cNvGrpSpPr>
            <p:nvPr/>
          </p:nvGrpSpPr>
          <p:grpSpPr bwMode="auto">
            <a:xfrm>
              <a:off x="4240" y="2799"/>
              <a:ext cx="824" cy="1215"/>
              <a:chOff x="530" y="3034"/>
              <a:chExt cx="486" cy="561"/>
            </a:xfrm>
          </p:grpSpPr>
          <p:sp>
            <p:nvSpPr>
              <p:cNvPr id="8442" name="Freeform 528"/>
              <p:cNvSpPr>
                <a:spLocks noChangeAspect="1"/>
              </p:cNvSpPr>
              <p:nvPr/>
            </p:nvSpPr>
            <p:spPr bwMode="auto">
              <a:xfrm>
                <a:off x="588" y="3037"/>
                <a:ext cx="278" cy="558"/>
              </a:xfrm>
              <a:custGeom>
                <a:avLst/>
                <a:gdLst>
                  <a:gd name="T0" fmla="*/ 195 w 696"/>
                  <a:gd name="T1" fmla="*/ 51 h 1395"/>
                  <a:gd name="T2" fmla="*/ 306 w 696"/>
                  <a:gd name="T3" fmla="*/ 6 h 1395"/>
                  <a:gd name="T4" fmla="*/ 483 w 696"/>
                  <a:gd name="T5" fmla="*/ 15 h 1395"/>
                  <a:gd name="T6" fmla="*/ 498 w 696"/>
                  <a:gd name="T7" fmla="*/ 39 h 1395"/>
                  <a:gd name="T8" fmla="*/ 540 w 696"/>
                  <a:gd name="T9" fmla="*/ 204 h 1395"/>
                  <a:gd name="T10" fmla="*/ 582 w 696"/>
                  <a:gd name="T11" fmla="*/ 288 h 1395"/>
                  <a:gd name="T12" fmla="*/ 669 w 696"/>
                  <a:gd name="T13" fmla="*/ 321 h 1395"/>
                  <a:gd name="T14" fmla="*/ 693 w 696"/>
                  <a:gd name="T15" fmla="*/ 393 h 1395"/>
                  <a:gd name="T16" fmla="*/ 648 w 696"/>
                  <a:gd name="T17" fmla="*/ 429 h 1395"/>
                  <a:gd name="T18" fmla="*/ 576 w 696"/>
                  <a:gd name="T19" fmla="*/ 417 h 1395"/>
                  <a:gd name="T20" fmla="*/ 528 w 696"/>
                  <a:gd name="T21" fmla="*/ 423 h 1395"/>
                  <a:gd name="T22" fmla="*/ 516 w 696"/>
                  <a:gd name="T23" fmla="*/ 579 h 1395"/>
                  <a:gd name="T24" fmla="*/ 543 w 696"/>
                  <a:gd name="T25" fmla="*/ 750 h 1395"/>
                  <a:gd name="T26" fmla="*/ 585 w 696"/>
                  <a:gd name="T27" fmla="*/ 891 h 1395"/>
                  <a:gd name="T28" fmla="*/ 639 w 696"/>
                  <a:gd name="T29" fmla="*/ 1044 h 1395"/>
                  <a:gd name="T30" fmla="*/ 621 w 696"/>
                  <a:gd name="T31" fmla="*/ 1215 h 1395"/>
                  <a:gd name="T32" fmla="*/ 582 w 696"/>
                  <a:gd name="T33" fmla="*/ 1347 h 1395"/>
                  <a:gd name="T34" fmla="*/ 528 w 696"/>
                  <a:gd name="T35" fmla="*/ 1359 h 1395"/>
                  <a:gd name="T36" fmla="*/ 378 w 696"/>
                  <a:gd name="T37" fmla="*/ 1128 h 1395"/>
                  <a:gd name="T38" fmla="*/ 423 w 696"/>
                  <a:gd name="T39" fmla="*/ 1083 h 1395"/>
                  <a:gd name="T40" fmla="*/ 426 w 696"/>
                  <a:gd name="T41" fmla="*/ 1023 h 1395"/>
                  <a:gd name="T42" fmla="*/ 342 w 696"/>
                  <a:gd name="T43" fmla="*/ 975 h 1395"/>
                  <a:gd name="T44" fmla="*/ 255 w 696"/>
                  <a:gd name="T45" fmla="*/ 927 h 1395"/>
                  <a:gd name="T46" fmla="*/ 258 w 696"/>
                  <a:gd name="T47" fmla="*/ 828 h 1395"/>
                  <a:gd name="T48" fmla="*/ 204 w 696"/>
                  <a:gd name="T49" fmla="*/ 729 h 1395"/>
                  <a:gd name="T50" fmla="*/ 234 w 696"/>
                  <a:gd name="T51" fmla="*/ 666 h 1395"/>
                  <a:gd name="T52" fmla="*/ 183 w 696"/>
                  <a:gd name="T53" fmla="*/ 615 h 1395"/>
                  <a:gd name="T54" fmla="*/ 192 w 696"/>
                  <a:gd name="T55" fmla="*/ 558 h 1395"/>
                  <a:gd name="T56" fmla="*/ 120 w 696"/>
                  <a:gd name="T57" fmla="*/ 513 h 1395"/>
                  <a:gd name="T58" fmla="*/ 141 w 696"/>
                  <a:gd name="T59" fmla="*/ 471 h 1395"/>
                  <a:gd name="T60" fmla="*/ 147 w 696"/>
                  <a:gd name="T61" fmla="*/ 426 h 1395"/>
                  <a:gd name="T62" fmla="*/ 180 w 696"/>
                  <a:gd name="T63" fmla="*/ 360 h 1395"/>
                  <a:gd name="T64" fmla="*/ 159 w 696"/>
                  <a:gd name="T65" fmla="*/ 336 h 1395"/>
                  <a:gd name="T66" fmla="*/ 150 w 696"/>
                  <a:gd name="T67" fmla="*/ 291 h 1395"/>
                  <a:gd name="T68" fmla="*/ 87 w 696"/>
                  <a:gd name="T69" fmla="*/ 273 h 1395"/>
                  <a:gd name="T70" fmla="*/ 39 w 696"/>
                  <a:gd name="T71" fmla="*/ 222 h 1395"/>
                  <a:gd name="T72" fmla="*/ 0 w 696"/>
                  <a:gd name="T73" fmla="*/ 153 h 1395"/>
                  <a:gd name="T74" fmla="*/ 39 w 696"/>
                  <a:gd name="T75" fmla="*/ 75 h 1395"/>
                  <a:gd name="T76" fmla="*/ 132 w 696"/>
                  <a:gd name="T77" fmla="*/ 48 h 1395"/>
                  <a:gd name="T78" fmla="*/ 150 w 696"/>
                  <a:gd name="T79" fmla="*/ 12 h 1395"/>
                  <a:gd name="T80" fmla="*/ 210 w 696"/>
                  <a:gd name="T81" fmla="*/ 36 h 139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96"/>
                  <a:gd name="T124" fmla="*/ 0 h 1395"/>
                  <a:gd name="T125" fmla="*/ 696 w 696"/>
                  <a:gd name="T126" fmla="*/ 1395 h 139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96" h="1395">
                    <a:moveTo>
                      <a:pt x="195" y="51"/>
                    </a:moveTo>
                    <a:cubicBezTo>
                      <a:pt x="226" y="31"/>
                      <a:pt x="258" y="12"/>
                      <a:pt x="306" y="6"/>
                    </a:cubicBezTo>
                    <a:cubicBezTo>
                      <a:pt x="354" y="0"/>
                      <a:pt x="451" y="9"/>
                      <a:pt x="483" y="15"/>
                    </a:cubicBezTo>
                    <a:cubicBezTo>
                      <a:pt x="515" y="21"/>
                      <a:pt x="489" y="8"/>
                      <a:pt x="498" y="39"/>
                    </a:cubicBezTo>
                    <a:cubicBezTo>
                      <a:pt x="507" y="70"/>
                      <a:pt x="526" y="163"/>
                      <a:pt x="540" y="204"/>
                    </a:cubicBezTo>
                    <a:cubicBezTo>
                      <a:pt x="554" y="245"/>
                      <a:pt x="560" y="269"/>
                      <a:pt x="582" y="288"/>
                    </a:cubicBezTo>
                    <a:cubicBezTo>
                      <a:pt x="604" y="307"/>
                      <a:pt x="651" y="304"/>
                      <a:pt x="669" y="321"/>
                    </a:cubicBezTo>
                    <a:cubicBezTo>
                      <a:pt x="687" y="338"/>
                      <a:pt x="696" y="375"/>
                      <a:pt x="693" y="393"/>
                    </a:cubicBezTo>
                    <a:cubicBezTo>
                      <a:pt x="690" y="411"/>
                      <a:pt x="667" y="425"/>
                      <a:pt x="648" y="429"/>
                    </a:cubicBezTo>
                    <a:cubicBezTo>
                      <a:pt x="629" y="433"/>
                      <a:pt x="596" y="418"/>
                      <a:pt x="576" y="417"/>
                    </a:cubicBezTo>
                    <a:cubicBezTo>
                      <a:pt x="556" y="416"/>
                      <a:pt x="538" y="396"/>
                      <a:pt x="528" y="423"/>
                    </a:cubicBezTo>
                    <a:cubicBezTo>
                      <a:pt x="518" y="450"/>
                      <a:pt x="514" y="525"/>
                      <a:pt x="516" y="579"/>
                    </a:cubicBezTo>
                    <a:cubicBezTo>
                      <a:pt x="518" y="633"/>
                      <a:pt x="532" y="698"/>
                      <a:pt x="543" y="750"/>
                    </a:cubicBezTo>
                    <a:cubicBezTo>
                      <a:pt x="554" y="802"/>
                      <a:pt x="569" y="842"/>
                      <a:pt x="585" y="891"/>
                    </a:cubicBezTo>
                    <a:cubicBezTo>
                      <a:pt x="601" y="940"/>
                      <a:pt x="633" y="990"/>
                      <a:pt x="639" y="1044"/>
                    </a:cubicBezTo>
                    <a:cubicBezTo>
                      <a:pt x="645" y="1098"/>
                      <a:pt x="630" y="1165"/>
                      <a:pt x="621" y="1215"/>
                    </a:cubicBezTo>
                    <a:cubicBezTo>
                      <a:pt x="612" y="1265"/>
                      <a:pt x="598" y="1323"/>
                      <a:pt x="582" y="1347"/>
                    </a:cubicBezTo>
                    <a:cubicBezTo>
                      <a:pt x="566" y="1371"/>
                      <a:pt x="562" y="1395"/>
                      <a:pt x="528" y="1359"/>
                    </a:cubicBezTo>
                    <a:cubicBezTo>
                      <a:pt x="494" y="1323"/>
                      <a:pt x="395" y="1174"/>
                      <a:pt x="378" y="1128"/>
                    </a:cubicBezTo>
                    <a:cubicBezTo>
                      <a:pt x="361" y="1082"/>
                      <a:pt x="415" y="1100"/>
                      <a:pt x="423" y="1083"/>
                    </a:cubicBezTo>
                    <a:cubicBezTo>
                      <a:pt x="431" y="1066"/>
                      <a:pt x="440" y="1041"/>
                      <a:pt x="426" y="1023"/>
                    </a:cubicBezTo>
                    <a:cubicBezTo>
                      <a:pt x="412" y="1005"/>
                      <a:pt x="370" y="991"/>
                      <a:pt x="342" y="975"/>
                    </a:cubicBezTo>
                    <a:cubicBezTo>
                      <a:pt x="314" y="959"/>
                      <a:pt x="269" y="951"/>
                      <a:pt x="255" y="927"/>
                    </a:cubicBezTo>
                    <a:cubicBezTo>
                      <a:pt x="241" y="903"/>
                      <a:pt x="267" y="861"/>
                      <a:pt x="258" y="828"/>
                    </a:cubicBezTo>
                    <a:cubicBezTo>
                      <a:pt x="249" y="795"/>
                      <a:pt x="208" y="756"/>
                      <a:pt x="204" y="729"/>
                    </a:cubicBezTo>
                    <a:cubicBezTo>
                      <a:pt x="200" y="702"/>
                      <a:pt x="238" y="685"/>
                      <a:pt x="234" y="666"/>
                    </a:cubicBezTo>
                    <a:cubicBezTo>
                      <a:pt x="230" y="647"/>
                      <a:pt x="190" y="633"/>
                      <a:pt x="183" y="615"/>
                    </a:cubicBezTo>
                    <a:cubicBezTo>
                      <a:pt x="176" y="597"/>
                      <a:pt x="202" y="575"/>
                      <a:pt x="192" y="558"/>
                    </a:cubicBezTo>
                    <a:cubicBezTo>
                      <a:pt x="182" y="541"/>
                      <a:pt x="128" y="527"/>
                      <a:pt x="120" y="513"/>
                    </a:cubicBezTo>
                    <a:cubicBezTo>
                      <a:pt x="112" y="499"/>
                      <a:pt x="137" y="485"/>
                      <a:pt x="141" y="471"/>
                    </a:cubicBezTo>
                    <a:cubicBezTo>
                      <a:pt x="145" y="457"/>
                      <a:pt x="141" y="444"/>
                      <a:pt x="147" y="426"/>
                    </a:cubicBezTo>
                    <a:cubicBezTo>
                      <a:pt x="153" y="408"/>
                      <a:pt x="178" y="375"/>
                      <a:pt x="180" y="360"/>
                    </a:cubicBezTo>
                    <a:cubicBezTo>
                      <a:pt x="182" y="345"/>
                      <a:pt x="164" y="347"/>
                      <a:pt x="159" y="336"/>
                    </a:cubicBezTo>
                    <a:cubicBezTo>
                      <a:pt x="154" y="325"/>
                      <a:pt x="162" y="301"/>
                      <a:pt x="150" y="291"/>
                    </a:cubicBezTo>
                    <a:cubicBezTo>
                      <a:pt x="138" y="281"/>
                      <a:pt x="105" y="284"/>
                      <a:pt x="87" y="273"/>
                    </a:cubicBezTo>
                    <a:cubicBezTo>
                      <a:pt x="69" y="262"/>
                      <a:pt x="53" y="242"/>
                      <a:pt x="39" y="222"/>
                    </a:cubicBezTo>
                    <a:cubicBezTo>
                      <a:pt x="25" y="202"/>
                      <a:pt x="0" y="177"/>
                      <a:pt x="0" y="153"/>
                    </a:cubicBezTo>
                    <a:cubicBezTo>
                      <a:pt x="0" y="129"/>
                      <a:pt x="17" y="93"/>
                      <a:pt x="39" y="75"/>
                    </a:cubicBezTo>
                    <a:cubicBezTo>
                      <a:pt x="61" y="57"/>
                      <a:pt x="114" y="58"/>
                      <a:pt x="132" y="48"/>
                    </a:cubicBezTo>
                    <a:cubicBezTo>
                      <a:pt x="150" y="38"/>
                      <a:pt x="137" y="14"/>
                      <a:pt x="150" y="12"/>
                    </a:cubicBezTo>
                    <a:cubicBezTo>
                      <a:pt x="163" y="10"/>
                      <a:pt x="198" y="31"/>
                      <a:pt x="210" y="36"/>
                    </a:cubicBezTo>
                  </a:path>
                </a:pathLst>
              </a:custGeom>
              <a:solidFill>
                <a:srgbClr val="0000CC"/>
              </a:solidFill>
              <a:ln w="9525">
                <a:solidFill>
                  <a:srgbClr val="000080"/>
                </a:solidFill>
                <a:round/>
                <a:headEnd/>
                <a:tailEnd/>
              </a:ln>
            </p:spPr>
            <p:txBody>
              <a:bodyPr/>
              <a:lstStyle/>
              <a:p>
                <a:endParaRPr lang="en-US"/>
              </a:p>
            </p:txBody>
          </p:sp>
          <p:sp>
            <p:nvSpPr>
              <p:cNvPr id="8443" name="Freeform 529"/>
              <p:cNvSpPr>
                <a:spLocks noChangeAspect="1"/>
              </p:cNvSpPr>
              <p:nvPr/>
            </p:nvSpPr>
            <p:spPr bwMode="auto">
              <a:xfrm>
                <a:off x="793" y="3037"/>
                <a:ext cx="223" cy="541"/>
              </a:xfrm>
              <a:custGeom>
                <a:avLst/>
                <a:gdLst>
                  <a:gd name="T0" fmla="*/ 0 w 559"/>
                  <a:gd name="T1" fmla="*/ 21 h 1352"/>
                  <a:gd name="T2" fmla="*/ 21 w 559"/>
                  <a:gd name="T3" fmla="*/ 165 h 1352"/>
                  <a:gd name="T4" fmla="*/ 57 w 559"/>
                  <a:gd name="T5" fmla="*/ 273 h 1352"/>
                  <a:gd name="T6" fmla="*/ 117 w 559"/>
                  <a:gd name="T7" fmla="*/ 303 h 1352"/>
                  <a:gd name="T8" fmla="*/ 162 w 559"/>
                  <a:gd name="T9" fmla="*/ 324 h 1352"/>
                  <a:gd name="T10" fmla="*/ 192 w 559"/>
                  <a:gd name="T11" fmla="*/ 390 h 1352"/>
                  <a:gd name="T12" fmla="*/ 141 w 559"/>
                  <a:gd name="T13" fmla="*/ 447 h 1352"/>
                  <a:gd name="T14" fmla="*/ 24 w 559"/>
                  <a:gd name="T15" fmla="*/ 417 h 1352"/>
                  <a:gd name="T16" fmla="*/ 12 w 559"/>
                  <a:gd name="T17" fmla="*/ 513 h 1352"/>
                  <a:gd name="T18" fmla="*/ 45 w 559"/>
                  <a:gd name="T19" fmla="*/ 801 h 1352"/>
                  <a:gd name="T20" fmla="*/ 144 w 559"/>
                  <a:gd name="T21" fmla="*/ 1038 h 1352"/>
                  <a:gd name="T22" fmla="*/ 99 w 559"/>
                  <a:gd name="T23" fmla="*/ 1284 h 1352"/>
                  <a:gd name="T24" fmla="*/ 75 w 559"/>
                  <a:gd name="T25" fmla="*/ 1345 h 1352"/>
                  <a:gd name="T26" fmla="*/ 126 w 559"/>
                  <a:gd name="T27" fmla="*/ 1326 h 1352"/>
                  <a:gd name="T28" fmla="*/ 117 w 559"/>
                  <a:gd name="T29" fmla="*/ 1302 h 1352"/>
                  <a:gd name="T30" fmla="*/ 147 w 559"/>
                  <a:gd name="T31" fmla="*/ 1281 h 1352"/>
                  <a:gd name="T32" fmla="*/ 132 w 559"/>
                  <a:gd name="T33" fmla="*/ 1263 h 1352"/>
                  <a:gd name="T34" fmla="*/ 147 w 559"/>
                  <a:gd name="T35" fmla="*/ 1194 h 1352"/>
                  <a:gd name="T36" fmla="*/ 192 w 559"/>
                  <a:gd name="T37" fmla="*/ 1143 h 1352"/>
                  <a:gd name="T38" fmla="*/ 225 w 559"/>
                  <a:gd name="T39" fmla="*/ 1137 h 1352"/>
                  <a:gd name="T40" fmla="*/ 207 w 559"/>
                  <a:gd name="T41" fmla="*/ 1122 h 1352"/>
                  <a:gd name="T42" fmla="*/ 246 w 559"/>
                  <a:gd name="T43" fmla="*/ 1104 h 1352"/>
                  <a:gd name="T44" fmla="*/ 246 w 559"/>
                  <a:gd name="T45" fmla="*/ 1050 h 1352"/>
                  <a:gd name="T46" fmla="*/ 288 w 559"/>
                  <a:gd name="T47" fmla="*/ 1026 h 1352"/>
                  <a:gd name="T48" fmla="*/ 348 w 559"/>
                  <a:gd name="T49" fmla="*/ 1017 h 1352"/>
                  <a:gd name="T50" fmla="*/ 318 w 559"/>
                  <a:gd name="T51" fmla="*/ 996 h 1352"/>
                  <a:gd name="T52" fmla="*/ 348 w 559"/>
                  <a:gd name="T53" fmla="*/ 969 h 1352"/>
                  <a:gd name="T54" fmla="*/ 345 w 559"/>
                  <a:gd name="T55" fmla="*/ 930 h 1352"/>
                  <a:gd name="T56" fmla="*/ 396 w 559"/>
                  <a:gd name="T57" fmla="*/ 840 h 1352"/>
                  <a:gd name="T58" fmla="*/ 384 w 559"/>
                  <a:gd name="T59" fmla="*/ 768 h 1352"/>
                  <a:gd name="T60" fmla="*/ 441 w 559"/>
                  <a:gd name="T61" fmla="*/ 717 h 1352"/>
                  <a:gd name="T62" fmla="*/ 408 w 559"/>
                  <a:gd name="T63" fmla="*/ 648 h 1352"/>
                  <a:gd name="T64" fmla="*/ 417 w 559"/>
                  <a:gd name="T65" fmla="*/ 591 h 1352"/>
                  <a:gd name="T66" fmla="*/ 363 w 559"/>
                  <a:gd name="T67" fmla="*/ 576 h 1352"/>
                  <a:gd name="T68" fmla="*/ 414 w 559"/>
                  <a:gd name="T69" fmla="*/ 474 h 1352"/>
                  <a:gd name="T70" fmla="*/ 483 w 559"/>
                  <a:gd name="T71" fmla="*/ 432 h 1352"/>
                  <a:gd name="T72" fmla="*/ 549 w 559"/>
                  <a:gd name="T73" fmla="*/ 393 h 1352"/>
                  <a:gd name="T74" fmla="*/ 546 w 559"/>
                  <a:gd name="T75" fmla="*/ 360 h 1352"/>
                  <a:gd name="T76" fmla="*/ 513 w 559"/>
                  <a:gd name="T77" fmla="*/ 333 h 1352"/>
                  <a:gd name="T78" fmla="*/ 531 w 559"/>
                  <a:gd name="T79" fmla="*/ 315 h 1352"/>
                  <a:gd name="T80" fmla="*/ 462 w 559"/>
                  <a:gd name="T81" fmla="*/ 285 h 1352"/>
                  <a:gd name="T82" fmla="*/ 459 w 559"/>
                  <a:gd name="T83" fmla="*/ 249 h 1352"/>
                  <a:gd name="T84" fmla="*/ 492 w 559"/>
                  <a:gd name="T85" fmla="*/ 240 h 1352"/>
                  <a:gd name="T86" fmla="*/ 441 w 559"/>
                  <a:gd name="T87" fmla="*/ 180 h 1352"/>
                  <a:gd name="T88" fmla="*/ 396 w 559"/>
                  <a:gd name="T89" fmla="*/ 147 h 1352"/>
                  <a:gd name="T90" fmla="*/ 342 w 559"/>
                  <a:gd name="T91" fmla="*/ 186 h 1352"/>
                  <a:gd name="T92" fmla="*/ 243 w 559"/>
                  <a:gd name="T93" fmla="*/ 114 h 1352"/>
                  <a:gd name="T94" fmla="*/ 192 w 559"/>
                  <a:gd name="T95" fmla="*/ 90 h 1352"/>
                  <a:gd name="T96" fmla="*/ 138 w 559"/>
                  <a:gd name="T97" fmla="*/ 96 h 1352"/>
                  <a:gd name="T98" fmla="*/ 99 w 559"/>
                  <a:gd name="T99" fmla="*/ 63 h 1352"/>
                  <a:gd name="T100" fmla="*/ 120 w 559"/>
                  <a:gd name="T101" fmla="*/ 21 h 1352"/>
                  <a:gd name="T102" fmla="*/ 75 w 559"/>
                  <a:gd name="T103" fmla="*/ 21 h 1352"/>
                  <a:gd name="T104" fmla="*/ 27 w 559"/>
                  <a:gd name="T105" fmla="*/ 3 h 1352"/>
                  <a:gd name="T106" fmla="*/ 18 w 559"/>
                  <a:gd name="T107" fmla="*/ 39 h 135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59"/>
                  <a:gd name="T163" fmla="*/ 0 h 1352"/>
                  <a:gd name="T164" fmla="*/ 559 w 559"/>
                  <a:gd name="T165" fmla="*/ 1352 h 135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59" h="1352">
                    <a:moveTo>
                      <a:pt x="0" y="21"/>
                    </a:moveTo>
                    <a:cubicBezTo>
                      <a:pt x="5" y="72"/>
                      <a:pt x="11" y="123"/>
                      <a:pt x="21" y="165"/>
                    </a:cubicBezTo>
                    <a:cubicBezTo>
                      <a:pt x="31" y="207"/>
                      <a:pt x="41" y="250"/>
                      <a:pt x="57" y="273"/>
                    </a:cubicBezTo>
                    <a:cubicBezTo>
                      <a:pt x="73" y="296"/>
                      <a:pt x="100" y="295"/>
                      <a:pt x="117" y="303"/>
                    </a:cubicBezTo>
                    <a:cubicBezTo>
                      <a:pt x="134" y="311"/>
                      <a:pt x="149" y="309"/>
                      <a:pt x="162" y="324"/>
                    </a:cubicBezTo>
                    <a:cubicBezTo>
                      <a:pt x="175" y="339"/>
                      <a:pt x="196" y="369"/>
                      <a:pt x="192" y="390"/>
                    </a:cubicBezTo>
                    <a:cubicBezTo>
                      <a:pt x="188" y="411"/>
                      <a:pt x="169" y="443"/>
                      <a:pt x="141" y="447"/>
                    </a:cubicBezTo>
                    <a:cubicBezTo>
                      <a:pt x="113" y="451"/>
                      <a:pt x="45" y="406"/>
                      <a:pt x="24" y="417"/>
                    </a:cubicBezTo>
                    <a:cubicBezTo>
                      <a:pt x="3" y="428"/>
                      <a:pt x="8" y="449"/>
                      <a:pt x="12" y="513"/>
                    </a:cubicBezTo>
                    <a:cubicBezTo>
                      <a:pt x="16" y="577"/>
                      <a:pt x="23" y="714"/>
                      <a:pt x="45" y="801"/>
                    </a:cubicBezTo>
                    <a:cubicBezTo>
                      <a:pt x="67" y="888"/>
                      <a:pt x="135" y="958"/>
                      <a:pt x="144" y="1038"/>
                    </a:cubicBezTo>
                    <a:cubicBezTo>
                      <a:pt x="153" y="1118"/>
                      <a:pt x="110" y="1233"/>
                      <a:pt x="99" y="1284"/>
                    </a:cubicBezTo>
                    <a:cubicBezTo>
                      <a:pt x="88" y="1335"/>
                      <a:pt x="71" y="1338"/>
                      <a:pt x="75" y="1345"/>
                    </a:cubicBezTo>
                    <a:cubicBezTo>
                      <a:pt x="79" y="1352"/>
                      <a:pt x="119" y="1333"/>
                      <a:pt x="126" y="1326"/>
                    </a:cubicBezTo>
                    <a:cubicBezTo>
                      <a:pt x="133" y="1319"/>
                      <a:pt x="114" y="1309"/>
                      <a:pt x="117" y="1302"/>
                    </a:cubicBezTo>
                    <a:cubicBezTo>
                      <a:pt x="120" y="1295"/>
                      <a:pt x="145" y="1287"/>
                      <a:pt x="147" y="1281"/>
                    </a:cubicBezTo>
                    <a:cubicBezTo>
                      <a:pt x="149" y="1275"/>
                      <a:pt x="132" y="1277"/>
                      <a:pt x="132" y="1263"/>
                    </a:cubicBezTo>
                    <a:cubicBezTo>
                      <a:pt x="132" y="1249"/>
                      <a:pt x="137" y="1214"/>
                      <a:pt x="147" y="1194"/>
                    </a:cubicBezTo>
                    <a:cubicBezTo>
                      <a:pt x="157" y="1174"/>
                      <a:pt x="179" y="1152"/>
                      <a:pt x="192" y="1143"/>
                    </a:cubicBezTo>
                    <a:cubicBezTo>
                      <a:pt x="205" y="1134"/>
                      <a:pt x="223" y="1140"/>
                      <a:pt x="225" y="1137"/>
                    </a:cubicBezTo>
                    <a:cubicBezTo>
                      <a:pt x="227" y="1134"/>
                      <a:pt x="204" y="1127"/>
                      <a:pt x="207" y="1122"/>
                    </a:cubicBezTo>
                    <a:cubicBezTo>
                      <a:pt x="210" y="1117"/>
                      <a:pt x="240" y="1116"/>
                      <a:pt x="246" y="1104"/>
                    </a:cubicBezTo>
                    <a:cubicBezTo>
                      <a:pt x="252" y="1092"/>
                      <a:pt x="239" y="1063"/>
                      <a:pt x="246" y="1050"/>
                    </a:cubicBezTo>
                    <a:cubicBezTo>
                      <a:pt x="253" y="1037"/>
                      <a:pt x="271" y="1031"/>
                      <a:pt x="288" y="1026"/>
                    </a:cubicBezTo>
                    <a:cubicBezTo>
                      <a:pt x="305" y="1021"/>
                      <a:pt x="343" y="1022"/>
                      <a:pt x="348" y="1017"/>
                    </a:cubicBezTo>
                    <a:cubicBezTo>
                      <a:pt x="353" y="1012"/>
                      <a:pt x="318" y="1004"/>
                      <a:pt x="318" y="996"/>
                    </a:cubicBezTo>
                    <a:cubicBezTo>
                      <a:pt x="318" y="988"/>
                      <a:pt x="344" y="980"/>
                      <a:pt x="348" y="969"/>
                    </a:cubicBezTo>
                    <a:cubicBezTo>
                      <a:pt x="352" y="958"/>
                      <a:pt x="337" y="951"/>
                      <a:pt x="345" y="930"/>
                    </a:cubicBezTo>
                    <a:cubicBezTo>
                      <a:pt x="353" y="909"/>
                      <a:pt x="390" y="867"/>
                      <a:pt x="396" y="840"/>
                    </a:cubicBezTo>
                    <a:cubicBezTo>
                      <a:pt x="402" y="813"/>
                      <a:pt x="377" y="788"/>
                      <a:pt x="384" y="768"/>
                    </a:cubicBezTo>
                    <a:cubicBezTo>
                      <a:pt x="391" y="748"/>
                      <a:pt x="437" y="737"/>
                      <a:pt x="441" y="717"/>
                    </a:cubicBezTo>
                    <a:cubicBezTo>
                      <a:pt x="445" y="697"/>
                      <a:pt x="412" y="669"/>
                      <a:pt x="408" y="648"/>
                    </a:cubicBezTo>
                    <a:cubicBezTo>
                      <a:pt x="404" y="627"/>
                      <a:pt x="425" y="603"/>
                      <a:pt x="417" y="591"/>
                    </a:cubicBezTo>
                    <a:cubicBezTo>
                      <a:pt x="409" y="579"/>
                      <a:pt x="363" y="595"/>
                      <a:pt x="363" y="576"/>
                    </a:cubicBezTo>
                    <a:cubicBezTo>
                      <a:pt x="363" y="557"/>
                      <a:pt x="394" y="498"/>
                      <a:pt x="414" y="474"/>
                    </a:cubicBezTo>
                    <a:cubicBezTo>
                      <a:pt x="434" y="450"/>
                      <a:pt x="460" y="445"/>
                      <a:pt x="483" y="432"/>
                    </a:cubicBezTo>
                    <a:cubicBezTo>
                      <a:pt x="506" y="419"/>
                      <a:pt x="539" y="405"/>
                      <a:pt x="549" y="393"/>
                    </a:cubicBezTo>
                    <a:cubicBezTo>
                      <a:pt x="559" y="381"/>
                      <a:pt x="552" y="370"/>
                      <a:pt x="546" y="360"/>
                    </a:cubicBezTo>
                    <a:cubicBezTo>
                      <a:pt x="540" y="350"/>
                      <a:pt x="515" y="340"/>
                      <a:pt x="513" y="333"/>
                    </a:cubicBezTo>
                    <a:cubicBezTo>
                      <a:pt x="511" y="326"/>
                      <a:pt x="540" y="323"/>
                      <a:pt x="531" y="315"/>
                    </a:cubicBezTo>
                    <a:cubicBezTo>
                      <a:pt x="522" y="307"/>
                      <a:pt x="474" y="296"/>
                      <a:pt x="462" y="285"/>
                    </a:cubicBezTo>
                    <a:cubicBezTo>
                      <a:pt x="450" y="274"/>
                      <a:pt x="454" y="257"/>
                      <a:pt x="459" y="249"/>
                    </a:cubicBezTo>
                    <a:cubicBezTo>
                      <a:pt x="464" y="241"/>
                      <a:pt x="495" y="251"/>
                      <a:pt x="492" y="240"/>
                    </a:cubicBezTo>
                    <a:cubicBezTo>
                      <a:pt x="489" y="229"/>
                      <a:pt x="457" y="195"/>
                      <a:pt x="441" y="180"/>
                    </a:cubicBezTo>
                    <a:cubicBezTo>
                      <a:pt x="425" y="165"/>
                      <a:pt x="412" y="146"/>
                      <a:pt x="396" y="147"/>
                    </a:cubicBezTo>
                    <a:cubicBezTo>
                      <a:pt x="380" y="148"/>
                      <a:pt x="367" y="191"/>
                      <a:pt x="342" y="186"/>
                    </a:cubicBezTo>
                    <a:cubicBezTo>
                      <a:pt x="317" y="181"/>
                      <a:pt x="268" y="130"/>
                      <a:pt x="243" y="114"/>
                    </a:cubicBezTo>
                    <a:cubicBezTo>
                      <a:pt x="218" y="98"/>
                      <a:pt x="209" y="93"/>
                      <a:pt x="192" y="90"/>
                    </a:cubicBezTo>
                    <a:cubicBezTo>
                      <a:pt x="175" y="87"/>
                      <a:pt x="153" y="100"/>
                      <a:pt x="138" y="96"/>
                    </a:cubicBezTo>
                    <a:cubicBezTo>
                      <a:pt x="123" y="92"/>
                      <a:pt x="102" y="75"/>
                      <a:pt x="99" y="63"/>
                    </a:cubicBezTo>
                    <a:cubicBezTo>
                      <a:pt x="96" y="51"/>
                      <a:pt x="124" y="28"/>
                      <a:pt x="120" y="21"/>
                    </a:cubicBezTo>
                    <a:cubicBezTo>
                      <a:pt x="116" y="14"/>
                      <a:pt x="90" y="24"/>
                      <a:pt x="75" y="21"/>
                    </a:cubicBezTo>
                    <a:cubicBezTo>
                      <a:pt x="60" y="18"/>
                      <a:pt x="36" y="0"/>
                      <a:pt x="27" y="3"/>
                    </a:cubicBezTo>
                    <a:cubicBezTo>
                      <a:pt x="18" y="6"/>
                      <a:pt x="18" y="22"/>
                      <a:pt x="18" y="39"/>
                    </a:cubicBezTo>
                  </a:path>
                </a:pathLst>
              </a:custGeom>
              <a:solidFill>
                <a:srgbClr val="F9B76F"/>
              </a:solidFill>
              <a:ln w="9525">
                <a:solidFill>
                  <a:srgbClr val="993300"/>
                </a:solidFill>
                <a:round/>
                <a:headEnd/>
                <a:tailEnd/>
              </a:ln>
            </p:spPr>
            <p:txBody>
              <a:bodyPr/>
              <a:lstStyle/>
              <a:p>
                <a:endParaRPr lang="en-US"/>
              </a:p>
            </p:txBody>
          </p:sp>
          <p:sp>
            <p:nvSpPr>
              <p:cNvPr id="8444" name="Freeform 530"/>
              <p:cNvSpPr>
                <a:spLocks noChangeAspect="1"/>
              </p:cNvSpPr>
              <p:nvPr/>
            </p:nvSpPr>
            <p:spPr bwMode="auto">
              <a:xfrm>
                <a:off x="837" y="3034"/>
                <a:ext cx="129" cy="76"/>
              </a:xfrm>
              <a:custGeom>
                <a:avLst/>
                <a:gdLst>
                  <a:gd name="T0" fmla="*/ 6 w 323"/>
                  <a:gd name="T1" fmla="*/ 72 h 190"/>
                  <a:gd name="T2" fmla="*/ 36 w 323"/>
                  <a:gd name="T3" fmla="*/ 96 h 190"/>
                  <a:gd name="T4" fmla="*/ 87 w 323"/>
                  <a:gd name="T5" fmla="*/ 93 h 190"/>
                  <a:gd name="T6" fmla="*/ 150 w 323"/>
                  <a:gd name="T7" fmla="*/ 111 h 190"/>
                  <a:gd name="T8" fmla="*/ 210 w 323"/>
                  <a:gd name="T9" fmla="*/ 171 h 190"/>
                  <a:gd name="T10" fmla="*/ 237 w 323"/>
                  <a:gd name="T11" fmla="*/ 186 h 190"/>
                  <a:gd name="T12" fmla="*/ 273 w 323"/>
                  <a:gd name="T13" fmla="*/ 147 h 190"/>
                  <a:gd name="T14" fmla="*/ 318 w 323"/>
                  <a:gd name="T15" fmla="*/ 138 h 190"/>
                  <a:gd name="T16" fmla="*/ 303 w 323"/>
                  <a:gd name="T17" fmla="*/ 111 h 190"/>
                  <a:gd name="T18" fmla="*/ 297 w 323"/>
                  <a:gd name="T19" fmla="*/ 84 h 190"/>
                  <a:gd name="T20" fmla="*/ 300 w 323"/>
                  <a:gd name="T21" fmla="*/ 57 h 190"/>
                  <a:gd name="T22" fmla="*/ 231 w 323"/>
                  <a:gd name="T23" fmla="*/ 54 h 190"/>
                  <a:gd name="T24" fmla="*/ 165 w 323"/>
                  <a:gd name="T25" fmla="*/ 24 h 190"/>
                  <a:gd name="T26" fmla="*/ 135 w 323"/>
                  <a:gd name="T27" fmla="*/ 6 h 190"/>
                  <a:gd name="T28" fmla="*/ 72 w 323"/>
                  <a:gd name="T29" fmla="*/ 60 h 190"/>
                  <a:gd name="T30" fmla="*/ 6 w 323"/>
                  <a:gd name="T31" fmla="*/ 72 h 1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23"/>
                  <a:gd name="T49" fmla="*/ 0 h 190"/>
                  <a:gd name="T50" fmla="*/ 323 w 323"/>
                  <a:gd name="T51" fmla="*/ 190 h 19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23" h="190">
                    <a:moveTo>
                      <a:pt x="6" y="72"/>
                    </a:moveTo>
                    <a:cubicBezTo>
                      <a:pt x="0" y="78"/>
                      <a:pt x="23" y="93"/>
                      <a:pt x="36" y="96"/>
                    </a:cubicBezTo>
                    <a:cubicBezTo>
                      <a:pt x="49" y="99"/>
                      <a:pt x="68" y="91"/>
                      <a:pt x="87" y="93"/>
                    </a:cubicBezTo>
                    <a:cubicBezTo>
                      <a:pt x="106" y="95"/>
                      <a:pt x="129" y="98"/>
                      <a:pt x="150" y="111"/>
                    </a:cubicBezTo>
                    <a:cubicBezTo>
                      <a:pt x="171" y="124"/>
                      <a:pt x="195" y="158"/>
                      <a:pt x="210" y="171"/>
                    </a:cubicBezTo>
                    <a:cubicBezTo>
                      <a:pt x="225" y="184"/>
                      <a:pt x="227" y="190"/>
                      <a:pt x="237" y="186"/>
                    </a:cubicBezTo>
                    <a:cubicBezTo>
                      <a:pt x="247" y="182"/>
                      <a:pt x="260" y="155"/>
                      <a:pt x="273" y="147"/>
                    </a:cubicBezTo>
                    <a:cubicBezTo>
                      <a:pt x="286" y="139"/>
                      <a:pt x="313" y="144"/>
                      <a:pt x="318" y="138"/>
                    </a:cubicBezTo>
                    <a:cubicBezTo>
                      <a:pt x="323" y="132"/>
                      <a:pt x="307" y="120"/>
                      <a:pt x="303" y="111"/>
                    </a:cubicBezTo>
                    <a:cubicBezTo>
                      <a:pt x="299" y="102"/>
                      <a:pt x="298" y="93"/>
                      <a:pt x="297" y="84"/>
                    </a:cubicBezTo>
                    <a:cubicBezTo>
                      <a:pt x="296" y="75"/>
                      <a:pt x="311" y="62"/>
                      <a:pt x="300" y="57"/>
                    </a:cubicBezTo>
                    <a:cubicBezTo>
                      <a:pt x="289" y="52"/>
                      <a:pt x="253" y="59"/>
                      <a:pt x="231" y="54"/>
                    </a:cubicBezTo>
                    <a:cubicBezTo>
                      <a:pt x="209" y="49"/>
                      <a:pt x="181" y="32"/>
                      <a:pt x="165" y="24"/>
                    </a:cubicBezTo>
                    <a:cubicBezTo>
                      <a:pt x="149" y="16"/>
                      <a:pt x="150" y="0"/>
                      <a:pt x="135" y="6"/>
                    </a:cubicBezTo>
                    <a:cubicBezTo>
                      <a:pt x="120" y="12"/>
                      <a:pt x="92" y="49"/>
                      <a:pt x="72" y="60"/>
                    </a:cubicBezTo>
                    <a:cubicBezTo>
                      <a:pt x="52" y="71"/>
                      <a:pt x="12" y="66"/>
                      <a:pt x="6" y="72"/>
                    </a:cubicBezTo>
                    <a:close/>
                  </a:path>
                </a:pathLst>
              </a:custGeom>
              <a:solidFill>
                <a:srgbClr val="0060C0"/>
              </a:solidFill>
              <a:ln w="9525">
                <a:solidFill>
                  <a:srgbClr val="000080"/>
                </a:solidFill>
                <a:round/>
                <a:headEnd/>
                <a:tailEnd/>
              </a:ln>
            </p:spPr>
            <p:txBody>
              <a:bodyPr/>
              <a:lstStyle/>
              <a:p>
                <a:endParaRPr lang="en-US"/>
              </a:p>
            </p:txBody>
          </p:sp>
          <p:sp>
            <p:nvSpPr>
              <p:cNvPr id="8445" name="Freeform 531"/>
              <p:cNvSpPr>
                <a:spLocks noChangeAspect="1"/>
              </p:cNvSpPr>
              <p:nvPr/>
            </p:nvSpPr>
            <p:spPr bwMode="auto">
              <a:xfrm>
                <a:off x="669" y="3484"/>
                <a:ext cx="46" cy="96"/>
              </a:xfrm>
              <a:custGeom>
                <a:avLst/>
                <a:gdLst>
                  <a:gd name="T0" fmla="*/ 10 w 114"/>
                  <a:gd name="T1" fmla="*/ 3 h 239"/>
                  <a:gd name="T2" fmla="*/ 37 w 114"/>
                  <a:gd name="T3" fmla="*/ 63 h 239"/>
                  <a:gd name="T4" fmla="*/ 46 w 114"/>
                  <a:gd name="T5" fmla="*/ 87 h 239"/>
                  <a:gd name="T6" fmla="*/ 91 w 114"/>
                  <a:gd name="T7" fmla="*/ 108 h 239"/>
                  <a:gd name="T8" fmla="*/ 112 w 114"/>
                  <a:gd name="T9" fmla="*/ 183 h 239"/>
                  <a:gd name="T10" fmla="*/ 79 w 114"/>
                  <a:gd name="T11" fmla="*/ 233 h 239"/>
                  <a:gd name="T12" fmla="*/ 61 w 114"/>
                  <a:gd name="T13" fmla="*/ 216 h 239"/>
                  <a:gd name="T14" fmla="*/ 79 w 114"/>
                  <a:gd name="T15" fmla="*/ 186 h 239"/>
                  <a:gd name="T16" fmla="*/ 25 w 114"/>
                  <a:gd name="T17" fmla="*/ 156 h 239"/>
                  <a:gd name="T18" fmla="*/ 4 w 114"/>
                  <a:gd name="T19" fmla="*/ 129 h 239"/>
                  <a:gd name="T20" fmla="*/ 52 w 114"/>
                  <a:gd name="T21" fmla="*/ 111 h 239"/>
                  <a:gd name="T22" fmla="*/ 25 w 114"/>
                  <a:gd name="T23" fmla="*/ 84 h 239"/>
                  <a:gd name="T24" fmla="*/ 10 w 114"/>
                  <a:gd name="T25" fmla="*/ 3 h 2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4"/>
                  <a:gd name="T40" fmla="*/ 0 h 239"/>
                  <a:gd name="T41" fmla="*/ 114 w 114"/>
                  <a:gd name="T42" fmla="*/ 239 h 2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4" h="239">
                    <a:moveTo>
                      <a:pt x="10" y="3"/>
                    </a:moveTo>
                    <a:cubicBezTo>
                      <a:pt x="12" y="0"/>
                      <a:pt x="31" y="49"/>
                      <a:pt x="37" y="63"/>
                    </a:cubicBezTo>
                    <a:cubicBezTo>
                      <a:pt x="43" y="77"/>
                      <a:pt x="37" y="79"/>
                      <a:pt x="46" y="87"/>
                    </a:cubicBezTo>
                    <a:cubicBezTo>
                      <a:pt x="55" y="95"/>
                      <a:pt x="80" y="92"/>
                      <a:pt x="91" y="108"/>
                    </a:cubicBezTo>
                    <a:cubicBezTo>
                      <a:pt x="102" y="124"/>
                      <a:pt x="114" y="162"/>
                      <a:pt x="112" y="183"/>
                    </a:cubicBezTo>
                    <a:cubicBezTo>
                      <a:pt x="110" y="204"/>
                      <a:pt x="88" y="227"/>
                      <a:pt x="79" y="233"/>
                    </a:cubicBezTo>
                    <a:cubicBezTo>
                      <a:pt x="70" y="239"/>
                      <a:pt x="61" y="224"/>
                      <a:pt x="61" y="216"/>
                    </a:cubicBezTo>
                    <a:cubicBezTo>
                      <a:pt x="61" y="208"/>
                      <a:pt x="85" y="196"/>
                      <a:pt x="79" y="186"/>
                    </a:cubicBezTo>
                    <a:cubicBezTo>
                      <a:pt x="73" y="176"/>
                      <a:pt x="37" y="165"/>
                      <a:pt x="25" y="156"/>
                    </a:cubicBezTo>
                    <a:cubicBezTo>
                      <a:pt x="13" y="147"/>
                      <a:pt x="0" y="136"/>
                      <a:pt x="4" y="129"/>
                    </a:cubicBezTo>
                    <a:cubicBezTo>
                      <a:pt x="8" y="122"/>
                      <a:pt x="49" y="118"/>
                      <a:pt x="52" y="111"/>
                    </a:cubicBezTo>
                    <a:cubicBezTo>
                      <a:pt x="55" y="104"/>
                      <a:pt x="31" y="102"/>
                      <a:pt x="25" y="84"/>
                    </a:cubicBezTo>
                    <a:cubicBezTo>
                      <a:pt x="19" y="66"/>
                      <a:pt x="8" y="6"/>
                      <a:pt x="10" y="3"/>
                    </a:cubicBezTo>
                    <a:close/>
                  </a:path>
                </a:pathLst>
              </a:custGeom>
              <a:solidFill>
                <a:srgbClr val="666699"/>
              </a:solidFill>
              <a:ln w="9525">
                <a:solidFill>
                  <a:srgbClr val="000080"/>
                </a:solidFill>
                <a:round/>
                <a:headEnd/>
                <a:tailEnd/>
              </a:ln>
            </p:spPr>
            <p:txBody>
              <a:bodyPr/>
              <a:lstStyle/>
              <a:p>
                <a:endParaRPr lang="en-US"/>
              </a:p>
            </p:txBody>
          </p:sp>
          <p:sp>
            <p:nvSpPr>
              <p:cNvPr id="8446" name="Freeform 532"/>
              <p:cNvSpPr>
                <a:spLocks noChangeAspect="1"/>
              </p:cNvSpPr>
              <p:nvPr/>
            </p:nvSpPr>
            <p:spPr bwMode="auto">
              <a:xfrm>
                <a:off x="530" y="3044"/>
                <a:ext cx="259" cy="551"/>
              </a:xfrm>
              <a:custGeom>
                <a:avLst/>
                <a:gdLst>
                  <a:gd name="T0" fmla="*/ 287 w 649"/>
                  <a:gd name="T1" fmla="*/ 33 h 1377"/>
                  <a:gd name="T2" fmla="*/ 209 w 649"/>
                  <a:gd name="T3" fmla="*/ 0 h 1377"/>
                  <a:gd name="T4" fmla="*/ 206 w 649"/>
                  <a:gd name="T5" fmla="*/ 33 h 1377"/>
                  <a:gd name="T6" fmla="*/ 167 w 649"/>
                  <a:gd name="T7" fmla="*/ 51 h 1377"/>
                  <a:gd name="T8" fmla="*/ 104 w 649"/>
                  <a:gd name="T9" fmla="*/ 81 h 1377"/>
                  <a:gd name="T10" fmla="*/ 110 w 649"/>
                  <a:gd name="T11" fmla="*/ 123 h 1377"/>
                  <a:gd name="T12" fmla="*/ 38 w 649"/>
                  <a:gd name="T13" fmla="*/ 150 h 1377"/>
                  <a:gd name="T14" fmla="*/ 50 w 649"/>
                  <a:gd name="T15" fmla="*/ 225 h 1377"/>
                  <a:gd name="T16" fmla="*/ 89 w 649"/>
                  <a:gd name="T17" fmla="*/ 273 h 1377"/>
                  <a:gd name="T18" fmla="*/ 59 w 649"/>
                  <a:gd name="T19" fmla="*/ 333 h 1377"/>
                  <a:gd name="T20" fmla="*/ 23 w 649"/>
                  <a:gd name="T21" fmla="*/ 387 h 1377"/>
                  <a:gd name="T22" fmla="*/ 23 w 649"/>
                  <a:gd name="T23" fmla="*/ 501 h 1377"/>
                  <a:gd name="T24" fmla="*/ 77 w 649"/>
                  <a:gd name="T25" fmla="*/ 537 h 1377"/>
                  <a:gd name="T26" fmla="*/ 62 w 649"/>
                  <a:gd name="T27" fmla="*/ 603 h 1377"/>
                  <a:gd name="T28" fmla="*/ 5 w 649"/>
                  <a:gd name="T29" fmla="*/ 645 h 1377"/>
                  <a:gd name="T30" fmla="*/ 29 w 649"/>
                  <a:gd name="T31" fmla="*/ 711 h 1377"/>
                  <a:gd name="T32" fmla="*/ 89 w 649"/>
                  <a:gd name="T33" fmla="*/ 798 h 1377"/>
                  <a:gd name="T34" fmla="*/ 167 w 649"/>
                  <a:gd name="T35" fmla="*/ 945 h 1377"/>
                  <a:gd name="T36" fmla="*/ 248 w 649"/>
                  <a:gd name="T37" fmla="*/ 1011 h 1377"/>
                  <a:gd name="T38" fmla="*/ 296 w 649"/>
                  <a:gd name="T39" fmla="*/ 1029 h 1377"/>
                  <a:gd name="T40" fmla="*/ 311 w 649"/>
                  <a:gd name="T41" fmla="*/ 1092 h 1377"/>
                  <a:gd name="T42" fmla="*/ 368 w 649"/>
                  <a:gd name="T43" fmla="*/ 1101 h 1377"/>
                  <a:gd name="T44" fmla="*/ 410 w 649"/>
                  <a:gd name="T45" fmla="*/ 1170 h 1377"/>
                  <a:gd name="T46" fmla="*/ 449 w 649"/>
                  <a:gd name="T47" fmla="*/ 1203 h 1377"/>
                  <a:gd name="T48" fmla="*/ 470 w 649"/>
                  <a:gd name="T49" fmla="*/ 1266 h 1377"/>
                  <a:gd name="T50" fmla="*/ 449 w 649"/>
                  <a:gd name="T51" fmla="*/ 1323 h 1377"/>
                  <a:gd name="T52" fmla="*/ 500 w 649"/>
                  <a:gd name="T53" fmla="*/ 1356 h 1377"/>
                  <a:gd name="T54" fmla="*/ 581 w 649"/>
                  <a:gd name="T55" fmla="*/ 1368 h 1377"/>
                  <a:gd name="T56" fmla="*/ 641 w 649"/>
                  <a:gd name="T57" fmla="*/ 1302 h 1377"/>
                  <a:gd name="T58" fmla="*/ 530 w 649"/>
                  <a:gd name="T59" fmla="*/ 1116 h 1377"/>
                  <a:gd name="T60" fmla="*/ 461 w 649"/>
                  <a:gd name="T61" fmla="*/ 1065 h 1377"/>
                  <a:gd name="T62" fmla="*/ 515 w 649"/>
                  <a:gd name="T63" fmla="*/ 1056 h 1377"/>
                  <a:gd name="T64" fmla="*/ 518 w 649"/>
                  <a:gd name="T65" fmla="*/ 999 h 1377"/>
                  <a:gd name="T66" fmla="*/ 413 w 649"/>
                  <a:gd name="T67" fmla="*/ 939 h 1377"/>
                  <a:gd name="T68" fmla="*/ 419 w 649"/>
                  <a:gd name="T69" fmla="*/ 840 h 1377"/>
                  <a:gd name="T70" fmla="*/ 356 w 649"/>
                  <a:gd name="T71" fmla="*/ 711 h 1377"/>
                  <a:gd name="T72" fmla="*/ 386 w 649"/>
                  <a:gd name="T73" fmla="*/ 672 h 1377"/>
                  <a:gd name="T74" fmla="*/ 341 w 649"/>
                  <a:gd name="T75" fmla="*/ 615 h 1377"/>
                  <a:gd name="T76" fmla="*/ 353 w 649"/>
                  <a:gd name="T77" fmla="*/ 561 h 1377"/>
                  <a:gd name="T78" fmla="*/ 293 w 649"/>
                  <a:gd name="T79" fmla="*/ 528 h 1377"/>
                  <a:gd name="T80" fmla="*/ 275 w 649"/>
                  <a:gd name="T81" fmla="*/ 492 h 1377"/>
                  <a:gd name="T82" fmla="*/ 305 w 649"/>
                  <a:gd name="T83" fmla="*/ 471 h 1377"/>
                  <a:gd name="T84" fmla="*/ 305 w 649"/>
                  <a:gd name="T85" fmla="*/ 435 h 1377"/>
                  <a:gd name="T86" fmla="*/ 335 w 649"/>
                  <a:gd name="T87" fmla="*/ 363 h 1377"/>
                  <a:gd name="T88" fmla="*/ 317 w 649"/>
                  <a:gd name="T89" fmla="*/ 345 h 1377"/>
                  <a:gd name="T90" fmla="*/ 308 w 649"/>
                  <a:gd name="T91" fmla="*/ 306 h 1377"/>
                  <a:gd name="T92" fmla="*/ 257 w 649"/>
                  <a:gd name="T93" fmla="*/ 288 h 1377"/>
                  <a:gd name="T94" fmla="*/ 167 w 649"/>
                  <a:gd name="T95" fmla="*/ 189 h 1377"/>
                  <a:gd name="T96" fmla="*/ 152 w 649"/>
                  <a:gd name="T97" fmla="*/ 126 h 1377"/>
                  <a:gd name="T98" fmla="*/ 194 w 649"/>
                  <a:gd name="T99" fmla="*/ 69 h 1377"/>
                  <a:gd name="T100" fmla="*/ 257 w 649"/>
                  <a:gd name="T101" fmla="*/ 42 h 1377"/>
                  <a:gd name="T102" fmla="*/ 287 w 649"/>
                  <a:gd name="T103" fmla="*/ 33 h 137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49"/>
                  <a:gd name="T157" fmla="*/ 0 h 1377"/>
                  <a:gd name="T158" fmla="*/ 649 w 649"/>
                  <a:gd name="T159" fmla="*/ 1377 h 137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49" h="1377">
                    <a:moveTo>
                      <a:pt x="287" y="33"/>
                    </a:moveTo>
                    <a:cubicBezTo>
                      <a:pt x="279" y="26"/>
                      <a:pt x="222" y="0"/>
                      <a:pt x="209" y="0"/>
                    </a:cubicBezTo>
                    <a:cubicBezTo>
                      <a:pt x="196" y="0"/>
                      <a:pt x="213" y="25"/>
                      <a:pt x="206" y="33"/>
                    </a:cubicBezTo>
                    <a:cubicBezTo>
                      <a:pt x="199" y="41"/>
                      <a:pt x="184" y="43"/>
                      <a:pt x="167" y="51"/>
                    </a:cubicBezTo>
                    <a:cubicBezTo>
                      <a:pt x="150" y="59"/>
                      <a:pt x="113" y="69"/>
                      <a:pt x="104" y="81"/>
                    </a:cubicBezTo>
                    <a:cubicBezTo>
                      <a:pt x="95" y="93"/>
                      <a:pt x="121" y="111"/>
                      <a:pt x="110" y="123"/>
                    </a:cubicBezTo>
                    <a:cubicBezTo>
                      <a:pt x="99" y="135"/>
                      <a:pt x="48" y="133"/>
                      <a:pt x="38" y="150"/>
                    </a:cubicBezTo>
                    <a:cubicBezTo>
                      <a:pt x="28" y="167"/>
                      <a:pt x="41" y="204"/>
                      <a:pt x="50" y="225"/>
                    </a:cubicBezTo>
                    <a:cubicBezTo>
                      <a:pt x="59" y="246"/>
                      <a:pt x="87" y="255"/>
                      <a:pt x="89" y="273"/>
                    </a:cubicBezTo>
                    <a:cubicBezTo>
                      <a:pt x="91" y="291"/>
                      <a:pt x="70" y="314"/>
                      <a:pt x="59" y="333"/>
                    </a:cubicBezTo>
                    <a:cubicBezTo>
                      <a:pt x="48" y="352"/>
                      <a:pt x="29" y="359"/>
                      <a:pt x="23" y="387"/>
                    </a:cubicBezTo>
                    <a:cubicBezTo>
                      <a:pt x="17" y="415"/>
                      <a:pt x="14" y="476"/>
                      <a:pt x="23" y="501"/>
                    </a:cubicBezTo>
                    <a:cubicBezTo>
                      <a:pt x="32" y="526"/>
                      <a:pt x="71" y="520"/>
                      <a:pt x="77" y="537"/>
                    </a:cubicBezTo>
                    <a:cubicBezTo>
                      <a:pt x="83" y="554"/>
                      <a:pt x="74" y="585"/>
                      <a:pt x="62" y="603"/>
                    </a:cubicBezTo>
                    <a:cubicBezTo>
                      <a:pt x="50" y="621"/>
                      <a:pt x="10" y="627"/>
                      <a:pt x="5" y="645"/>
                    </a:cubicBezTo>
                    <a:cubicBezTo>
                      <a:pt x="0" y="663"/>
                      <a:pt x="15" y="686"/>
                      <a:pt x="29" y="711"/>
                    </a:cubicBezTo>
                    <a:cubicBezTo>
                      <a:pt x="43" y="736"/>
                      <a:pt x="66" y="759"/>
                      <a:pt x="89" y="798"/>
                    </a:cubicBezTo>
                    <a:cubicBezTo>
                      <a:pt x="112" y="837"/>
                      <a:pt x="141" y="910"/>
                      <a:pt x="167" y="945"/>
                    </a:cubicBezTo>
                    <a:cubicBezTo>
                      <a:pt x="193" y="980"/>
                      <a:pt x="227" y="997"/>
                      <a:pt x="248" y="1011"/>
                    </a:cubicBezTo>
                    <a:cubicBezTo>
                      <a:pt x="269" y="1025"/>
                      <a:pt x="285" y="1015"/>
                      <a:pt x="296" y="1029"/>
                    </a:cubicBezTo>
                    <a:cubicBezTo>
                      <a:pt x="307" y="1043"/>
                      <a:pt x="299" y="1080"/>
                      <a:pt x="311" y="1092"/>
                    </a:cubicBezTo>
                    <a:cubicBezTo>
                      <a:pt x="323" y="1104"/>
                      <a:pt x="351" y="1088"/>
                      <a:pt x="368" y="1101"/>
                    </a:cubicBezTo>
                    <a:cubicBezTo>
                      <a:pt x="385" y="1114"/>
                      <a:pt x="397" y="1153"/>
                      <a:pt x="410" y="1170"/>
                    </a:cubicBezTo>
                    <a:cubicBezTo>
                      <a:pt x="423" y="1187"/>
                      <a:pt x="439" y="1187"/>
                      <a:pt x="449" y="1203"/>
                    </a:cubicBezTo>
                    <a:cubicBezTo>
                      <a:pt x="459" y="1219"/>
                      <a:pt x="470" y="1246"/>
                      <a:pt x="470" y="1266"/>
                    </a:cubicBezTo>
                    <a:cubicBezTo>
                      <a:pt x="470" y="1286"/>
                      <a:pt x="444" y="1308"/>
                      <a:pt x="449" y="1323"/>
                    </a:cubicBezTo>
                    <a:cubicBezTo>
                      <a:pt x="454" y="1338"/>
                      <a:pt x="478" y="1349"/>
                      <a:pt x="500" y="1356"/>
                    </a:cubicBezTo>
                    <a:cubicBezTo>
                      <a:pt x="522" y="1363"/>
                      <a:pt x="558" y="1377"/>
                      <a:pt x="581" y="1368"/>
                    </a:cubicBezTo>
                    <a:cubicBezTo>
                      <a:pt x="604" y="1359"/>
                      <a:pt x="649" y="1344"/>
                      <a:pt x="641" y="1302"/>
                    </a:cubicBezTo>
                    <a:cubicBezTo>
                      <a:pt x="633" y="1260"/>
                      <a:pt x="560" y="1155"/>
                      <a:pt x="530" y="1116"/>
                    </a:cubicBezTo>
                    <a:cubicBezTo>
                      <a:pt x="500" y="1077"/>
                      <a:pt x="464" y="1075"/>
                      <a:pt x="461" y="1065"/>
                    </a:cubicBezTo>
                    <a:cubicBezTo>
                      <a:pt x="458" y="1055"/>
                      <a:pt x="505" y="1067"/>
                      <a:pt x="515" y="1056"/>
                    </a:cubicBezTo>
                    <a:cubicBezTo>
                      <a:pt x="525" y="1045"/>
                      <a:pt x="535" y="1019"/>
                      <a:pt x="518" y="999"/>
                    </a:cubicBezTo>
                    <a:cubicBezTo>
                      <a:pt x="501" y="979"/>
                      <a:pt x="430" y="966"/>
                      <a:pt x="413" y="939"/>
                    </a:cubicBezTo>
                    <a:cubicBezTo>
                      <a:pt x="396" y="912"/>
                      <a:pt x="428" y="878"/>
                      <a:pt x="419" y="840"/>
                    </a:cubicBezTo>
                    <a:cubicBezTo>
                      <a:pt x="410" y="802"/>
                      <a:pt x="361" y="739"/>
                      <a:pt x="356" y="711"/>
                    </a:cubicBezTo>
                    <a:cubicBezTo>
                      <a:pt x="351" y="683"/>
                      <a:pt x="388" y="688"/>
                      <a:pt x="386" y="672"/>
                    </a:cubicBezTo>
                    <a:cubicBezTo>
                      <a:pt x="384" y="656"/>
                      <a:pt x="346" y="633"/>
                      <a:pt x="341" y="615"/>
                    </a:cubicBezTo>
                    <a:cubicBezTo>
                      <a:pt x="336" y="597"/>
                      <a:pt x="361" y="575"/>
                      <a:pt x="353" y="561"/>
                    </a:cubicBezTo>
                    <a:cubicBezTo>
                      <a:pt x="345" y="547"/>
                      <a:pt x="306" y="539"/>
                      <a:pt x="293" y="528"/>
                    </a:cubicBezTo>
                    <a:cubicBezTo>
                      <a:pt x="280" y="517"/>
                      <a:pt x="273" y="501"/>
                      <a:pt x="275" y="492"/>
                    </a:cubicBezTo>
                    <a:cubicBezTo>
                      <a:pt x="277" y="483"/>
                      <a:pt x="300" y="480"/>
                      <a:pt x="305" y="471"/>
                    </a:cubicBezTo>
                    <a:cubicBezTo>
                      <a:pt x="310" y="462"/>
                      <a:pt x="300" y="453"/>
                      <a:pt x="305" y="435"/>
                    </a:cubicBezTo>
                    <a:cubicBezTo>
                      <a:pt x="310" y="417"/>
                      <a:pt x="333" y="378"/>
                      <a:pt x="335" y="363"/>
                    </a:cubicBezTo>
                    <a:cubicBezTo>
                      <a:pt x="337" y="348"/>
                      <a:pt x="322" y="355"/>
                      <a:pt x="317" y="345"/>
                    </a:cubicBezTo>
                    <a:cubicBezTo>
                      <a:pt x="312" y="335"/>
                      <a:pt x="318" y="315"/>
                      <a:pt x="308" y="306"/>
                    </a:cubicBezTo>
                    <a:cubicBezTo>
                      <a:pt x="298" y="297"/>
                      <a:pt x="281" y="307"/>
                      <a:pt x="257" y="288"/>
                    </a:cubicBezTo>
                    <a:cubicBezTo>
                      <a:pt x="233" y="269"/>
                      <a:pt x="185" y="216"/>
                      <a:pt x="167" y="189"/>
                    </a:cubicBezTo>
                    <a:cubicBezTo>
                      <a:pt x="149" y="162"/>
                      <a:pt x="148" y="146"/>
                      <a:pt x="152" y="126"/>
                    </a:cubicBezTo>
                    <a:cubicBezTo>
                      <a:pt x="156" y="106"/>
                      <a:pt x="177" y="83"/>
                      <a:pt x="194" y="69"/>
                    </a:cubicBezTo>
                    <a:cubicBezTo>
                      <a:pt x="211" y="55"/>
                      <a:pt x="240" y="46"/>
                      <a:pt x="257" y="42"/>
                    </a:cubicBezTo>
                    <a:cubicBezTo>
                      <a:pt x="274" y="38"/>
                      <a:pt x="295" y="40"/>
                      <a:pt x="287" y="33"/>
                    </a:cubicBezTo>
                    <a:close/>
                  </a:path>
                </a:pathLst>
              </a:custGeom>
              <a:solidFill>
                <a:srgbClr val="F9B76F"/>
              </a:solidFill>
              <a:ln w="9525">
                <a:solidFill>
                  <a:srgbClr val="993300"/>
                </a:solidFill>
                <a:round/>
                <a:headEnd/>
                <a:tailEnd/>
              </a:ln>
            </p:spPr>
            <p:txBody>
              <a:bodyPr/>
              <a:lstStyle/>
              <a:p>
                <a:endParaRPr lang="en-US"/>
              </a:p>
            </p:txBody>
          </p:sp>
        </p:grpSp>
        <p:sp>
          <p:nvSpPr>
            <p:cNvPr id="8295" name="Text Box 119"/>
            <p:cNvSpPr txBox="1">
              <a:spLocks noChangeAspect="1" noChangeArrowheads="1"/>
            </p:cNvSpPr>
            <p:nvPr/>
          </p:nvSpPr>
          <p:spPr bwMode="auto">
            <a:xfrm>
              <a:off x="3551" y="3811"/>
              <a:ext cx="857" cy="171"/>
            </a:xfrm>
            <a:prstGeom prst="rect">
              <a:avLst/>
            </a:prstGeom>
            <a:noFill/>
            <a:ln w="9525">
              <a:noFill/>
              <a:miter lim="800000"/>
              <a:headEnd/>
              <a:tailEnd/>
            </a:ln>
          </p:spPr>
          <p:txBody>
            <a:bodyPr lIns="9144" tIns="9144" rIns="9144" bIns="9144"/>
            <a:lstStyle/>
            <a:p>
              <a:pPr algn="ctr"/>
              <a:r>
                <a:rPr lang="en-US" sz="2000">
                  <a:solidFill>
                    <a:schemeClr val="bg1"/>
                  </a:solidFill>
                  <a:latin typeface="Century Gothic" pitchFamily="34" charset="0"/>
                </a:rPr>
                <a:t>cytosol</a:t>
              </a:r>
            </a:p>
          </p:txBody>
        </p:sp>
        <p:sp>
          <p:nvSpPr>
            <p:cNvPr id="8296" name="Text Box 123"/>
            <p:cNvSpPr txBox="1">
              <a:spLocks noChangeAspect="1" noChangeArrowheads="1"/>
            </p:cNvSpPr>
            <p:nvPr/>
          </p:nvSpPr>
          <p:spPr bwMode="auto">
            <a:xfrm>
              <a:off x="3302" y="2903"/>
              <a:ext cx="936" cy="437"/>
            </a:xfrm>
            <a:prstGeom prst="rect">
              <a:avLst/>
            </a:prstGeom>
            <a:noFill/>
            <a:ln w="9525">
              <a:noFill/>
              <a:miter lim="800000"/>
              <a:headEnd/>
              <a:tailEnd/>
            </a:ln>
          </p:spPr>
          <p:txBody>
            <a:bodyPr lIns="9144" tIns="9144" rIns="9144" bIns="9144"/>
            <a:lstStyle/>
            <a:p>
              <a:pPr algn="ctr"/>
              <a:r>
                <a:rPr lang="en-US">
                  <a:solidFill>
                    <a:schemeClr val="bg1"/>
                  </a:solidFill>
                  <a:latin typeface="Century Gothic" pitchFamily="34" charset="0"/>
                </a:rPr>
                <a:t>extracellular region</a:t>
              </a:r>
            </a:p>
          </p:txBody>
        </p:sp>
        <p:grpSp>
          <p:nvGrpSpPr>
            <p:cNvPr id="4" name="Group 375"/>
            <p:cNvGrpSpPr>
              <a:grpSpLocks noChangeAspect="1"/>
            </p:cNvGrpSpPr>
            <p:nvPr/>
          </p:nvGrpSpPr>
          <p:grpSpPr bwMode="auto">
            <a:xfrm rot="403686">
              <a:off x="3756" y="3200"/>
              <a:ext cx="1727" cy="634"/>
              <a:chOff x="3265" y="1407"/>
              <a:chExt cx="2275" cy="783"/>
            </a:xfrm>
          </p:grpSpPr>
          <p:sp>
            <p:nvSpPr>
              <p:cNvPr id="8299" name="AutoShape 48"/>
              <p:cNvSpPr>
                <a:spLocks noChangeAspect="1" noChangeArrowheads="1"/>
              </p:cNvSpPr>
              <p:nvPr/>
            </p:nvSpPr>
            <p:spPr bwMode="auto">
              <a:xfrm rot="10180783" flipH="1" flipV="1">
                <a:off x="3296" y="1497"/>
                <a:ext cx="2178" cy="593"/>
              </a:xfrm>
              <a:prstGeom prst="wave">
                <a:avLst>
                  <a:gd name="adj1" fmla="val 9532"/>
                  <a:gd name="adj2" fmla="val 0"/>
                </a:avLst>
              </a:prstGeom>
              <a:solidFill>
                <a:srgbClr val="FFE67D">
                  <a:alpha val="39999"/>
                </a:srgbClr>
              </a:solidFill>
              <a:ln w="101600">
                <a:noFill/>
                <a:round/>
                <a:headEnd/>
                <a:tailEnd/>
              </a:ln>
            </p:spPr>
            <p:txBody>
              <a:bodyPr anchor="ctr"/>
              <a:lstStyle/>
              <a:p>
                <a:endParaRPr lang="en-US"/>
              </a:p>
            </p:txBody>
          </p:sp>
          <p:grpSp>
            <p:nvGrpSpPr>
              <p:cNvPr id="5" name="Group 374"/>
              <p:cNvGrpSpPr>
                <a:grpSpLocks noChangeAspect="1"/>
              </p:cNvGrpSpPr>
              <p:nvPr/>
            </p:nvGrpSpPr>
            <p:grpSpPr bwMode="auto">
              <a:xfrm>
                <a:off x="3265" y="1407"/>
                <a:ext cx="2275" cy="783"/>
                <a:chOff x="3278" y="1411"/>
                <a:chExt cx="2275" cy="783"/>
              </a:xfrm>
            </p:grpSpPr>
            <p:sp>
              <p:nvSpPr>
                <p:cNvPr id="8301" name="Freeform 49"/>
                <p:cNvSpPr>
                  <a:spLocks noChangeAspect="1"/>
                </p:cNvSpPr>
                <p:nvPr/>
              </p:nvSpPr>
              <p:spPr bwMode="auto">
                <a:xfrm rot="10232065" flipH="1" flipV="1">
                  <a:off x="3278" y="1530"/>
                  <a:ext cx="2182" cy="81"/>
                </a:xfrm>
                <a:custGeom>
                  <a:avLst/>
                  <a:gdLst>
                    <a:gd name="T0" fmla="*/ 0 w 2772"/>
                    <a:gd name="T1" fmla="*/ 61 h 122"/>
                    <a:gd name="T2" fmla="*/ 576 w 2772"/>
                    <a:gd name="T3" fmla="*/ 1 h 122"/>
                    <a:gd name="T4" fmla="*/ 1386 w 2772"/>
                    <a:gd name="T5" fmla="*/ 67 h 122"/>
                    <a:gd name="T6" fmla="*/ 1992 w 2772"/>
                    <a:gd name="T7" fmla="*/ 115 h 122"/>
                    <a:gd name="T8" fmla="*/ 2388 w 2772"/>
                    <a:gd name="T9" fmla="*/ 109 h 122"/>
                    <a:gd name="T10" fmla="*/ 2772 w 2772"/>
                    <a:gd name="T11" fmla="*/ 55 h 122"/>
                    <a:gd name="T12" fmla="*/ 0 60000 65536"/>
                    <a:gd name="T13" fmla="*/ 0 60000 65536"/>
                    <a:gd name="T14" fmla="*/ 0 60000 65536"/>
                    <a:gd name="T15" fmla="*/ 0 60000 65536"/>
                    <a:gd name="T16" fmla="*/ 0 60000 65536"/>
                    <a:gd name="T17" fmla="*/ 0 60000 65536"/>
                    <a:gd name="T18" fmla="*/ 0 w 2772"/>
                    <a:gd name="T19" fmla="*/ 0 h 122"/>
                    <a:gd name="T20" fmla="*/ 2772 w 2772"/>
                    <a:gd name="T21" fmla="*/ 122 h 122"/>
                  </a:gdLst>
                  <a:ahLst/>
                  <a:cxnLst>
                    <a:cxn ang="T12">
                      <a:pos x="T0" y="T1"/>
                    </a:cxn>
                    <a:cxn ang="T13">
                      <a:pos x="T2" y="T3"/>
                    </a:cxn>
                    <a:cxn ang="T14">
                      <a:pos x="T4" y="T5"/>
                    </a:cxn>
                    <a:cxn ang="T15">
                      <a:pos x="T6" y="T7"/>
                    </a:cxn>
                    <a:cxn ang="T16">
                      <a:pos x="T8" y="T9"/>
                    </a:cxn>
                    <a:cxn ang="T17">
                      <a:pos x="T10" y="T11"/>
                    </a:cxn>
                  </a:cxnLst>
                  <a:rect l="T18" t="T19" r="T20" b="T21"/>
                  <a:pathLst>
                    <a:path w="2772" h="122">
                      <a:moveTo>
                        <a:pt x="0" y="61"/>
                      </a:moveTo>
                      <a:cubicBezTo>
                        <a:pt x="172" y="30"/>
                        <a:pt x="345" y="0"/>
                        <a:pt x="576" y="1"/>
                      </a:cubicBezTo>
                      <a:cubicBezTo>
                        <a:pt x="807" y="2"/>
                        <a:pt x="1150" y="48"/>
                        <a:pt x="1386" y="67"/>
                      </a:cubicBezTo>
                      <a:cubicBezTo>
                        <a:pt x="1622" y="86"/>
                        <a:pt x="1825" y="108"/>
                        <a:pt x="1992" y="115"/>
                      </a:cubicBezTo>
                      <a:cubicBezTo>
                        <a:pt x="2159" y="122"/>
                        <a:pt x="2258" y="119"/>
                        <a:pt x="2388" y="109"/>
                      </a:cubicBezTo>
                      <a:cubicBezTo>
                        <a:pt x="2518" y="99"/>
                        <a:pt x="2710" y="64"/>
                        <a:pt x="2772" y="55"/>
                      </a:cubicBezTo>
                    </a:path>
                  </a:pathLst>
                </a:custGeom>
                <a:noFill/>
                <a:ln w="76200" cap="rnd">
                  <a:solidFill>
                    <a:srgbClr val="FFE67D"/>
                  </a:solidFill>
                  <a:prstDash val="sysDot"/>
                  <a:round/>
                  <a:headEnd/>
                  <a:tailEnd/>
                </a:ln>
              </p:spPr>
              <p:txBody>
                <a:bodyPr/>
                <a:lstStyle/>
                <a:p>
                  <a:endParaRPr lang="en-US"/>
                </a:p>
              </p:txBody>
            </p:sp>
            <p:sp>
              <p:nvSpPr>
                <p:cNvPr id="8302" name="Freeform 302"/>
                <p:cNvSpPr>
                  <a:spLocks noChangeAspect="1"/>
                </p:cNvSpPr>
                <p:nvPr/>
              </p:nvSpPr>
              <p:spPr bwMode="auto">
                <a:xfrm rot="10232065" flipH="1" flipV="1">
                  <a:off x="3371" y="1980"/>
                  <a:ext cx="2182" cy="81"/>
                </a:xfrm>
                <a:custGeom>
                  <a:avLst/>
                  <a:gdLst>
                    <a:gd name="T0" fmla="*/ 0 w 2772"/>
                    <a:gd name="T1" fmla="*/ 61 h 122"/>
                    <a:gd name="T2" fmla="*/ 576 w 2772"/>
                    <a:gd name="T3" fmla="*/ 1 h 122"/>
                    <a:gd name="T4" fmla="*/ 1386 w 2772"/>
                    <a:gd name="T5" fmla="*/ 67 h 122"/>
                    <a:gd name="T6" fmla="*/ 1992 w 2772"/>
                    <a:gd name="T7" fmla="*/ 115 h 122"/>
                    <a:gd name="T8" fmla="*/ 2388 w 2772"/>
                    <a:gd name="T9" fmla="*/ 109 h 122"/>
                    <a:gd name="T10" fmla="*/ 2772 w 2772"/>
                    <a:gd name="T11" fmla="*/ 55 h 122"/>
                    <a:gd name="T12" fmla="*/ 0 60000 65536"/>
                    <a:gd name="T13" fmla="*/ 0 60000 65536"/>
                    <a:gd name="T14" fmla="*/ 0 60000 65536"/>
                    <a:gd name="T15" fmla="*/ 0 60000 65536"/>
                    <a:gd name="T16" fmla="*/ 0 60000 65536"/>
                    <a:gd name="T17" fmla="*/ 0 60000 65536"/>
                    <a:gd name="T18" fmla="*/ 0 w 2772"/>
                    <a:gd name="T19" fmla="*/ 0 h 122"/>
                    <a:gd name="T20" fmla="*/ 2772 w 2772"/>
                    <a:gd name="T21" fmla="*/ 122 h 122"/>
                  </a:gdLst>
                  <a:ahLst/>
                  <a:cxnLst>
                    <a:cxn ang="T12">
                      <a:pos x="T0" y="T1"/>
                    </a:cxn>
                    <a:cxn ang="T13">
                      <a:pos x="T2" y="T3"/>
                    </a:cxn>
                    <a:cxn ang="T14">
                      <a:pos x="T4" y="T5"/>
                    </a:cxn>
                    <a:cxn ang="T15">
                      <a:pos x="T6" y="T7"/>
                    </a:cxn>
                    <a:cxn ang="T16">
                      <a:pos x="T8" y="T9"/>
                    </a:cxn>
                    <a:cxn ang="T17">
                      <a:pos x="T10" y="T11"/>
                    </a:cxn>
                  </a:cxnLst>
                  <a:rect l="T18" t="T19" r="T20" b="T21"/>
                  <a:pathLst>
                    <a:path w="2772" h="122">
                      <a:moveTo>
                        <a:pt x="0" y="61"/>
                      </a:moveTo>
                      <a:cubicBezTo>
                        <a:pt x="172" y="30"/>
                        <a:pt x="345" y="0"/>
                        <a:pt x="576" y="1"/>
                      </a:cubicBezTo>
                      <a:cubicBezTo>
                        <a:pt x="807" y="2"/>
                        <a:pt x="1150" y="48"/>
                        <a:pt x="1386" y="67"/>
                      </a:cubicBezTo>
                      <a:cubicBezTo>
                        <a:pt x="1622" y="86"/>
                        <a:pt x="1825" y="108"/>
                        <a:pt x="1992" y="115"/>
                      </a:cubicBezTo>
                      <a:cubicBezTo>
                        <a:pt x="2159" y="122"/>
                        <a:pt x="2258" y="119"/>
                        <a:pt x="2388" y="109"/>
                      </a:cubicBezTo>
                      <a:cubicBezTo>
                        <a:pt x="2518" y="99"/>
                        <a:pt x="2710" y="64"/>
                        <a:pt x="2772" y="55"/>
                      </a:cubicBezTo>
                    </a:path>
                  </a:pathLst>
                </a:custGeom>
                <a:noFill/>
                <a:ln w="76200" cap="rnd">
                  <a:solidFill>
                    <a:srgbClr val="FFE67D"/>
                  </a:solidFill>
                  <a:prstDash val="sysDot"/>
                  <a:round/>
                  <a:headEnd/>
                  <a:tailEnd/>
                </a:ln>
              </p:spPr>
              <p:txBody>
                <a:bodyPr/>
                <a:lstStyle/>
                <a:p>
                  <a:endParaRPr lang="en-US"/>
                </a:p>
              </p:txBody>
            </p:sp>
            <p:grpSp>
              <p:nvGrpSpPr>
                <p:cNvPr id="6" name="Group 373"/>
                <p:cNvGrpSpPr>
                  <a:grpSpLocks noChangeAspect="1"/>
                </p:cNvGrpSpPr>
                <p:nvPr/>
              </p:nvGrpSpPr>
              <p:grpSpPr bwMode="auto">
                <a:xfrm>
                  <a:off x="3299" y="1411"/>
                  <a:ext cx="2174" cy="783"/>
                  <a:chOff x="3299" y="1411"/>
                  <a:chExt cx="2174" cy="783"/>
                </a:xfrm>
              </p:grpSpPr>
              <p:grpSp>
                <p:nvGrpSpPr>
                  <p:cNvPr id="7" name="Group 337"/>
                  <p:cNvGrpSpPr>
                    <a:grpSpLocks noChangeAspect="1"/>
                  </p:cNvGrpSpPr>
                  <p:nvPr/>
                </p:nvGrpSpPr>
                <p:grpSpPr bwMode="auto">
                  <a:xfrm>
                    <a:off x="4990" y="1509"/>
                    <a:ext cx="57" cy="218"/>
                    <a:chOff x="4950" y="1657"/>
                    <a:chExt cx="57" cy="218"/>
                  </a:xfrm>
                </p:grpSpPr>
                <p:sp>
                  <p:nvSpPr>
                    <p:cNvPr id="8440" name="Freeform 51"/>
                    <p:cNvSpPr>
                      <a:spLocks noChangeAspect="1"/>
                    </p:cNvSpPr>
                    <p:nvPr/>
                  </p:nvSpPr>
                  <p:spPr bwMode="auto">
                    <a:xfrm rot="10180783" flipV="1">
                      <a:off x="4989" y="1657"/>
                      <a:ext cx="18"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441" name="Freeform 52"/>
                    <p:cNvSpPr>
                      <a:spLocks noChangeAspect="1"/>
                    </p:cNvSpPr>
                    <p:nvPr/>
                  </p:nvSpPr>
                  <p:spPr bwMode="auto">
                    <a:xfrm rot="10180783" flipH="1" flipV="1">
                      <a:off x="4950" y="1664"/>
                      <a:ext cx="19"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8" name="Group 336"/>
                  <p:cNvGrpSpPr>
                    <a:grpSpLocks noChangeAspect="1"/>
                  </p:cNvGrpSpPr>
                  <p:nvPr/>
                </p:nvGrpSpPr>
                <p:grpSpPr bwMode="auto">
                  <a:xfrm>
                    <a:off x="4901" y="1530"/>
                    <a:ext cx="53" cy="219"/>
                    <a:chOff x="4835" y="1668"/>
                    <a:chExt cx="53" cy="219"/>
                  </a:xfrm>
                </p:grpSpPr>
                <p:sp>
                  <p:nvSpPr>
                    <p:cNvPr id="8438" name="Freeform 53"/>
                    <p:cNvSpPr>
                      <a:spLocks noChangeAspect="1"/>
                    </p:cNvSpPr>
                    <p:nvPr/>
                  </p:nvSpPr>
                  <p:spPr bwMode="auto">
                    <a:xfrm rot="10180783" flipV="1">
                      <a:off x="4869" y="1675"/>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439" name="Freeform 54"/>
                    <p:cNvSpPr>
                      <a:spLocks noChangeAspect="1"/>
                    </p:cNvSpPr>
                    <p:nvPr/>
                  </p:nvSpPr>
                  <p:spPr bwMode="auto">
                    <a:xfrm rot="10180783" flipH="1" flipV="1">
                      <a:off x="4835" y="1668"/>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9" name="Group 335"/>
                  <p:cNvGrpSpPr>
                    <a:grpSpLocks noChangeAspect="1"/>
                  </p:cNvGrpSpPr>
                  <p:nvPr/>
                </p:nvGrpSpPr>
                <p:grpSpPr bwMode="auto">
                  <a:xfrm>
                    <a:off x="4803" y="1534"/>
                    <a:ext cx="49" cy="230"/>
                    <a:chOff x="4709" y="1650"/>
                    <a:chExt cx="49" cy="230"/>
                  </a:xfrm>
                </p:grpSpPr>
                <p:sp>
                  <p:nvSpPr>
                    <p:cNvPr id="8436" name="Freeform 55"/>
                    <p:cNvSpPr>
                      <a:spLocks noChangeAspect="1"/>
                    </p:cNvSpPr>
                    <p:nvPr/>
                  </p:nvSpPr>
                  <p:spPr bwMode="auto">
                    <a:xfrm rot="10180783" flipV="1">
                      <a:off x="4739" y="1650"/>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437" name="Freeform 56"/>
                    <p:cNvSpPr>
                      <a:spLocks noChangeAspect="1"/>
                    </p:cNvSpPr>
                    <p:nvPr/>
                  </p:nvSpPr>
                  <p:spPr bwMode="auto">
                    <a:xfrm rot="10180783" flipH="1" flipV="1">
                      <a:off x="4709" y="1668"/>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10" name="Group 334"/>
                  <p:cNvGrpSpPr>
                    <a:grpSpLocks noChangeAspect="1"/>
                  </p:cNvGrpSpPr>
                  <p:nvPr/>
                </p:nvGrpSpPr>
                <p:grpSpPr bwMode="auto">
                  <a:xfrm>
                    <a:off x="4422" y="1573"/>
                    <a:ext cx="53" cy="221"/>
                    <a:chOff x="4592" y="1652"/>
                    <a:chExt cx="53" cy="221"/>
                  </a:xfrm>
                </p:grpSpPr>
                <p:sp>
                  <p:nvSpPr>
                    <p:cNvPr id="8434" name="Freeform 57"/>
                    <p:cNvSpPr>
                      <a:spLocks noChangeAspect="1"/>
                    </p:cNvSpPr>
                    <p:nvPr/>
                  </p:nvSpPr>
                  <p:spPr bwMode="auto">
                    <a:xfrm rot="10180783" flipV="1">
                      <a:off x="4627" y="1652"/>
                      <a:ext cx="18"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435" name="Freeform 58"/>
                    <p:cNvSpPr>
                      <a:spLocks noChangeAspect="1"/>
                    </p:cNvSpPr>
                    <p:nvPr/>
                  </p:nvSpPr>
                  <p:spPr bwMode="auto">
                    <a:xfrm rot="10180783" flipH="1" flipV="1">
                      <a:off x="4592" y="1662"/>
                      <a:ext cx="19"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11" name="Group 333"/>
                  <p:cNvGrpSpPr>
                    <a:grpSpLocks noChangeAspect="1"/>
                  </p:cNvGrpSpPr>
                  <p:nvPr/>
                </p:nvGrpSpPr>
                <p:grpSpPr bwMode="auto">
                  <a:xfrm>
                    <a:off x="4329" y="1590"/>
                    <a:ext cx="48" cy="223"/>
                    <a:chOff x="4477" y="1646"/>
                    <a:chExt cx="48" cy="223"/>
                  </a:xfrm>
                </p:grpSpPr>
                <p:sp>
                  <p:nvSpPr>
                    <p:cNvPr id="8432" name="Freeform 59"/>
                    <p:cNvSpPr>
                      <a:spLocks noChangeAspect="1"/>
                    </p:cNvSpPr>
                    <p:nvPr/>
                  </p:nvSpPr>
                  <p:spPr bwMode="auto">
                    <a:xfrm rot="10180783" flipV="1">
                      <a:off x="4506" y="1646"/>
                      <a:ext cx="19"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433" name="Freeform 60"/>
                    <p:cNvSpPr>
                      <a:spLocks noChangeAspect="1"/>
                    </p:cNvSpPr>
                    <p:nvPr/>
                  </p:nvSpPr>
                  <p:spPr bwMode="auto">
                    <a:xfrm rot="10180783" flipH="1" flipV="1">
                      <a:off x="4477" y="1657"/>
                      <a:ext cx="18"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12" name="Group 332"/>
                  <p:cNvGrpSpPr>
                    <a:grpSpLocks noChangeAspect="1"/>
                  </p:cNvGrpSpPr>
                  <p:nvPr/>
                </p:nvGrpSpPr>
                <p:grpSpPr bwMode="auto">
                  <a:xfrm>
                    <a:off x="4234" y="1595"/>
                    <a:ext cx="58" cy="214"/>
                    <a:chOff x="4341" y="1628"/>
                    <a:chExt cx="58" cy="214"/>
                  </a:xfrm>
                </p:grpSpPr>
                <p:sp>
                  <p:nvSpPr>
                    <p:cNvPr id="8430" name="Freeform 61"/>
                    <p:cNvSpPr>
                      <a:spLocks noChangeAspect="1"/>
                    </p:cNvSpPr>
                    <p:nvPr/>
                  </p:nvSpPr>
                  <p:spPr bwMode="auto">
                    <a:xfrm rot="10180783" flipV="1">
                      <a:off x="4381" y="1630"/>
                      <a:ext cx="18"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431" name="Freeform 62"/>
                    <p:cNvSpPr>
                      <a:spLocks noChangeAspect="1"/>
                    </p:cNvSpPr>
                    <p:nvPr/>
                  </p:nvSpPr>
                  <p:spPr bwMode="auto">
                    <a:xfrm rot="10180783" flipH="1" flipV="1">
                      <a:off x="4341" y="1628"/>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13" name="Group 331"/>
                  <p:cNvGrpSpPr>
                    <a:grpSpLocks noChangeAspect="1"/>
                  </p:cNvGrpSpPr>
                  <p:nvPr/>
                </p:nvGrpSpPr>
                <p:grpSpPr bwMode="auto">
                  <a:xfrm>
                    <a:off x="4125" y="1600"/>
                    <a:ext cx="60" cy="214"/>
                    <a:chOff x="4225" y="1628"/>
                    <a:chExt cx="60" cy="214"/>
                  </a:xfrm>
                </p:grpSpPr>
                <p:sp>
                  <p:nvSpPr>
                    <p:cNvPr id="8428" name="Freeform 63"/>
                    <p:cNvSpPr>
                      <a:spLocks noChangeAspect="1"/>
                    </p:cNvSpPr>
                    <p:nvPr/>
                  </p:nvSpPr>
                  <p:spPr bwMode="auto">
                    <a:xfrm rot="10180783" flipV="1">
                      <a:off x="4266" y="1628"/>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429" name="Freeform 64"/>
                    <p:cNvSpPr>
                      <a:spLocks noChangeAspect="1"/>
                    </p:cNvSpPr>
                    <p:nvPr/>
                  </p:nvSpPr>
                  <p:spPr bwMode="auto">
                    <a:xfrm rot="10180783" flipH="1" flipV="1">
                      <a:off x="4225" y="1631"/>
                      <a:ext cx="18"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14" name="Group 330"/>
                  <p:cNvGrpSpPr>
                    <a:grpSpLocks noChangeAspect="1"/>
                  </p:cNvGrpSpPr>
                  <p:nvPr/>
                </p:nvGrpSpPr>
                <p:grpSpPr bwMode="auto">
                  <a:xfrm>
                    <a:off x="4031" y="1609"/>
                    <a:ext cx="63" cy="217"/>
                    <a:chOff x="4031" y="1609"/>
                    <a:chExt cx="63" cy="217"/>
                  </a:xfrm>
                </p:grpSpPr>
                <p:sp>
                  <p:nvSpPr>
                    <p:cNvPr id="8426" name="Freeform 65"/>
                    <p:cNvSpPr>
                      <a:spLocks noChangeAspect="1"/>
                    </p:cNvSpPr>
                    <p:nvPr/>
                  </p:nvSpPr>
                  <p:spPr bwMode="auto">
                    <a:xfrm rot="10180783" flipV="1">
                      <a:off x="4075" y="1614"/>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427" name="Freeform 66"/>
                    <p:cNvSpPr>
                      <a:spLocks noChangeAspect="1"/>
                    </p:cNvSpPr>
                    <p:nvPr/>
                  </p:nvSpPr>
                  <p:spPr bwMode="auto">
                    <a:xfrm rot="10180783" flipH="1" flipV="1">
                      <a:off x="4031" y="1609"/>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15" name="Group 325"/>
                  <p:cNvGrpSpPr>
                    <a:grpSpLocks noChangeAspect="1"/>
                  </p:cNvGrpSpPr>
                  <p:nvPr/>
                </p:nvGrpSpPr>
                <p:grpSpPr bwMode="auto">
                  <a:xfrm>
                    <a:off x="3837" y="1619"/>
                    <a:ext cx="57" cy="224"/>
                    <a:chOff x="3868" y="1635"/>
                    <a:chExt cx="57" cy="224"/>
                  </a:xfrm>
                </p:grpSpPr>
                <p:sp>
                  <p:nvSpPr>
                    <p:cNvPr id="8424" name="Freeform 67"/>
                    <p:cNvSpPr>
                      <a:spLocks noChangeAspect="1"/>
                    </p:cNvSpPr>
                    <p:nvPr/>
                  </p:nvSpPr>
                  <p:spPr bwMode="auto">
                    <a:xfrm rot="10180783" flipV="1">
                      <a:off x="3906" y="1635"/>
                      <a:ext cx="19"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425" name="Freeform 68"/>
                    <p:cNvSpPr>
                      <a:spLocks noChangeAspect="1"/>
                    </p:cNvSpPr>
                    <p:nvPr/>
                  </p:nvSpPr>
                  <p:spPr bwMode="auto">
                    <a:xfrm rot="10180783" flipH="1" flipV="1">
                      <a:off x="3868" y="1647"/>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16" name="Group 305"/>
                  <p:cNvGrpSpPr>
                    <a:grpSpLocks noChangeAspect="1"/>
                  </p:cNvGrpSpPr>
                  <p:nvPr/>
                </p:nvGrpSpPr>
                <p:grpSpPr bwMode="auto">
                  <a:xfrm>
                    <a:off x="3299" y="1756"/>
                    <a:ext cx="52" cy="212"/>
                    <a:chOff x="3299" y="1756"/>
                    <a:chExt cx="52" cy="212"/>
                  </a:xfrm>
                </p:grpSpPr>
                <p:sp>
                  <p:nvSpPr>
                    <p:cNvPr id="8422" name="Freeform 69"/>
                    <p:cNvSpPr>
                      <a:spLocks noChangeAspect="1"/>
                    </p:cNvSpPr>
                    <p:nvPr/>
                  </p:nvSpPr>
                  <p:spPr bwMode="auto">
                    <a:xfrm rot="9664894" flipV="1">
                      <a:off x="3333" y="1756"/>
                      <a:ext cx="18"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423" name="Freeform 70"/>
                    <p:cNvSpPr>
                      <a:spLocks noChangeAspect="1"/>
                    </p:cNvSpPr>
                    <p:nvPr/>
                  </p:nvSpPr>
                  <p:spPr bwMode="auto">
                    <a:xfrm rot="9897534" flipH="1" flipV="1">
                      <a:off x="3299" y="1756"/>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17" name="Group 303"/>
                  <p:cNvGrpSpPr>
                    <a:grpSpLocks noChangeAspect="1"/>
                  </p:cNvGrpSpPr>
                  <p:nvPr/>
                </p:nvGrpSpPr>
                <p:grpSpPr bwMode="auto">
                  <a:xfrm>
                    <a:off x="3482" y="1702"/>
                    <a:ext cx="43" cy="224"/>
                    <a:chOff x="3762" y="1693"/>
                    <a:chExt cx="43" cy="224"/>
                  </a:xfrm>
                </p:grpSpPr>
                <p:sp>
                  <p:nvSpPr>
                    <p:cNvPr id="8420" name="Freeform 71"/>
                    <p:cNvSpPr>
                      <a:spLocks noChangeAspect="1"/>
                    </p:cNvSpPr>
                    <p:nvPr/>
                  </p:nvSpPr>
                  <p:spPr bwMode="auto">
                    <a:xfrm rot="10180783" flipV="1">
                      <a:off x="3786" y="1693"/>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421" name="Freeform 72"/>
                    <p:cNvSpPr>
                      <a:spLocks noChangeAspect="1"/>
                    </p:cNvSpPr>
                    <p:nvPr/>
                  </p:nvSpPr>
                  <p:spPr bwMode="auto">
                    <a:xfrm rot="10180783" flipH="1" flipV="1">
                      <a:off x="3762" y="1706"/>
                      <a:ext cx="18"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18" name="Group 304"/>
                  <p:cNvGrpSpPr>
                    <a:grpSpLocks noChangeAspect="1"/>
                  </p:cNvGrpSpPr>
                  <p:nvPr/>
                </p:nvGrpSpPr>
                <p:grpSpPr bwMode="auto">
                  <a:xfrm>
                    <a:off x="3380" y="1729"/>
                    <a:ext cx="57" cy="215"/>
                    <a:chOff x="3380" y="1737"/>
                    <a:chExt cx="57" cy="215"/>
                  </a:xfrm>
                </p:grpSpPr>
                <p:sp>
                  <p:nvSpPr>
                    <p:cNvPr id="8418" name="Freeform 73"/>
                    <p:cNvSpPr>
                      <a:spLocks noChangeAspect="1"/>
                    </p:cNvSpPr>
                    <p:nvPr/>
                  </p:nvSpPr>
                  <p:spPr bwMode="auto">
                    <a:xfrm rot="10180783" flipV="1">
                      <a:off x="3418" y="1740"/>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419" name="Freeform 74"/>
                    <p:cNvSpPr>
                      <a:spLocks noChangeAspect="1"/>
                    </p:cNvSpPr>
                    <p:nvPr/>
                  </p:nvSpPr>
                  <p:spPr bwMode="auto">
                    <a:xfrm rot="10180783" flipH="1" flipV="1">
                      <a:off x="3380" y="1737"/>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19" name="Group 339"/>
                  <p:cNvGrpSpPr>
                    <a:grpSpLocks noChangeAspect="1"/>
                  </p:cNvGrpSpPr>
                  <p:nvPr/>
                </p:nvGrpSpPr>
                <p:grpSpPr bwMode="auto">
                  <a:xfrm>
                    <a:off x="5180" y="1463"/>
                    <a:ext cx="63" cy="216"/>
                    <a:chOff x="5183" y="1595"/>
                    <a:chExt cx="63" cy="216"/>
                  </a:xfrm>
                </p:grpSpPr>
                <p:sp>
                  <p:nvSpPr>
                    <p:cNvPr id="8416" name="Freeform 75"/>
                    <p:cNvSpPr>
                      <a:spLocks noChangeAspect="1"/>
                    </p:cNvSpPr>
                    <p:nvPr/>
                  </p:nvSpPr>
                  <p:spPr bwMode="auto">
                    <a:xfrm rot="10180783" flipV="1">
                      <a:off x="5227" y="1600"/>
                      <a:ext cx="19"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417" name="Freeform 76"/>
                    <p:cNvSpPr>
                      <a:spLocks noChangeAspect="1"/>
                    </p:cNvSpPr>
                    <p:nvPr/>
                  </p:nvSpPr>
                  <p:spPr bwMode="auto">
                    <a:xfrm rot="10180783" flipH="1" flipV="1">
                      <a:off x="5183" y="1595"/>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20" name="Group 341"/>
                  <p:cNvGrpSpPr>
                    <a:grpSpLocks noChangeAspect="1"/>
                  </p:cNvGrpSpPr>
                  <p:nvPr/>
                </p:nvGrpSpPr>
                <p:grpSpPr bwMode="auto">
                  <a:xfrm>
                    <a:off x="5361" y="1411"/>
                    <a:ext cx="69" cy="221"/>
                    <a:chOff x="5387" y="1473"/>
                    <a:chExt cx="69" cy="221"/>
                  </a:xfrm>
                </p:grpSpPr>
                <p:sp>
                  <p:nvSpPr>
                    <p:cNvPr id="8414" name="Freeform 77"/>
                    <p:cNvSpPr>
                      <a:spLocks noChangeAspect="1"/>
                    </p:cNvSpPr>
                    <p:nvPr/>
                  </p:nvSpPr>
                  <p:spPr bwMode="auto">
                    <a:xfrm rot="10180783" flipV="1">
                      <a:off x="5437" y="1482"/>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415" name="Freeform 78"/>
                    <p:cNvSpPr>
                      <a:spLocks noChangeAspect="1"/>
                    </p:cNvSpPr>
                    <p:nvPr/>
                  </p:nvSpPr>
                  <p:spPr bwMode="auto">
                    <a:xfrm rot="10180783" flipH="1" flipV="1">
                      <a:off x="5387" y="1473"/>
                      <a:ext cx="19"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21" name="Group 329"/>
                  <p:cNvGrpSpPr>
                    <a:grpSpLocks noChangeAspect="1"/>
                  </p:cNvGrpSpPr>
                  <p:nvPr/>
                </p:nvGrpSpPr>
                <p:grpSpPr bwMode="auto">
                  <a:xfrm>
                    <a:off x="3940" y="1603"/>
                    <a:ext cx="63" cy="217"/>
                    <a:chOff x="3940" y="1603"/>
                    <a:chExt cx="63" cy="217"/>
                  </a:xfrm>
                </p:grpSpPr>
                <p:sp>
                  <p:nvSpPr>
                    <p:cNvPr id="8412" name="Freeform 79"/>
                    <p:cNvSpPr>
                      <a:spLocks noChangeAspect="1"/>
                    </p:cNvSpPr>
                    <p:nvPr/>
                  </p:nvSpPr>
                  <p:spPr bwMode="auto">
                    <a:xfrm rot="10180783" flipV="1">
                      <a:off x="3984" y="1609"/>
                      <a:ext cx="19"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413" name="Freeform 80"/>
                    <p:cNvSpPr>
                      <a:spLocks noChangeAspect="1"/>
                    </p:cNvSpPr>
                    <p:nvPr/>
                  </p:nvSpPr>
                  <p:spPr bwMode="auto">
                    <a:xfrm rot="10180783" flipH="1" flipV="1">
                      <a:off x="3940" y="1603"/>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22" name="Group 340"/>
                  <p:cNvGrpSpPr>
                    <a:grpSpLocks noChangeAspect="1"/>
                  </p:cNvGrpSpPr>
                  <p:nvPr/>
                </p:nvGrpSpPr>
                <p:grpSpPr bwMode="auto">
                  <a:xfrm>
                    <a:off x="5262" y="1444"/>
                    <a:ext cx="62" cy="217"/>
                    <a:chOff x="5288" y="1541"/>
                    <a:chExt cx="62" cy="217"/>
                  </a:xfrm>
                </p:grpSpPr>
                <p:sp>
                  <p:nvSpPr>
                    <p:cNvPr id="8410" name="Freeform 81"/>
                    <p:cNvSpPr>
                      <a:spLocks noChangeAspect="1"/>
                    </p:cNvSpPr>
                    <p:nvPr/>
                  </p:nvSpPr>
                  <p:spPr bwMode="auto">
                    <a:xfrm rot="10180783" flipV="1">
                      <a:off x="5332" y="1546"/>
                      <a:ext cx="18"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411" name="Freeform 82"/>
                    <p:cNvSpPr>
                      <a:spLocks noChangeAspect="1"/>
                    </p:cNvSpPr>
                    <p:nvPr/>
                  </p:nvSpPr>
                  <p:spPr bwMode="auto">
                    <a:xfrm rot="10180783" flipH="1" flipV="1">
                      <a:off x="5288" y="1541"/>
                      <a:ext cx="18"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23" name="Group 338"/>
                  <p:cNvGrpSpPr>
                    <a:grpSpLocks noChangeAspect="1"/>
                  </p:cNvGrpSpPr>
                  <p:nvPr/>
                </p:nvGrpSpPr>
                <p:grpSpPr bwMode="auto">
                  <a:xfrm>
                    <a:off x="5078" y="1498"/>
                    <a:ext cx="63" cy="217"/>
                    <a:chOff x="5060" y="1627"/>
                    <a:chExt cx="63" cy="217"/>
                  </a:xfrm>
                </p:grpSpPr>
                <p:sp>
                  <p:nvSpPr>
                    <p:cNvPr id="8408" name="Freeform 83"/>
                    <p:cNvSpPr>
                      <a:spLocks noChangeAspect="1"/>
                    </p:cNvSpPr>
                    <p:nvPr/>
                  </p:nvSpPr>
                  <p:spPr bwMode="auto">
                    <a:xfrm rot="10180783" flipV="1">
                      <a:off x="5105" y="1632"/>
                      <a:ext cx="18"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409" name="Freeform 84"/>
                    <p:cNvSpPr>
                      <a:spLocks noChangeAspect="1"/>
                    </p:cNvSpPr>
                    <p:nvPr/>
                  </p:nvSpPr>
                  <p:spPr bwMode="auto">
                    <a:xfrm rot="10180783" flipH="1" flipV="1">
                      <a:off x="5060" y="1627"/>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24" name="Group 363"/>
                  <p:cNvGrpSpPr>
                    <a:grpSpLocks noChangeAspect="1"/>
                  </p:cNvGrpSpPr>
                  <p:nvPr/>
                </p:nvGrpSpPr>
                <p:grpSpPr bwMode="auto">
                  <a:xfrm>
                    <a:off x="5429" y="1628"/>
                    <a:ext cx="44" cy="230"/>
                    <a:chOff x="5433" y="1656"/>
                    <a:chExt cx="44" cy="230"/>
                  </a:xfrm>
                </p:grpSpPr>
                <p:sp>
                  <p:nvSpPr>
                    <p:cNvPr id="8406" name="Freeform 46"/>
                    <p:cNvSpPr>
                      <a:spLocks noChangeAspect="1"/>
                    </p:cNvSpPr>
                    <p:nvPr/>
                  </p:nvSpPr>
                  <p:spPr bwMode="auto">
                    <a:xfrm rot="-619217" flipH="1" flipV="1">
                      <a:off x="5458" y="1656"/>
                      <a:ext cx="19"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407" name="Freeform 85"/>
                    <p:cNvSpPr>
                      <a:spLocks noChangeAspect="1"/>
                    </p:cNvSpPr>
                    <p:nvPr/>
                  </p:nvSpPr>
                  <p:spPr bwMode="auto">
                    <a:xfrm rot="20980783" flipV="1">
                      <a:off x="5433" y="1675"/>
                      <a:ext cx="18"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25" name="Group 361"/>
                  <p:cNvGrpSpPr>
                    <a:grpSpLocks noChangeAspect="1"/>
                  </p:cNvGrpSpPr>
                  <p:nvPr/>
                </p:nvGrpSpPr>
                <p:grpSpPr bwMode="auto">
                  <a:xfrm>
                    <a:off x="5229" y="1685"/>
                    <a:ext cx="51" cy="217"/>
                    <a:chOff x="5226" y="1814"/>
                    <a:chExt cx="51" cy="217"/>
                  </a:xfrm>
                </p:grpSpPr>
                <p:sp>
                  <p:nvSpPr>
                    <p:cNvPr id="8404" name="Freeform 86"/>
                    <p:cNvSpPr>
                      <a:spLocks noChangeAspect="1"/>
                    </p:cNvSpPr>
                    <p:nvPr/>
                  </p:nvSpPr>
                  <p:spPr bwMode="auto">
                    <a:xfrm rot="20980783" flipV="1">
                      <a:off x="5226" y="1820"/>
                      <a:ext cx="19"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405" name="Freeform 87"/>
                    <p:cNvSpPr>
                      <a:spLocks noChangeAspect="1"/>
                    </p:cNvSpPr>
                    <p:nvPr/>
                  </p:nvSpPr>
                  <p:spPr bwMode="auto">
                    <a:xfrm rot="-619217" flipH="1" flipV="1">
                      <a:off x="5259" y="1814"/>
                      <a:ext cx="18"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26" name="Group 362"/>
                  <p:cNvGrpSpPr>
                    <a:grpSpLocks noChangeAspect="1"/>
                  </p:cNvGrpSpPr>
                  <p:nvPr/>
                </p:nvGrpSpPr>
                <p:grpSpPr bwMode="auto">
                  <a:xfrm>
                    <a:off x="5324" y="1664"/>
                    <a:ext cx="61" cy="213"/>
                    <a:chOff x="5335" y="1744"/>
                    <a:chExt cx="61" cy="213"/>
                  </a:xfrm>
                </p:grpSpPr>
                <p:sp>
                  <p:nvSpPr>
                    <p:cNvPr id="8402" name="Freeform 88"/>
                    <p:cNvSpPr>
                      <a:spLocks noChangeAspect="1"/>
                    </p:cNvSpPr>
                    <p:nvPr/>
                  </p:nvSpPr>
                  <p:spPr bwMode="auto">
                    <a:xfrm rot="20980783" flipV="1">
                      <a:off x="5335" y="1746"/>
                      <a:ext cx="18"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403" name="Freeform 89"/>
                    <p:cNvSpPr>
                      <a:spLocks noChangeAspect="1"/>
                    </p:cNvSpPr>
                    <p:nvPr/>
                  </p:nvSpPr>
                  <p:spPr bwMode="auto">
                    <a:xfrm rot="-619217" flipH="1" flipV="1">
                      <a:off x="5378" y="1744"/>
                      <a:ext cx="18"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27" name="Group 358"/>
                  <p:cNvGrpSpPr>
                    <a:grpSpLocks noChangeAspect="1"/>
                  </p:cNvGrpSpPr>
                  <p:nvPr/>
                </p:nvGrpSpPr>
                <p:grpSpPr bwMode="auto">
                  <a:xfrm>
                    <a:off x="5136" y="1715"/>
                    <a:ext cx="62" cy="213"/>
                    <a:chOff x="4870" y="1859"/>
                    <a:chExt cx="62" cy="213"/>
                  </a:xfrm>
                </p:grpSpPr>
                <p:sp>
                  <p:nvSpPr>
                    <p:cNvPr id="8400" name="Freeform 90"/>
                    <p:cNvSpPr>
                      <a:spLocks noChangeAspect="1"/>
                    </p:cNvSpPr>
                    <p:nvPr/>
                  </p:nvSpPr>
                  <p:spPr bwMode="auto">
                    <a:xfrm rot="20980783" flipV="1">
                      <a:off x="4870" y="1859"/>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401" name="Freeform 91"/>
                    <p:cNvSpPr>
                      <a:spLocks noChangeAspect="1"/>
                    </p:cNvSpPr>
                    <p:nvPr/>
                  </p:nvSpPr>
                  <p:spPr bwMode="auto">
                    <a:xfrm rot="-619217" flipH="1" flipV="1">
                      <a:off x="4913" y="1860"/>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28" name="Group 354"/>
                  <p:cNvGrpSpPr>
                    <a:grpSpLocks noChangeAspect="1"/>
                  </p:cNvGrpSpPr>
                  <p:nvPr/>
                </p:nvGrpSpPr>
                <p:grpSpPr bwMode="auto">
                  <a:xfrm>
                    <a:off x="4274" y="1815"/>
                    <a:ext cx="63" cy="220"/>
                    <a:chOff x="4378" y="1851"/>
                    <a:chExt cx="63" cy="220"/>
                  </a:xfrm>
                </p:grpSpPr>
                <p:sp>
                  <p:nvSpPr>
                    <p:cNvPr id="8398" name="Freeform 92"/>
                    <p:cNvSpPr>
                      <a:spLocks noChangeAspect="1"/>
                    </p:cNvSpPr>
                    <p:nvPr/>
                  </p:nvSpPr>
                  <p:spPr bwMode="auto">
                    <a:xfrm rot="20980783" flipV="1">
                      <a:off x="4378" y="1859"/>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399" name="Freeform 93"/>
                    <p:cNvSpPr>
                      <a:spLocks noChangeAspect="1"/>
                    </p:cNvSpPr>
                    <p:nvPr/>
                  </p:nvSpPr>
                  <p:spPr bwMode="auto">
                    <a:xfrm rot="-619217" flipH="1" flipV="1">
                      <a:off x="4422" y="1851"/>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29" name="Group 352"/>
                  <p:cNvGrpSpPr>
                    <a:grpSpLocks noChangeAspect="1"/>
                  </p:cNvGrpSpPr>
                  <p:nvPr/>
                </p:nvGrpSpPr>
                <p:grpSpPr bwMode="auto">
                  <a:xfrm>
                    <a:off x="4082" y="1821"/>
                    <a:ext cx="57" cy="219"/>
                    <a:chOff x="4146" y="1833"/>
                    <a:chExt cx="57" cy="219"/>
                  </a:xfrm>
                </p:grpSpPr>
                <p:sp>
                  <p:nvSpPr>
                    <p:cNvPr id="8396" name="Freeform 94"/>
                    <p:cNvSpPr>
                      <a:spLocks noChangeAspect="1"/>
                    </p:cNvSpPr>
                    <p:nvPr/>
                  </p:nvSpPr>
                  <p:spPr bwMode="auto">
                    <a:xfrm rot="20980783" flipV="1">
                      <a:off x="4146" y="1833"/>
                      <a:ext cx="18"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397" name="Freeform 95"/>
                    <p:cNvSpPr>
                      <a:spLocks noChangeAspect="1"/>
                    </p:cNvSpPr>
                    <p:nvPr/>
                  </p:nvSpPr>
                  <p:spPr bwMode="auto">
                    <a:xfrm rot="-619217" flipH="1" flipV="1">
                      <a:off x="4185" y="1840"/>
                      <a:ext cx="18"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30" name="Group 355"/>
                  <p:cNvGrpSpPr>
                    <a:grpSpLocks noChangeAspect="1"/>
                  </p:cNvGrpSpPr>
                  <p:nvPr/>
                </p:nvGrpSpPr>
                <p:grpSpPr bwMode="auto">
                  <a:xfrm>
                    <a:off x="4367" y="1809"/>
                    <a:ext cx="58" cy="226"/>
                    <a:chOff x="4501" y="1854"/>
                    <a:chExt cx="58" cy="226"/>
                  </a:xfrm>
                </p:grpSpPr>
                <p:sp>
                  <p:nvSpPr>
                    <p:cNvPr id="8394" name="Freeform 96"/>
                    <p:cNvSpPr>
                      <a:spLocks noChangeAspect="1"/>
                    </p:cNvSpPr>
                    <p:nvPr/>
                  </p:nvSpPr>
                  <p:spPr bwMode="auto">
                    <a:xfrm rot="20980783" flipV="1">
                      <a:off x="4501" y="1854"/>
                      <a:ext cx="19"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395" name="Freeform 97"/>
                    <p:cNvSpPr>
                      <a:spLocks noChangeAspect="1"/>
                    </p:cNvSpPr>
                    <p:nvPr/>
                  </p:nvSpPr>
                  <p:spPr bwMode="auto">
                    <a:xfrm rot="-619217" flipH="1" flipV="1">
                      <a:off x="4541" y="1869"/>
                      <a:ext cx="18"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31" name="Group 360"/>
                  <p:cNvGrpSpPr>
                    <a:grpSpLocks noChangeAspect="1"/>
                  </p:cNvGrpSpPr>
                  <p:nvPr/>
                </p:nvGrpSpPr>
                <p:grpSpPr bwMode="auto">
                  <a:xfrm>
                    <a:off x="4852" y="1758"/>
                    <a:ext cx="64" cy="219"/>
                    <a:chOff x="5102" y="1833"/>
                    <a:chExt cx="64" cy="219"/>
                  </a:xfrm>
                </p:grpSpPr>
                <p:sp>
                  <p:nvSpPr>
                    <p:cNvPr id="8392" name="Freeform 98"/>
                    <p:cNvSpPr>
                      <a:spLocks noChangeAspect="1"/>
                    </p:cNvSpPr>
                    <p:nvPr/>
                  </p:nvSpPr>
                  <p:spPr bwMode="auto">
                    <a:xfrm rot="20980783" flipV="1">
                      <a:off x="5102" y="1833"/>
                      <a:ext cx="19"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393" name="Freeform 99"/>
                    <p:cNvSpPr>
                      <a:spLocks noChangeAspect="1"/>
                    </p:cNvSpPr>
                    <p:nvPr/>
                  </p:nvSpPr>
                  <p:spPr bwMode="auto">
                    <a:xfrm rot="-619217" flipH="1" flipV="1">
                      <a:off x="5148" y="1840"/>
                      <a:ext cx="18"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8192" name="Group 357"/>
                  <p:cNvGrpSpPr>
                    <a:grpSpLocks noChangeAspect="1"/>
                  </p:cNvGrpSpPr>
                  <p:nvPr/>
                </p:nvGrpSpPr>
                <p:grpSpPr bwMode="auto">
                  <a:xfrm>
                    <a:off x="4563" y="1785"/>
                    <a:ext cx="61" cy="216"/>
                    <a:chOff x="4746" y="1868"/>
                    <a:chExt cx="61" cy="216"/>
                  </a:xfrm>
                </p:grpSpPr>
                <p:sp>
                  <p:nvSpPr>
                    <p:cNvPr id="8390" name="Freeform 100"/>
                    <p:cNvSpPr>
                      <a:spLocks noChangeAspect="1"/>
                    </p:cNvSpPr>
                    <p:nvPr/>
                  </p:nvSpPr>
                  <p:spPr bwMode="auto">
                    <a:xfrm rot="20980783" flipV="1">
                      <a:off x="4746" y="1872"/>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391" name="Freeform 101"/>
                    <p:cNvSpPr>
                      <a:spLocks noChangeAspect="1"/>
                    </p:cNvSpPr>
                    <p:nvPr/>
                  </p:nvSpPr>
                  <p:spPr bwMode="auto">
                    <a:xfrm rot="-619217" flipH="1" flipV="1">
                      <a:off x="4788" y="1868"/>
                      <a:ext cx="19"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8193" name="Group 356"/>
                  <p:cNvGrpSpPr>
                    <a:grpSpLocks noChangeAspect="1"/>
                  </p:cNvGrpSpPr>
                  <p:nvPr/>
                </p:nvGrpSpPr>
                <p:grpSpPr bwMode="auto">
                  <a:xfrm>
                    <a:off x="4472" y="1797"/>
                    <a:ext cx="61" cy="213"/>
                    <a:chOff x="4621" y="1874"/>
                    <a:chExt cx="61" cy="213"/>
                  </a:xfrm>
                </p:grpSpPr>
                <p:sp>
                  <p:nvSpPr>
                    <p:cNvPr id="8388" name="Freeform 102"/>
                    <p:cNvSpPr>
                      <a:spLocks noChangeAspect="1"/>
                    </p:cNvSpPr>
                    <p:nvPr/>
                  </p:nvSpPr>
                  <p:spPr bwMode="auto">
                    <a:xfrm rot="20980783" flipV="1">
                      <a:off x="4621" y="1876"/>
                      <a:ext cx="19"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389" name="Freeform 103"/>
                    <p:cNvSpPr>
                      <a:spLocks noChangeAspect="1"/>
                    </p:cNvSpPr>
                    <p:nvPr/>
                  </p:nvSpPr>
                  <p:spPr bwMode="auto">
                    <a:xfrm rot="-619217" flipH="1" flipV="1">
                      <a:off x="4663" y="1874"/>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8194" name="Group 353"/>
                  <p:cNvGrpSpPr>
                    <a:grpSpLocks noChangeAspect="1"/>
                  </p:cNvGrpSpPr>
                  <p:nvPr/>
                </p:nvGrpSpPr>
                <p:grpSpPr bwMode="auto">
                  <a:xfrm>
                    <a:off x="4185" y="1805"/>
                    <a:ext cx="48" cy="248"/>
                    <a:chOff x="4265" y="1837"/>
                    <a:chExt cx="48" cy="248"/>
                  </a:xfrm>
                </p:grpSpPr>
                <p:sp>
                  <p:nvSpPr>
                    <p:cNvPr id="8386" name="Freeform 104"/>
                    <p:cNvSpPr>
                      <a:spLocks noChangeAspect="1"/>
                    </p:cNvSpPr>
                    <p:nvPr/>
                  </p:nvSpPr>
                  <p:spPr bwMode="auto">
                    <a:xfrm rot="20980783" flipV="1">
                      <a:off x="4265" y="1874"/>
                      <a:ext cx="19"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387" name="Freeform 105"/>
                    <p:cNvSpPr>
                      <a:spLocks noChangeAspect="1"/>
                    </p:cNvSpPr>
                    <p:nvPr/>
                  </p:nvSpPr>
                  <p:spPr bwMode="auto">
                    <a:xfrm rot="-619217" flipH="1" flipV="1">
                      <a:off x="4294" y="1837"/>
                      <a:ext cx="19"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8195" name="Group 351"/>
                  <p:cNvGrpSpPr>
                    <a:grpSpLocks noChangeAspect="1"/>
                  </p:cNvGrpSpPr>
                  <p:nvPr/>
                </p:nvGrpSpPr>
                <p:grpSpPr bwMode="auto">
                  <a:xfrm>
                    <a:off x="3987" y="1833"/>
                    <a:ext cx="58" cy="219"/>
                    <a:chOff x="3987" y="1833"/>
                    <a:chExt cx="58" cy="219"/>
                  </a:xfrm>
                </p:grpSpPr>
                <p:sp>
                  <p:nvSpPr>
                    <p:cNvPr id="8384" name="Freeform 106"/>
                    <p:cNvSpPr>
                      <a:spLocks noChangeAspect="1"/>
                    </p:cNvSpPr>
                    <p:nvPr/>
                  </p:nvSpPr>
                  <p:spPr bwMode="auto">
                    <a:xfrm rot="20980783" flipV="1">
                      <a:off x="3987" y="1840"/>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385" name="Freeform 107"/>
                    <p:cNvSpPr>
                      <a:spLocks noChangeAspect="1"/>
                    </p:cNvSpPr>
                    <p:nvPr/>
                  </p:nvSpPr>
                  <p:spPr bwMode="auto">
                    <a:xfrm rot="-619217" flipH="1" flipV="1">
                      <a:off x="4026" y="1833"/>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8196" name="Group 328"/>
                  <p:cNvGrpSpPr>
                    <a:grpSpLocks noChangeAspect="1"/>
                  </p:cNvGrpSpPr>
                  <p:nvPr/>
                </p:nvGrpSpPr>
                <p:grpSpPr bwMode="auto">
                  <a:xfrm>
                    <a:off x="3894" y="1837"/>
                    <a:ext cx="53" cy="218"/>
                    <a:chOff x="3898" y="1845"/>
                    <a:chExt cx="53" cy="218"/>
                  </a:xfrm>
                </p:grpSpPr>
                <p:sp>
                  <p:nvSpPr>
                    <p:cNvPr id="8382" name="Freeform 108"/>
                    <p:cNvSpPr>
                      <a:spLocks noChangeAspect="1"/>
                    </p:cNvSpPr>
                    <p:nvPr/>
                  </p:nvSpPr>
                  <p:spPr bwMode="auto">
                    <a:xfrm rot="20980783" flipV="1">
                      <a:off x="3898" y="1851"/>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383" name="Freeform 109"/>
                    <p:cNvSpPr>
                      <a:spLocks noChangeAspect="1"/>
                    </p:cNvSpPr>
                    <p:nvPr/>
                  </p:nvSpPr>
                  <p:spPr bwMode="auto">
                    <a:xfrm rot="-619217" flipH="1" flipV="1">
                      <a:off x="3932" y="1845"/>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8198" name="Group 315"/>
                  <p:cNvGrpSpPr>
                    <a:grpSpLocks noChangeAspect="1"/>
                  </p:cNvGrpSpPr>
                  <p:nvPr/>
                </p:nvGrpSpPr>
                <p:grpSpPr bwMode="auto">
                  <a:xfrm>
                    <a:off x="3522" y="1909"/>
                    <a:ext cx="54" cy="215"/>
                    <a:chOff x="3799" y="1886"/>
                    <a:chExt cx="54" cy="215"/>
                  </a:xfrm>
                </p:grpSpPr>
                <p:sp>
                  <p:nvSpPr>
                    <p:cNvPr id="8380" name="Freeform 110"/>
                    <p:cNvSpPr>
                      <a:spLocks noChangeAspect="1"/>
                    </p:cNvSpPr>
                    <p:nvPr/>
                  </p:nvSpPr>
                  <p:spPr bwMode="auto">
                    <a:xfrm rot="20980783" flipV="1">
                      <a:off x="3799" y="1889"/>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381" name="Freeform 111"/>
                    <p:cNvSpPr>
                      <a:spLocks noChangeAspect="1"/>
                    </p:cNvSpPr>
                    <p:nvPr/>
                  </p:nvSpPr>
                  <p:spPr bwMode="auto">
                    <a:xfrm rot="-619217" flipH="1" flipV="1">
                      <a:off x="3835" y="1886"/>
                      <a:ext cx="18"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8199" name="Group 359"/>
                  <p:cNvGrpSpPr>
                    <a:grpSpLocks noChangeAspect="1"/>
                  </p:cNvGrpSpPr>
                  <p:nvPr/>
                </p:nvGrpSpPr>
                <p:grpSpPr bwMode="auto">
                  <a:xfrm>
                    <a:off x="4746" y="1768"/>
                    <a:ext cx="61" cy="214"/>
                    <a:chOff x="4990" y="1851"/>
                    <a:chExt cx="61" cy="214"/>
                  </a:xfrm>
                </p:grpSpPr>
                <p:sp>
                  <p:nvSpPr>
                    <p:cNvPr id="8378" name="Freeform 112"/>
                    <p:cNvSpPr>
                      <a:spLocks noChangeAspect="1"/>
                    </p:cNvSpPr>
                    <p:nvPr/>
                  </p:nvSpPr>
                  <p:spPr bwMode="auto">
                    <a:xfrm rot="20980783" flipV="1">
                      <a:off x="4990" y="1854"/>
                      <a:ext cx="19"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379" name="Freeform 113"/>
                    <p:cNvSpPr>
                      <a:spLocks noChangeAspect="1"/>
                    </p:cNvSpPr>
                    <p:nvPr/>
                  </p:nvSpPr>
                  <p:spPr bwMode="auto">
                    <a:xfrm rot="-619217" flipH="1" flipV="1">
                      <a:off x="5032" y="1851"/>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8200" name="Group 327"/>
                  <p:cNvGrpSpPr>
                    <a:grpSpLocks noChangeAspect="1"/>
                  </p:cNvGrpSpPr>
                  <p:nvPr/>
                </p:nvGrpSpPr>
                <p:grpSpPr bwMode="auto">
                  <a:xfrm>
                    <a:off x="3431" y="1948"/>
                    <a:ext cx="47" cy="212"/>
                    <a:chOff x="3431" y="1948"/>
                    <a:chExt cx="47" cy="212"/>
                  </a:xfrm>
                </p:grpSpPr>
                <p:sp>
                  <p:nvSpPr>
                    <p:cNvPr id="8376" name="Freeform 114"/>
                    <p:cNvSpPr>
                      <a:spLocks noChangeAspect="1"/>
                    </p:cNvSpPr>
                    <p:nvPr/>
                  </p:nvSpPr>
                  <p:spPr bwMode="auto">
                    <a:xfrm rot="20980783" flipV="1">
                      <a:off x="3431" y="1948"/>
                      <a:ext cx="18"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377" name="Freeform 115"/>
                    <p:cNvSpPr>
                      <a:spLocks noChangeAspect="1"/>
                    </p:cNvSpPr>
                    <p:nvPr/>
                  </p:nvSpPr>
                  <p:spPr bwMode="auto">
                    <a:xfrm rot="-619217" flipH="1" flipV="1">
                      <a:off x="3459" y="1948"/>
                      <a:ext cx="19"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8201" name="Group 326"/>
                  <p:cNvGrpSpPr>
                    <a:grpSpLocks noChangeAspect="1"/>
                  </p:cNvGrpSpPr>
                  <p:nvPr/>
                </p:nvGrpSpPr>
                <p:grpSpPr bwMode="auto">
                  <a:xfrm>
                    <a:off x="3351" y="1972"/>
                    <a:ext cx="55" cy="222"/>
                    <a:chOff x="3351" y="1972"/>
                    <a:chExt cx="55" cy="222"/>
                  </a:xfrm>
                </p:grpSpPr>
                <p:sp>
                  <p:nvSpPr>
                    <p:cNvPr id="8374" name="Freeform 116"/>
                    <p:cNvSpPr>
                      <a:spLocks noChangeAspect="1"/>
                    </p:cNvSpPr>
                    <p:nvPr/>
                  </p:nvSpPr>
                  <p:spPr bwMode="auto">
                    <a:xfrm rot="20980783" flipV="1">
                      <a:off x="3351" y="1982"/>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375" name="Freeform 117"/>
                    <p:cNvSpPr>
                      <a:spLocks noChangeAspect="1"/>
                    </p:cNvSpPr>
                    <p:nvPr/>
                  </p:nvSpPr>
                  <p:spPr bwMode="auto">
                    <a:xfrm rot="-337803" flipH="1" flipV="1">
                      <a:off x="3388" y="1972"/>
                      <a:ext cx="18"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8202" name="Group 306"/>
                  <p:cNvGrpSpPr>
                    <a:grpSpLocks noChangeAspect="1"/>
                  </p:cNvGrpSpPr>
                  <p:nvPr/>
                </p:nvGrpSpPr>
                <p:grpSpPr bwMode="auto">
                  <a:xfrm>
                    <a:off x="3576" y="1677"/>
                    <a:ext cx="52" cy="212"/>
                    <a:chOff x="3299" y="1756"/>
                    <a:chExt cx="52" cy="212"/>
                  </a:xfrm>
                </p:grpSpPr>
                <p:sp>
                  <p:nvSpPr>
                    <p:cNvPr id="8372" name="Freeform 307"/>
                    <p:cNvSpPr>
                      <a:spLocks noChangeAspect="1"/>
                    </p:cNvSpPr>
                    <p:nvPr/>
                  </p:nvSpPr>
                  <p:spPr bwMode="auto">
                    <a:xfrm rot="9664894" flipV="1">
                      <a:off x="3333" y="1756"/>
                      <a:ext cx="18"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373" name="Freeform 308"/>
                    <p:cNvSpPr>
                      <a:spLocks noChangeAspect="1"/>
                    </p:cNvSpPr>
                    <p:nvPr/>
                  </p:nvSpPr>
                  <p:spPr bwMode="auto">
                    <a:xfrm rot="9897534" flipH="1" flipV="1">
                      <a:off x="3299" y="1756"/>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8203" name="Group 309"/>
                  <p:cNvGrpSpPr>
                    <a:grpSpLocks noChangeAspect="1"/>
                  </p:cNvGrpSpPr>
                  <p:nvPr/>
                </p:nvGrpSpPr>
                <p:grpSpPr bwMode="auto">
                  <a:xfrm>
                    <a:off x="3759" y="1631"/>
                    <a:ext cx="43" cy="224"/>
                    <a:chOff x="3762" y="1693"/>
                    <a:chExt cx="43" cy="224"/>
                  </a:xfrm>
                </p:grpSpPr>
                <p:sp>
                  <p:nvSpPr>
                    <p:cNvPr id="8370" name="Freeform 310"/>
                    <p:cNvSpPr>
                      <a:spLocks noChangeAspect="1"/>
                    </p:cNvSpPr>
                    <p:nvPr/>
                  </p:nvSpPr>
                  <p:spPr bwMode="auto">
                    <a:xfrm rot="10180783" flipV="1">
                      <a:off x="3786" y="1693"/>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371" name="Freeform 311"/>
                    <p:cNvSpPr>
                      <a:spLocks noChangeAspect="1"/>
                    </p:cNvSpPr>
                    <p:nvPr/>
                  </p:nvSpPr>
                  <p:spPr bwMode="auto">
                    <a:xfrm rot="10180783" flipH="1" flipV="1">
                      <a:off x="3762" y="1706"/>
                      <a:ext cx="18"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8204" name="Group 312"/>
                  <p:cNvGrpSpPr>
                    <a:grpSpLocks noChangeAspect="1"/>
                  </p:cNvGrpSpPr>
                  <p:nvPr/>
                </p:nvGrpSpPr>
                <p:grpSpPr bwMode="auto">
                  <a:xfrm>
                    <a:off x="3657" y="1658"/>
                    <a:ext cx="57" cy="215"/>
                    <a:chOff x="3380" y="1737"/>
                    <a:chExt cx="57" cy="215"/>
                  </a:xfrm>
                </p:grpSpPr>
                <p:sp>
                  <p:nvSpPr>
                    <p:cNvPr id="8368" name="Freeform 313"/>
                    <p:cNvSpPr>
                      <a:spLocks noChangeAspect="1"/>
                    </p:cNvSpPr>
                    <p:nvPr/>
                  </p:nvSpPr>
                  <p:spPr bwMode="auto">
                    <a:xfrm rot="10180783" flipV="1">
                      <a:off x="3418" y="1740"/>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369" name="Freeform 314"/>
                    <p:cNvSpPr>
                      <a:spLocks noChangeAspect="1"/>
                    </p:cNvSpPr>
                    <p:nvPr/>
                  </p:nvSpPr>
                  <p:spPr bwMode="auto">
                    <a:xfrm rot="10180783" flipH="1" flipV="1">
                      <a:off x="3380" y="1737"/>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8205" name="Group 316"/>
                  <p:cNvGrpSpPr>
                    <a:grpSpLocks noChangeAspect="1"/>
                  </p:cNvGrpSpPr>
                  <p:nvPr/>
                </p:nvGrpSpPr>
                <p:grpSpPr bwMode="auto">
                  <a:xfrm>
                    <a:off x="3609" y="1887"/>
                    <a:ext cx="54" cy="215"/>
                    <a:chOff x="3799" y="1886"/>
                    <a:chExt cx="54" cy="215"/>
                  </a:xfrm>
                </p:grpSpPr>
                <p:sp>
                  <p:nvSpPr>
                    <p:cNvPr id="8366" name="Freeform 317"/>
                    <p:cNvSpPr>
                      <a:spLocks noChangeAspect="1"/>
                    </p:cNvSpPr>
                    <p:nvPr/>
                  </p:nvSpPr>
                  <p:spPr bwMode="auto">
                    <a:xfrm rot="20980783" flipV="1">
                      <a:off x="3799" y="1889"/>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367" name="Freeform 318"/>
                    <p:cNvSpPr>
                      <a:spLocks noChangeAspect="1"/>
                    </p:cNvSpPr>
                    <p:nvPr/>
                  </p:nvSpPr>
                  <p:spPr bwMode="auto">
                    <a:xfrm rot="-619217" flipH="1" flipV="1">
                      <a:off x="3835" y="1886"/>
                      <a:ext cx="18"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8206" name="Group 321"/>
                  <p:cNvGrpSpPr>
                    <a:grpSpLocks noChangeAspect="1"/>
                  </p:cNvGrpSpPr>
                  <p:nvPr/>
                </p:nvGrpSpPr>
                <p:grpSpPr bwMode="auto">
                  <a:xfrm>
                    <a:off x="3712" y="1871"/>
                    <a:ext cx="47" cy="212"/>
                    <a:chOff x="3544" y="2061"/>
                    <a:chExt cx="47" cy="212"/>
                  </a:xfrm>
                </p:grpSpPr>
                <p:sp>
                  <p:nvSpPr>
                    <p:cNvPr id="8364" name="Freeform 319"/>
                    <p:cNvSpPr>
                      <a:spLocks noChangeAspect="1"/>
                    </p:cNvSpPr>
                    <p:nvPr/>
                  </p:nvSpPr>
                  <p:spPr bwMode="auto">
                    <a:xfrm rot="-619217" flipH="1" flipV="1">
                      <a:off x="3572" y="2061"/>
                      <a:ext cx="19"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365" name="Freeform 320"/>
                    <p:cNvSpPr>
                      <a:spLocks noChangeAspect="1"/>
                    </p:cNvSpPr>
                    <p:nvPr/>
                  </p:nvSpPr>
                  <p:spPr bwMode="auto">
                    <a:xfrm rot="20980783" flipV="1">
                      <a:off x="3544" y="2061"/>
                      <a:ext cx="18"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8207" name="Group 322"/>
                  <p:cNvGrpSpPr>
                    <a:grpSpLocks noChangeAspect="1"/>
                  </p:cNvGrpSpPr>
                  <p:nvPr/>
                </p:nvGrpSpPr>
                <p:grpSpPr bwMode="auto">
                  <a:xfrm>
                    <a:off x="3802" y="1854"/>
                    <a:ext cx="54" cy="215"/>
                    <a:chOff x="3799" y="1886"/>
                    <a:chExt cx="54" cy="215"/>
                  </a:xfrm>
                </p:grpSpPr>
                <p:sp>
                  <p:nvSpPr>
                    <p:cNvPr id="8362" name="Freeform 323"/>
                    <p:cNvSpPr>
                      <a:spLocks noChangeAspect="1"/>
                    </p:cNvSpPr>
                    <p:nvPr/>
                  </p:nvSpPr>
                  <p:spPr bwMode="auto">
                    <a:xfrm rot="20980783" flipV="1">
                      <a:off x="3799" y="1889"/>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363" name="Freeform 324"/>
                    <p:cNvSpPr>
                      <a:spLocks noChangeAspect="1"/>
                    </p:cNvSpPr>
                    <p:nvPr/>
                  </p:nvSpPr>
                  <p:spPr bwMode="auto">
                    <a:xfrm rot="-619217" flipH="1" flipV="1">
                      <a:off x="3835" y="1886"/>
                      <a:ext cx="18"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8208" name="Group 342"/>
                  <p:cNvGrpSpPr>
                    <a:grpSpLocks noChangeAspect="1"/>
                  </p:cNvGrpSpPr>
                  <p:nvPr/>
                </p:nvGrpSpPr>
                <p:grpSpPr bwMode="auto">
                  <a:xfrm>
                    <a:off x="4522" y="1564"/>
                    <a:ext cx="49" cy="230"/>
                    <a:chOff x="4709" y="1650"/>
                    <a:chExt cx="49" cy="230"/>
                  </a:xfrm>
                </p:grpSpPr>
                <p:sp>
                  <p:nvSpPr>
                    <p:cNvPr id="8360" name="Freeform 343"/>
                    <p:cNvSpPr>
                      <a:spLocks noChangeAspect="1"/>
                    </p:cNvSpPr>
                    <p:nvPr/>
                  </p:nvSpPr>
                  <p:spPr bwMode="auto">
                    <a:xfrm rot="10180783" flipV="1">
                      <a:off x="4739" y="1650"/>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361" name="Freeform 344"/>
                    <p:cNvSpPr>
                      <a:spLocks noChangeAspect="1"/>
                    </p:cNvSpPr>
                    <p:nvPr/>
                  </p:nvSpPr>
                  <p:spPr bwMode="auto">
                    <a:xfrm rot="10180783" flipH="1" flipV="1">
                      <a:off x="4709" y="1668"/>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8209" name="Group 345"/>
                  <p:cNvGrpSpPr>
                    <a:grpSpLocks noChangeAspect="1"/>
                  </p:cNvGrpSpPr>
                  <p:nvPr/>
                </p:nvGrpSpPr>
                <p:grpSpPr bwMode="auto">
                  <a:xfrm>
                    <a:off x="4618" y="1558"/>
                    <a:ext cx="57" cy="218"/>
                    <a:chOff x="4950" y="1657"/>
                    <a:chExt cx="57" cy="218"/>
                  </a:xfrm>
                </p:grpSpPr>
                <p:sp>
                  <p:nvSpPr>
                    <p:cNvPr id="8358" name="Freeform 346"/>
                    <p:cNvSpPr>
                      <a:spLocks noChangeAspect="1"/>
                    </p:cNvSpPr>
                    <p:nvPr/>
                  </p:nvSpPr>
                  <p:spPr bwMode="auto">
                    <a:xfrm rot="10180783" flipV="1">
                      <a:off x="4989" y="1657"/>
                      <a:ext cx="18"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359" name="Freeform 347"/>
                    <p:cNvSpPr>
                      <a:spLocks noChangeAspect="1"/>
                    </p:cNvSpPr>
                    <p:nvPr/>
                  </p:nvSpPr>
                  <p:spPr bwMode="auto">
                    <a:xfrm rot="10180783" flipH="1" flipV="1">
                      <a:off x="4950" y="1664"/>
                      <a:ext cx="19"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8211" name="Group 348"/>
                  <p:cNvGrpSpPr>
                    <a:grpSpLocks noChangeAspect="1"/>
                  </p:cNvGrpSpPr>
                  <p:nvPr/>
                </p:nvGrpSpPr>
                <p:grpSpPr bwMode="auto">
                  <a:xfrm>
                    <a:off x="4702" y="1553"/>
                    <a:ext cx="63" cy="216"/>
                    <a:chOff x="5183" y="1595"/>
                    <a:chExt cx="63" cy="216"/>
                  </a:xfrm>
                </p:grpSpPr>
                <p:sp>
                  <p:nvSpPr>
                    <p:cNvPr id="8356" name="Freeform 349"/>
                    <p:cNvSpPr>
                      <a:spLocks noChangeAspect="1"/>
                    </p:cNvSpPr>
                    <p:nvPr/>
                  </p:nvSpPr>
                  <p:spPr bwMode="auto">
                    <a:xfrm rot="10180783" flipV="1">
                      <a:off x="5227" y="1600"/>
                      <a:ext cx="19"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357" name="Freeform 350"/>
                    <p:cNvSpPr>
                      <a:spLocks noChangeAspect="1"/>
                    </p:cNvSpPr>
                    <p:nvPr/>
                  </p:nvSpPr>
                  <p:spPr bwMode="auto">
                    <a:xfrm rot="10180783" flipH="1" flipV="1">
                      <a:off x="5183" y="1595"/>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8253" name="Group 364"/>
                  <p:cNvGrpSpPr>
                    <a:grpSpLocks noChangeAspect="1"/>
                  </p:cNvGrpSpPr>
                  <p:nvPr/>
                </p:nvGrpSpPr>
                <p:grpSpPr bwMode="auto">
                  <a:xfrm>
                    <a:off x="4954" y="1732"/>
                    <a:ext cx="44" cy="230"/>
                    <a:chOff x="5433" y="1656"/>
                    <a:chExt cx="44" cy="230"/>
                  </a:xfrm>
                </p:grpSpPr>
                <p:sp>
                  <p:nvSpPr>
                    <p:cNvPr id="8354" name="Freeform 365"/>
                    <p:cNvSpPr>
                      <a:spLocks noChangeAspect="1"/>
                    </p:cNvSpPr>
                    <p:nvPr/>
                  </p:nvSpPr>
                  <p:spPr bwMode="auto">
                    <a:xfrm rot="-619217" flipH="1" flipV="1">
                      <a:off x="5458" y="1656"/>
                      <a:ext cx="19"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355" name="Freeform 366"/>
                    <p:cNvSpPr>
                      <a:spLocks noChangeAspect="1"/>
                    </p:cNvSpPr>
                    <p:nvPr/>
                  </p:nvSpPr>
                  <p:spPr bwMode="auto">
                    <a:xfrm rot="20980783" flipV="1">
                      <a:off x="5433" y="1675"/>
                      <a:ext cx="18"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8294" name="Group 367"/>
                  <p:cNvGrpSpPr>
                    <a:grpSpLocks noChangeAspect="1"/>
                  </p:cNvGrpSpPr>
                  <p:nvPr/>
                </p:nvGrpSpPr>
                <p:grpSpPr bwMode="auto">
                  <a:xfrm>
                    <a:off x="4662" y="1776"/>
                    <a:ext cx="51" cy="217"/>
                    <a:chOff x="5226" y="1814"/>
                    <a:chExt cx="51" cy="217"/>
                  </a:xfrm>
                </p:grpSpPr>
                <p:sp>
                  <p:nvSpPr>
                    <p:cNvPr id="8352" name="Freeform 368"/>
                    <p:cNvSpPr>
                      <a:spLocks noChangeAspect="1"/>
                    </p:cNvSpPr>
                    <p:nvPr/>
                  </p:nvSpPr>
                  <p:spPr bwMode="auto">
                    <a:xfrm rot="20980783" flipV="1">
                      <a:off x="5226" y="1820"/>
                      <a:ext cx="19"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353" name="Freeform 369"/>
                    <p:cNvSpPr>
                      <a:spLocks noChangeAspect="1"/>
                    </p:cNvSpPr>
                    <p:nvPr/>
                  </p:nvSpPr>
                  <p:spPr bwMode="auto">
                    <a:xfrm rot="-619217" flipH="1" flipV="1">
                      <a:off x="5259" y="1814"/>
                      <a:ext cx="18" cy="211"/>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nvGrpSpPr>
                  <p:cNvPr id="8297" name="Group 370"/>
                  <p:cNvGrpSpPr>
                    <a:grpSpLocks noChangeAspect="1"/>
                  </p:cNvGrpSpPr>
                  <p:nvPr/>
                </p:nvGrpSpPr>
                <p:grpSpPr bwMode="auto">
                  <a:xfrm>
                    <a:off x="5039" y="1728"/>
                    <a:ext cx="63" cy="220"/>
                    <a:chOff x="4378" y="1851"/>
                    <a:chExt cx="63" cy="220"/>
                  </a:xfrm>
                </p:grpSpPr>
                <p:sp>
                  <p:nvSpPr>
                    <p:cNvPr id="8350" name="Freeform 371"/>
                    <p:cNvSpPr>
                      <a:spLocks noChangeAspect="1"/>
                    </p:cNvSpPr>
                    <p:nvPr/>
                  </p:nvSpPr>
                  <p:spPr bwMode="auto">
                    <a:xfrm rot="20980783" flipV="1">
                      <a:off x="4378" y="1859"/>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sp>
                  <p:nvSpPr>
                    <p:cNvPr id="8351" name="Freeform 372"/>
                    <p:cNvSpPr>
                      <a:spLocks noChangeAspect="1"/>
                    </p:cNvSpPr>
                    <p:nvPr/>
                  </p:nvSpPr>
                  <p:spPr bwMode="auto">
                    <a:xfrm rot="-619217" flipH="1" flipV="1">
                      <a:off x="4422" y="1851"/>
                      <a:ext cx="19" cy="212"/>
                    </a:xfrm>
                    <a:custGeom>
                      <a:avLst/>
                      <a:gdLst>
                        <a:gd name="T0" fmla="*/ 15 w 15"/>
                        <a:gd name="T1" fmla="*/ 0 h 96"/>
                        <a:gd name="T2" fmla="*/ 3 w 15"/>
                        <a:gd name="T3" fmla="*/ 96 h 96"/>
                        <a:gd name="T4" fmla="*/ 0 60000 65536"/>
                        <a:gd name="T5" fmla="*/ 0 60000 65536"/>
                        <a:gd name="T6" fmla="*/ 0 w 15"/>
                        <a:gd name="T7" fmla="*/ 0 h 96"/>
                        <a:gd name="T8" fmla="*/ 15 w 15"/>
                        <a:gd name="T9" fmla="*/ 96 h 96"/>
                      </a:gdLst>
                      <a:ahLst/>
                      <a:cxnLst>
                        <a:cxn ang="T4">
                          <a:pos x="T0" y="T1"/>
                        </a:cxn>
                        <a:cxn ang="T5">
                          <a:pos x="T2" y="T3"/>
                        </a:cxn>
                      </a:cxnLst>
                      <a:rect l="T6" t="T7" r="T8" b="T9"/>
                      <a:pathLst>
                        <a:path w="15" h="96">
                          <a:moveTo>
                            <a:pt x="15" y="0"/>
                          </a:moveTo>
                          <a:cubicBezTo>
                            <a:pt x="0" y="46"/>
                            <a:pt x="3" y="10"/>
                            <a:pt x="3" y="96"/>
                          </a:cubicBezTo>
                        </a:path>
                      </a:pathLst>
                    </a:custGeom>
                    <a:noFill/>
                    <a:ln w="15875">
                      <a:solidFill>
                        <a:srgbClr val="FFE67D"/>
                      </a:solidFill>
                      <a:round/>
                      <a:headEnd/>
                      <a:tailEnd/>
                    </a:ln>
                  </p:spPr>
                  <p:txBody>
                    <a:bodyPr/>
                    <a:lstStyle/>
                    <a:p>
                      <a:endParaRPr lang="en-US"/>
                    </a:p>
                  </p:txBody>
                </p:sp>
              </p:grpSp>
            </p:grpSp>
          </p:grpSp>
        </p:grpSp>
        <p:sp>
          <p:nvSpPr>
            <p:cNvPr id="8298" name="Text Box 534"/>
            <p:cNvSpPr txBox="1">
              <a:spLocks noChangeArrowheads="1"/>
            </p:cNvSpPr>
            <p:nvPr/>
          </p:nvSpPr>
          <p:spPr bwMode="auto">
            <a:xfrm>
              <a:off x="3784" y="3355"/>
              <a:ext cx="1699" cy="250"/>
            </a:xfrm>
            <a:prstGeom prst="rect">
              <a:avLst/>
            </a:prstGeom>
            <a:noFill/>
            <a:ln w="9525">
              <a:noFill/>
              <a:miter lim="800000"/>
              <a:headEnd/>
              <a:tailEnd/>
            </a:ln>
          </p:spPr>
          <p:txBody>
            <a:bodyPr>
              <a:spAutoFit/>
            </a:bodyPr>
            <a:lstStyle/>
            <a:p>
              <a:pPr algn="ctr" defTabSz="3810000">
                <a:spcBef>
                  <a:spcPct val="50000"/>
                </a:spcBef>
              </a:pPr>
              <a:r>
                <a:rPr lang="en-US" sz="2000" b="1">
                  <a:solidFill>
                    <a:srgbClr val="462300"/>
                  </a:solidFill>
                  <a:latin typeface="Century Gothic" pitchFamily="34" charset="0"/>
                </a:rPr>
                <a:t>Plasma Membrane</a:t>
              </a:r>
            </a:p>
          </p:txBody>
        </p:sp>
      </p:grpSp>
      <p:sp>
        <p:nvSpPr>
          <p:cNvPr id="8197" name="Rectangle 2"/>
          <p:cNvSpPr>
            <a:spLocks noGrp="1" noChangeArrowheads="1"/>
          </p:cNvSpPr>
          <p:nvPr>
            <p:ph type="title"/>
          </p:nvPr>
        </p:nvSpPr>
        <p:spPr>
          <a:xfrm>
            <a:off x="182389" y="275015"/>
            <a:ext cx="8688421" cy="1143000"/>
          </a:xfrm>
        </p:spPr>
        <p:txBody>
          <a:bodyPr>
            <a:normAutofit fontScale="90000"/>
          </a:bodyPr>
          <a:lstStyle/>
          <a:p>
            <a:pPr eaLnBrk="1" hangingPunct="1"/>
            <a:r>
              <a:rPr lang="en-US" sz="3600" dirty="0">
                <a:solidFill>
                  <a:schemeClr val="accent6">
                    <a:lumMod val="75000"/>
                  </a:schemeClr>
                </a:solidFill>
                <a:latin typeface="Century Gothic" panose="020B0502020202020204" pitchFamily="34" charset="0"/>
              </a:rPr>
              <a:t>Example of a Transmembrane Channel</a:t>
            </a:r>
          </a:p>
        </p:txBody>
      </p:sp>
      <p:sp>
        <p:nvSpPr>
          <p:cNvPr id="91660" name="Oval 524"/>
          <p:cNvSpPr>
            <a:spLocks noChangeAspect="1" noChangeArrowheads="1"/>
          </p:cNvSpPr>
          <p:nvPr/>
        </p:nvSpPr>
        <p:spPr bwMode="auto">
          <a:xfrm rot="2282125">
            <a:off x="8000860" y="3102335"/>
            <a:ext cx="117475" cy="420688"/>
          </a:xfrm>
          <a:prstGeom prst="ellipse">
            <a:avLst/>
          </a:prstGeom>
          <a:gradFill rotWithShape="1">
            <a:gsLst>
              <a:gs pos="0">
                <a:srgbClr val="FFFF66"/>
              </a:gs>
              <a:gs pos="100000">
                <a:srgbClr val="FF0000"/>
              </a:gs>
            </a:gsLst>
            <a:path path="shape">
              <a:fillToRect l="50000" t="50000" r="50000" b="50000"/>
            </a:path>
          </a:gradFill>
          <a:ln w="6350">
            <a:solidFill>
              <a:srgbClr val="000080"/>
            </a:solidFill>
            <a:round/>
            <a:headEnd/>
            <a:tailEnd/>
          </a:ln>
        </p:spPr>
        <p:txBody>
          <a:bodyPr wrap="none" anchor="ctr"/>
          <a:lstStyle/>
          <a:p>
            <a:endParaRPr lang="en-US"/>
          </a:p>
        </p:txBody>
      </p:sp>
      <p:sp>
        <p:nvSpPr>
          <p:cNvPr id="91256" name="Rectangle 120" descr="80%"/>
          <p:cNvSpPr>
            <a:spLocks noChangeAspect="1" noChangeArrowheads="1"/>
          </p:cNvSpPr>
          <p:nvPr/>
        </p:nvSpPr>
        <p:spPr bwMode="auto">
          <a:xfrm>
            <a:off x="7397610" y="3253148"/>
            <a:ext cx="261937" cy="1790700"/>
          </a:xfrm>
          <a:prstGeom prst="rect">
            <a:avLst/>
          </a:prstGeom>
          <a:pattFill prst="pct80">
            <a:fgClr>
              <a:srgbClr val="3366FF">
                <a:alpha val="59999"/>
              </a:srgbClr>
            </a:fgClr>
            <a:bgClr>
              <a:schemeClr val="bg1">
                <a:alpha val="59999"/>
              </a:schemeClr>
            </a:bgClr>
          </a:pattFill>
          <a:ln w="38100">
            <a:solidFill>
              <a:schemeClr val="bg1"/>
            </a:solidFill>
            <a:prstDash val="dash"/>
            <a:miter lim="800000"/>
            <a:headEnd/>
            <a:tailEnd/>
          </a:ln>
        </p:spPr>
        <p:txBody>
          <a:bodyPr/>
          <a:lstStyle/>
          <a:p>
            <a:endParaRPr lang="en-US">
              <a:solidFill>
                <a:schemeClr val="bg1"/>
              </a:solidFill>
            </a:endParaRPr>
          </a:p>
        </p:txBody>
      </p:sp>
      <p:sp>
        <p:nvSpPr>
          <p:cNvPr id="91171" name="Oval 35"/>
          <p:cNvSpPr>
            <a:spLocks noChangeAspect="1" noChangeArrowheads="1"/>
          </p:cNvSpPr>
          <p:nvPr/>
        </p:nvSpPr>
        <p:spPr bwMode="auto">
          <a:xfrm>
            <a:off x="7430947" y="2878498"/>
            <a:ext cx="165100" cy="168275"/>
          </a:xfrm>
          <a:prstGeom prst="ellipse">
            <a:avLst/>
          </a:prstGeom>
          <a:solidFill>
            <a:srgbClr val="FF0000"/>
          </a:solidFill>
          <a:ln w="9525">
            <a:noFill/>
            <a:round/>
            <a:headEnd/>
            <a:tailEnd/>
          </a:ln>
        </p:spPr>
        <p:txBody>
          <a:bodyPr wrap="none" anchor="ctr"/>
          <a:lstStyle/>
          <a:p>
            <a:endParaRPr lang="en-US"/>
          </a:p>
        </p:txBody>
      </p:sp>
      <p:sp>
        <p:nvSpPr>
          <p:cNvPr id="91661" name="Text Box 525"/>
          <p:cNvSpPr txBox="1">
            <a:spLocks noChangeArrowheads="1"/>
          </p:cNvSpPr>
          <p:nvPr/>
        </p:nvSpPr>
        <p:spPr bwMode="auto">
          <a:xfrm>
            <a:off x="4464336" y="6463992"/>
            <a:ext cx="4527550" cy="336550"/>
          </a:xfrm>
          <a:prstGeom prst="rect">
            <a:avLst/>
          </a:prstGeom>
          <a:noFill/>
          <a:ln w="9525">
            <a:noFill/>
            <a:miter lim="800000"/>
            <a:headEnd/>
            <a:tailEnd/>
          </a:ln>
        </p:spPr>
        <p:txBody>
          <a:bodyPr>
            <a:spAutoFit/>
          </a:bodyPr>
          <a:lstStyle/>
          <a:p>
            <a:pPr algn="ctr">
              <a:spcBef>
                <a:spcPct val="50000"/>
              </a:spcBef>
            </a:pPr>
            <a:r>
              <a:rPr lang="en-US" sz="1600" dirty="0">
                <a:latin typeface="Century Gothic" pitchFamily="34" charset="0"/>
              </a:rPr>
              <a:t>Graphic Animations, Teresa Murray © 2009</a:t>
            </a:r>
          </a:p>
        </p:txBody>
      </p:sp>
      <p:sp>
        <p:nvSpPr>
          <p:cNvPr id="91671" name="Text Box 535"/>
          <p:cNvSpPr txBox="1">
            <a:spLocks noChangeArrowheads="1"/>
          </p:cNvSpPr>
          <p:nvPr/>
        </p:nvSpPr>
        <p:spPr bwMode="auto">
          <a:xfrm>
            <a:off x="615566" y="1770403"/>
            <a:ext cx="6307618" cy="3493264"/>
          </a:xfrm>
          <a:prstGeom prst="rect">
            <a:avLst/>
          </a:prstGeom>
          <a:noFill/>
          <a:ln w="9525">
            <a:noFill/>
            <a:miter lim="800000"/>
            <a:headEnd/>
            <a:tailEnd/>
          </a:ln>
        </p:spPr>
        <p:txBody>
          <a:bodyPr wrap="square">
            <a:spAutoFit/>
          </a:bodyPr>
          <a:lstStyle/>
          <a:p>
            <a:pPr marL="342900" indent="-342900"/>
            <a:r>
              <a:rPr lang="en-US" sz="3200" dirty="0">
                <a:solidFill>
                  <a:srgbClr val="1D1886"/>
                </a:solidFill>
                <a:latin typeface="Century Gothic" pitchFamily="34" charset="0"/>
              </a:rPr>
              <a:t>Ligand-gated ion channels </a:t>
            </a:r>
          </a:p>
          <a:p>
            <a:pPr marL="574675" indent="-404813">
              <a:spcBef>
                <a:spcPts val="1800"/>
              </a:spcBef>
              <a:buFontTx/>
              <a:buChar char="•"/>
            </a:pPr>
            <a:r>
              <a:rPr lang="en-US" sz="2400" dirty="0">
                <a:solidFill>
                  <a:srgbClr val="1D1886"/>
                </a:solidFill>
                <a:latin typeface="Century Gothic" pitchFamily="34" charset="0"/>
              </a:rPr>
              <a:t>Pore opens due to chemical signaling molecule (or change in membrane voltage potential)</a:t>
            </a:r>
          </a:p>
          <a:p>
            <a:pPr marL="574675" indent="-404813">
              <a:spcBef>
                <a:spcPts val="1800"/>
              </a:spcBef>
              <a:buFontTx/>
              <a:buChar char="•"/>
            </a:pPr>
            <a:r>
              <a:rPr lang="en-US" sz="2400" dirty="0">
                <a:solidFill>
                  <a:srgbClr val="1D1886"/>
                </a:solidFill>
                <a:latin typeface="Century Gothic" pitchFamily="34" charset="0"/>
              </a:rPr>
              <a:t>Pore is selective to one type of cation or anion.</a:t>
            </a:r>
          </a:p>
          <a:p>
            <a:pPr marL="574675" indent="-404813">
              <a:spcBef>
                <a:spcPts val="1800"/>
              </a:spcBef>
              <a:buFontTx/>
              <a:buChar char="•"/>
            </a:pPr>
            <a:r>
              <a:rPr lang="en-US" sz="2400" dirty="0">
                <a:solidFill>
                  <a:srgbClr val="1D1886"/>
                </a:solidFill>
                <a:latin typeface="Century Gothic" pitchFamily="34" charset="0"/>
              </a:rPr>
              <a:t>Moves </a:t>
            </a:r>
          </a:p>
        </p:txBody>
      </p:sp>
      <p:sp>
        <p:nvSpPr>
          <p:cNvPr id="91812" name="Text Box 676"/>
          <p:cNvSpPr txBox="1">
            <a:spLocks noChangeArrowheads="1"/>
          </p:cNvSpPr>
          <p:nvPr/>
        </p:nvSpPr>
        <p:spPr bwMode="auto">
          <a:xfrm>
            <a:off x="6189522" y="3638490"/>
            <a:ext cx="2501900" cy="400110"/>
          </a:xfrm>
          <a:prstGeom prst="rect">
            <a:avLst/>
          </a:prstGeom>
          <a:noFill/>
          <a:ln w="9525">
            <a:noFill/>
            <a:miter lim="800000"/>
            <a:headEnd/>
            <a:tailEnd/>
          </a:ln>
        </p:spPr>
        <p:txBody>
          <a:bodyPr>
            <a:spAutoFit/>
          </a:bodyPr>
          <a:lstStyle/>
          <a:p>
            <a:pPr>
              <a:spcBef>
                <a:spcPct val="50000"/>
              </a:spcBef>
            </a:pPr>
            <a:r>
              <a:rPr lang="en-US" sz="2000" dirty="0">
                <a:solidFill>
                  <a:srgbClr val="FF0000"/>
                </a:solidFill>
              </a:rPr>
              <a:t>+ + + + </a:t>
            </a:r>
            <a:r>
              <a:rPr lang="en-US" sz="2000" b="1" dirty="0">
                <a:solidFill>
                  <a:srgbClr val="33CCFF"/>
                </a:solidFill>
              </a:rPr>
              <a:t>-</a:t>
            </a:r>
            <a:r>
              <a:rPr lang="en-US" sz="2000" dirty="0">
                <a:solidFill>
                  <a:srgbClr val="FF0000"/>
                </a:solidFill>
              </a:rPr>
              <a:t> + + </a:t>
            </a:r>
            <a:r>
              <a:rPr lang="en-US" sz="2000" b="1" dirty="0">
                <a:solidFill>
                  <a:srgbClr val="33CCFF"/>
                </a:solidFill>
              </a:rPr>
              <a:t>-</a:t>
            </a:r>
            <a:r>
              <a:rPr lang="en-US" sz="2000" dirty="0">
                <a:solidFill>
                  <a:srgbClr val="FF0000"/>
                </a:solidFill>
              </a:rPr>
              <a:t> </a:t>
            </a:r>
            <a:r>
              <a:rPr lang="en-US" sz="2000" b="1" dirty="0">
                <a:solidFill>
                  <a:srgbClr val="33CCFF"/>
                </a:solidFill>
              </a:rPr>
              <a:t>-</a:t>
            </a:r>
            <a:r>
              <a:rPr lang="en-US" sz="2000" dirty="0">
                <a:solidFill>
                  <a:srgbClr val="FF0000"/>
                </a:solidFill>
              </a:rPr>
              <a:t> + + + </a:t>
            </a:r>
            <a:r>
              <a:rPr lang="en-US" sz="2000" b="1" dirty="0">
                <a:solidFill>
                  <a:srgbClr val="33CCFF"/>
                </a:solidFill>
              </a:rPr>
              <a:t>-</a:t>
            </a:r>
          </a:p>
        </p:txBody>
      </p:sp>
      <p:sp>
        <p:nvSpPr>
          <p:cNvPr id="91814" name="Text Box 678"/>
          <p:cNvSpPr txBox="1">
            <a:spLocks noChangeArrowheads="1"/>
          </p:cNvSpPr>
          <p:nvPr/>
        </p:nvSpPr>
        <p:spPr bwMode="auto">
          <a:xfrm>
            <a:off x="6118085" y="4516798"/>
            <a:ext cx="2847975" cy="366712"/>
          </a:xfrm>
          <a:prstGeom prst="rect">
            <a:avLst/>
          </a:prstGeom>
          <a:noFill/>
          <a:ln w="9525">
            <a:noFill/>
            <a:miter lim="800000"/>
            <a:headEnd/>
            <a:tailEnd/>
          </a:ln>
        </p:spPr>
        <p:txBody>
          <a:bodyPr>
            <a:spAutoFit/>
          </a:bodyPr>
          <a:lstStyle/>
          <a:p>
            <a:pPr>
              <a:spcBef>
                <a:spcPct val="50000"/>
              </a:spcBef>
            </a:pPr>
            <a:r>
              <a:rPr lang="en-US" b="1">
                <a:solidFill>
                  <a:srgbClr val="33CCFF"/>
                </a:solidFill>
              </a:rPr>
              <a:t>-</a:t>
            </a:r>
            <a:r>
              <a:rPr lang="en-US">
                <a:solidFill>
                  <a:srgbClr val="FF0000"/>
                </a:solidFill>
              </a:rPr>
              <a:t> + </a:t>
            </a:r>
            <a:r>
              <a:rPr lang="en-US" b="1">
                <a:solidFill>
                  <a:srgbClr val="33CCFF"/>
                </a:solidFill>
              </a:rPr>
              <a:t>-</a:t>
            </a:r>
            <a:r>
              <a:rPr lang="en-US"/>
              <a:t> </a:t>
            </a:r>
            <a:r>
              <a:rPr lang="en-US" b="1">
                <a:solidFill>
                  <a:srgbClr val="33CCFF"/>
                </a:solidFill>
              </a:rPr>
              <a:t>-</a:t>
            </a:r>
            <a:r>
              <a:rPr lang="en-US">
                <a:solidFill>
                  <a:srgbClr val="FF0000"/>
                </a:solidFill>
              </a:rPr>
              <a:t> + </a:t>
            </a:r>
            <a:r>
              <a:rPr lang="en-US" b="1">
                <a:solidFill>
                  <a:srgbClr val="33CCFF"/>
                </a:solidFill>
              </a:rPr>
              <a:t>-</a:t>
            </a:r>
            <a:r>
              <a:rPr lang="en-US">
                <a:solidFill>
                  <a:srgbClr val="FF0000"/>
                </a:solidFill>
              </a:rPr>
              <a:t> </a:t>
            </a:r>
            <a:r>
              <a:rPr lang="en-US" b="1">
                <a:solidFill>
                  <a:srgbClr val="33CCFF"/>
                </a:solidFill>
              </a:rPr>
              <a:t>-</a:t>
            </a:r>
            <a:r>
              <a:rPr lang="en-US">
                <a:solidFill>
                  <a:srgbClr val="FF0000"/>
                </a:solidFill>
              </a:rPr>
              <a:t> + </a:t>
            </a:r>
            <a:r>
              <a:rPr lang="en-US" b="1">
                <a:solidFill>
                  <a:srgbClr val="33CCFF"/>
                </a:solidFill>
              </a:rPr>
              <a:t>-</a:t>
            </a:r>
            <a:r>
              <a:rPr lang="en-US">
                <a:solidFill>
                  <a:srgbClr val="FF0000"/>
                </a:solidFill>
              </a:rPr>
              <a:t> </a:t>
            </a:r>
            <a:r>
              <a:rPr lang="en-US" b="1">
                <a:solidFill>
                  <a:srgbClr val="33CCFF"/>
                </a:solidFill>
              </a:rPr>
              <a:t>-</a:t>
            </a:r>
            <a:r>
              <a:rPr lang="en-US">
                <a:solidFill>
                  <a:srgbClr val="FF0000"/>
                </a:solidFill>
              </a:rPr>
              <a:t> + </a:t>
            </a:r>
            <a:r>
              <a:rPr lang="en-US" b="1">
                <a:solidFill>
                  <a:srgbClr val="33CCFF"/>
                </a:solidFill>
              </a:rPr>
              <a:t>-</a:t>
            </a:r>
            <a:r>
              <a:rPr lang="en-US">
                <a:solidFill>
                  <a:srgbClr val="FF0000"/>
                </a:solidFill>
              </a:rPr>
              <a:t> + </a:t>
            </a:r>
            <a:r>
              <a:rPr lang="en-US" b="1">
                <a:solidFill>
                  <a:srgbClr val="33CCFF"/>
                </a:solidFill>
              </a:rPr>
              <a:t>-</a:t>
            </a:r>
            <a:r>
              <a:rPr lang="en-US">
                <a:solidFill>
                  <a:srgbClr val="FF0000"/>
                </a:solidFill>
              </a:rPr>
              <a:t> </a:t>
            </a:r>
            <a:r>
              <a:rPr lang="en-US" b="1">
                <a:solidFill>
                  <a:srgbClr val="33CCFF"/>
                </a:solidFill>
              </a:rPr>
              <a:t>- -</a:t>
            </a:r>
            <a:r>
              <a:rPr lang="en-US">
                <a:solidFill>
                  <a:srgbClr val="FF0000"/>
                </a:solidFill>
              </a:rPr>
              <a:t> -</a:t>
            </a:r>
          </a:p>
        </p:txBody>
      </p:sp>
      <p:sp>
        <p:nvSpPr>
          <p:cNvPr id="91815" name="Text Box 679"/>
          <p:cNvSpPr txBox="1">
            <a:spLocks noChangeArrowheads="1"/>
          </p:cNvSpPr>
          <p:nvPr/>
        </p:nvSpPr>
        <p:spPr bwMode="auto">
          <a:xfrm>
            <a:off x="6219685" y="4543785"/>
            <a:ext cx="2651125" cy="400110"/>
          </a:xfrm>
          <a:prstGeom prst="rect">
            <a:avLst/>
          </a:prstGeom>
          <a:noFill/>
          <a:ln w="9525">
            <a:noFill/>
            <a:miter lim="800000"/>
            <a:headEnd/>
            <a:tailEnd/>
          </a:ln>
        </p:spPr>
        <p:txBody>
          <a:bodyPr wrap="square">
            <a:spAutoFit/>
          </a:bodyPr>
          <a:lstStyle/>
          <a:p>
            <a:pPr>
              <a:spcBef>
                <a:spcPct val="50000"/>
              </a:spcBef>
            </a:pPr>
            <a:r>
              <a:rPr lang="en-US" sz="2000" dirty="0">
                <a:solidFill>
                  <a:srgbClr val="FF0000"/>
                </a:solidFill>
              </a:rPr>
              <a:t>+ + + + </a:t>
            </a:r>
            <a:r>
              <a:rPr lang="en-US" sz="2000" b="1" dirty="0">
                <a:solidFill>
                  <a:srgbClr val="33CCFF"/>
                </a:solidFill>
              </a:rPr>
              <a:t>-</a:t>
            </a:r>
            <a:r>
              <a:rPr lang="en-US" sz="2000" dirty="0">
                <a:solidFill>
                  <a:srgbClr val="FF0000"/>
                </a:solidFill>
              </a:rPr>
              <a:t> + </a:t>
            </a:r>
            <a:r>
              <a:rPr lang="en-US" sz="2000" b="1" dirty="0">
                <a:solidFill>
                  <a:srgbClr val="33CCFF"/>
                </a:solidFill>
              </a:rPr>
              <a:t>-</a:t>
            </a:r>
            <a:r>
              <a:rPr lang="en-US" sz="2000" dirty="0">
                <a:solidFill>
                  <a:srgbClr val="FF0000"/>
                </a:solidFill>
              </a:rPr>
              <a:t> + + + + </a:t>
            </a:r>
            <a:r>
              <a:rPr lang="en-US" sz="2000" b="1" dirty="0">
                <a:solidFill>
                  <a:srgbClr val="33CCFF"/>
                </a:solidFill>
              </a:rPr>
              <a:t>-</a:t>
            </a:r>
            <a:r>
              <a:rPr lang="en-US" sz="2000" dirty="0">
                <a:solidFill>
                  <a:srgbClr val="FF0000"/>
                </a:solidFill>
              </a:rPr>
              <a:t> + </a:t>
            </a:r>
            <a:r>
              <a:rPr lang="en-US" sz="2000" b="1" dirty="0">
                <a:solidFill>
                  <a:srgbClr val="33CCFF"/>
                </a:solidFill>
              </a:rPr>
              <a:t>-</a:t>
            </a:r>
          </a:p>
        </p:txBody>
      </p:sp>
    </p:spTree>
    <p:extLst>
      <p:ext uri="{BB962C8B-B14F-4D97-AF65-F5344CB8AC3E}">
        <p14:creationId xmlns:p14="http://schemas.microsoft.com/office/powerpoint/2010/main" val="118294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6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6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67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167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18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18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1171"/>
                                        </p:tgtEl>
                                        <p:attrNameLst>
                                          <p:attrName>style.visibility</p:attrName>
                                        </p:attrNameLst>
                                      </p:cBhvr>
                                      <p:to>
                                        <p:strVal val="visible"/>
                                      </p:to>
                                    </p:set>
                                    <p:animEffect transition="in" filter="fade">
                                      <p:cBhvr>
                                        <p:cTn id="29" dur="2000"/>
                                        <p:tgtEl>
                                          <p:spTgt spid="91171"/>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91660"/>
                                        </p:tgtEl>
                                        <p:attrNameLst>
                                          <p:attrName>style.visibility</p:attrName>
                                        </p:attrNameLst>
                                      </p:cBhvr>
                                      <p:to>
                                        <p:strVal val="visible"/>
                                      </p:to>
                                    </p:set>
                                    <p:anim calcmode="lin" valueType="num">
                                      <p:cBhvr additive="base">
                                        <p:cTn id="34" dur="2000" fill="hold"/>
                                        <p:tgtEl>
                                          <p:spTgt spid="91660"/>
                                        </p:tgtEl>
                                        <p:attrNameLst>
                                          <p:attrName>ppt_x</p:attrName>
                                        </p:attrNameLst>
                                      </p:cBhvr>
                                      <p:tavLst>
                                        <p:tav tm="0">
                                          <p:val>
                                            <p:strVal val="1+#ppt_w/2"/>
                                          </p:val>
                                        </p:tav>
                                        <p:tav tm="100000">
                                          <p:val>
                                            <p:strVal val="#ppt_x"/>
                                          </p:val>
                                        </p:tav>
                                      </p:tavLst>
                                    </p:anim>
                                    <p:anim calcmode="lin" valueType="num">
                                      <p:cBhvr additive="base">
                                        <p:cTn id="35" dur="2000" fill="hold"/>
                                        <p:tgtEl>
                                          <p:spTgt spid="91660"/>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grpId="1" nodeType="clickEffect">
                                  <p:stCondLst>
                                    <p:cond delay="0"/>
                                  </p:stCondLst>
                                  <p:childTnLst>
                                    <p:animMotion origin="layout" path="M -7.22222E-6 3.7037E-6 L 0.00104 0.32083 " pathEditMode="relative" ptsTypes="AA">
                                      <p:cBhvr>
                                        <p:cTn id="39" dur="2000" fill="hold"/>
                                        <p:tgtEl>
                                          <p:spTgt spid="91171"/>
                                        </p:tgtEl>
                                        <p:attrNameLst>
                                          <p:attrName>ppt_x</p:attrName>
                                          <p:attrName>ppt_y</p:attrName>
                                        </p:attrNameLst>
                                      </p:cBhvr>
                                    </p:animMotion>
                                  </p:childTnLst>
                                </p:cTn>
                              </p:par>
                            </p:childTnLst>
                          </p:cTn>
                        </p:par>
                        <p:par>
                          <p:cTn id="40" fill="hold">
                            <p:stCondLst>
                              <p:cond delay="2000"/>
                            </p:stCondLst>
                            <p:childTnLst>
                              <p:par>
                                <p:cTn id="41" presetID="10" presetClass="entr" presetSubtype="0" fill="hold" grpId="0" nodeType="afterEffect">
                                  <p:stCondLst>
                                    <p:cond delay="3000"/>
                                  </p:stCondLst>
                                  <p:childTnLst>
                                    <p:set>
                                      <p:cBhvr>
                                        <p:cTn id="42" dur="1" fill="hold">
                                          <p:stCondLst>
                                            <p:cond delay="0"/>
                                          </p:stCondLst>
                                        </p:cTn>
                                        <p:tgtEl>
                                          <p:spTgt spid="91661"/>
                                        </p:tgtEl>
                                        <p:attrNameLst>
                                          <p:attrName>style.visibility</p:attrName>
                                        </p:attrNameLst>
                                      </p:cBhvr>
                                      <p:to>
                                        <p:strVal val="visible"/>
                                      </p:to>
                                    </p:set>
                                    <p:animEffect transition="in" filter="fade">
                                      <p:cBhvr>
                                        <p:cTn id="43" dur="2000"/>
                                        <p:tgtEl>
                                          <p:spTgt spid="91661"/>
                                        </p:tgtEl>
                                      </p:cBhvr>
                                    </p:animEffect>
                                  </p:childTnLst>
                                </p:cTn>
                              </p:par>
                              <p:par>
                                <p:cTn id="44" presetID="1" presetClass="exit" presetSubtype="0" fill="hold" grpId="1" nodeType="withEffect">
                                  <p:stCondLst>
                                    <p:cond delay="3000"/>
                                  </p:stCondLst>
                                  <p:childTnLst>
                                    <p:set>
                                      <p:cBhvr>
                                        <p:cTn id="45" dur="1" fill="hold">
                                          <p:stCondLst>
                                            <p:cond delay="0"/>
                                          </p:stCondLst>
                                        </p:cTn>
                                        <p:tgtEl>
                                          <p:spTgt spid="91814"/>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18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60" grpId="0" animBg="1"/>
      <p:bldP spid="91256" grpId="0" animBg="1"/>
      <p:bldP spid="91171" grpId="0" animBg="1"/>
      <p:bldP spid="91171" grpId="1" animBg="1"/>
      <p:bldP spid="91661" grpId="0"/>
      <p:bldP spid="91812" grpId="0"/>
      <p:bldP spid="91814" grpId="0"/>
      <p:bldP spid="91814" grpId="1"/>
      <p:bldP spid="918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GB" altLang="en-US" sz="4000" b="1" dirty="0">
                <a:solidFill>
                  <a:schemeClr val="accent2"/>
                </a:solidFill>
              </a:rPr>
              <a:t>Active Transport </a:t>
            </a:r>
            <a:endParaRPr lang="en-GB" altLang="en-US" sz="4000" dirty="0">
              <a:solidFill>
                <a:schemeClr val="accent2"/>
              </a:solidFill>
            </a:endParaRPr>
          </a:p>
        </p:txBody>
      </p:sp>
      <p:sp>
        <p:nvSpPr>
          <p:cNvPr id="38915" name="Content Placeholder 2"/>
          <p:cNvSpPr>
            <a:spLocks noGrp="1"/>
          </p:cNvSpPr>
          <p:nvPr>
            <p:ph idx="1"/>
          </p:nvPr>
        </p:nvSpPr>
        <p:spPr/>
        <p:txBody>
          <a:bodyPr/>
          <a:lstStyle/>
          <a:p>
            <a:pPr marL="0" indent="0">
              <a:buNone/>
            </a:pPr>
            <a:r>
              <a:rPr lang="en-GB" altLang="en-US" dirty="0"/>
              <a:t>Active transport involves movement of materials from an area of low concentration to higher concentration, against the spontaneous flow or concentration gradient. </a:t>
            </a:r>
            <a:endParaRPr lang="en-AU" altLang="en-US" dirty="0"/>
          </a:p>
          <a:p>
            <a:pPr marL="0" indent="0">
              <a:spcBef>
                <a:spcPts val="1800"/>
              </a:spcBef>
              <a:buNone/>
            </a:pPr>
            <a:r>
              <a:rPr lang="en-AU" altLang="en-US" dirty="0"/>
              <a:t>Via facilitated diffusion mechanism and energy</a:t>
            </a:r>
            <a:endParaRPr lang="en-GB" altLang="en-US" dirty="0"/>
          </a:p>
        </p:txBody>
      </p:sp>
      <p:sp>
        <p:nvSpPr>
          <p:cNvPr id="38916" name="Text Box 5"/>
          <p:cNvSpPr txBox="1">
            <a:spLocks noChangeArrowheads="1"/>
          </p:cNvSpPr>
          <p:nvPr/>
        </p:nvSpPr>
        <p:spPr bwMode="auto">
          <a:xfrm>
            <a:off x="7086600" y="-8890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b="0">
                <a:solidFill>
                  <a:srgbClr val="C0C0C0"/>
                </a:solidFill>
              </a:rPr>
              <a:t>Part II MEDICAL</a:t>
            </a:r>
          </a:p>
          <a:p>
            <a:pPr algn="r" eaLnBrk="1" hangingPunct="1">
              <a:spcBef>
                <a:spcPct val="0"/>
              </a:spcBef>
              <a:buFontTx/>
              <a:buNone/>
            </a:pPr>
            <a:r>
              <a:rPr lang="en-US" altLang="en-US" sz="1800" b="0">
                <a:solidFill>
                  <a:srgbClr val="C0C0C0"/>
                </a:solidFill>
              </a:rPr>
              <a:t>Chap 16 Cell</a:t>
            </a:r>
          </a:p>
        </p:txBody>
      </p:sp>
      <p:sp>
        <p:nvSpPr>
          <p:cNvPr id="38917" name="Rectangle 4"/>
          <p:cNvSpPr>
            <a:spLocks noChangeArrowheads="1"/>
          </p:cNvSpPr>
          <p:nvPr/>
        </p:nvSpPr>
        <p:spPr bwMode="auto">
          <a:xfrm>
            <a:off x="615950" y="4802724"/>
            <a:ext cx="79121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dirty="0"/>
              <a:t>Animation</a:t>
            </a:r>
          </a:p>
          <a:p>
            <a:pPr eaLnBrk="1" hangingPunct="1">
              <a:spcBef>
                <a:spcPct val="0"/>
              </a:spcBef>
              <a:buFontTx/>
              <a:buNone/>
            </a:pPr>
            <a:r>
              <a:rPr lang="en-US" altLang="en-US" sz="2000" dirty="0">
                <a:hlinkClick r:id="rId2"/>
              </a:rPr>
              <a:t>http://highered.mcgraw-hill.com/sites/0072495855/student_view0/chapter2/animation__how_the_sodium_potassium_pump_works.html</a:t>
            </a:r>
            <a:endParaRPr lang="en-US" altLang="en-US" sz="2000" dirty="0"/>
          </a:p>
        </p:txBody>
      </p:sp>
    </p:spTree>
    <p:extLst>
      <p:ext uri="{BB962C8B-B14F-4D97-AF65-F5344CB8AC3E}">
        <p14:creationId xmlns:p14="http://schemas.microsoft.com/office/powerpoint/2010/main" val="3403652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457200" y="1612900"/>
            <a:ext cx="7772400" cy="2043113"/>
          </a:xfrm>
        </p:spPr>
        <p:txBody>
          <a:bodyPr/>
          <a:lstStyle/>
          <a:p>
            <a:pPr marL="0" indent="0" eaLnBrk="1" hangingPunct="1">
              <a:spcBef>
                <a:spcPct val="50000"/>
              </a:spcBef>
              <a:buNone/>
            </a:pPr>
            <a:r>
              <a:rPr lang="en-GB" altLang="en-US" dirty="0"/>
              <a:t>Transport of large molecules or small particles into the cell occurs by a range of mechanisms collectively known as </a:t>
            </a:r>
            <a:r>
              <a:rPr lang="en-GB" altLang="en-US" b="1" dirty="0">
                <a:solidFill>
                  <a:srgbClr val="3366FF"/>
                </a:solidFill>
              </a:rPr>
              <a:t>endocytosis</a:t>
            </a:r>
            <a:r>
              <a:rPr lang="en-GB" altLang="en-US" dirty="0"/>
              <a:t> (e.g., phagocytosis)</a:t>
            </a:r>
            <a:r>
              <a:rPr lang="en-GB" altLang="en-US" b="1" dirty="0"/>
              <a:t>.</a:t>
            </a:r>
            <a:r>
              <a:rPr lang="en-GB" altLang="en-US" dirty="0"/>
              <a:t> </a:t>
            </a:r>
          </a:p>
        </p:txBody>
      </p:sp>
      <p:sp>
        <p:nvSpPr>
          <p:cNvPr id="39939" name="Rectangle 5"/>
          <p:cNvSpPr>
            <a:spLocks noGrp="1" noChangeArrowheads="1"/>
          </p:cNvSpPr>
          <p:nvPr>
            <p:ph type="title"/>
          </p:nvPr>
        </p:nvSpPr>
        <p:spPr>
          <a:xfrm>
            <a:off x="457200" y="274638"/>
            <a:ext cx="8229600" cy="1316037"/>
          </a:xfrm>
        </p:spPr>
        <p:txBody>
          <a:bodyPr/>
          <a:lstStyle/>
          <a:p>
            <a:pPr eaLnBrk="1" hangingPunct="1"/>
            <a:r>
              <a:rPr lang="en-GB" altLang="en-US" sz="4000" b="1">
                <a:solidFill>
                  <a:schemeClr val="accent2"/>
                </a:solidFill>
              </a:rPr>
              <a:t>Bulk Transport across </a:t>
            </a:r>
            <a:br>
              <a:rPr lang="en-GB" altLang="en-US" sz="4000" b="1">
                <a:solidFill>
                  <a:schemeClr val="accent2"/>
                </a:solidFill>
              </a:rPr>
            </a:br>
            <a:r>
              <a:rPr lang="en-GB" altLang="en-US" sz="4000" b="1">
                <a:solidFill>
                  <a:schemeClr val="accent2"/>
                </a:solidFill>
              </a:rPr>
              <a:t>Plasma Membranes</a:t>
            </a:r>
          </a:p>
        </p:txBody>
      </p:sp>
      <p:pic>
        <p:nvPicPr>
          <p:cNvPr id="39940" name="Picture 6" descr="22478-004-521EE704"/>
          <p:cNvPicPr>
            <a:picLocks noChangeAspect="1" noChangeArrowheads="1"/>
          </p:cNvPicPr>
          <p:nvPr/>
        </p:nvPicPr>
        <p:blipFill>
          <a:blip r:embed="rId3">
            <a:lum bright="-12000" contrast="12000"/>
            <a:extLst>
              <a:ext uri="{28A0092B-C50C-407E-A947-70E740481C1C}">
                <a14:useLocalDpi xmlns:a14="http://schemas.microsoft.com/office/drawing/2010/main" val="0"/>
              </a:ext>
            </a:extLst>
          </a:blip>
          <a:srcRect/>
          <a:stretch>
            <a:fillRect/>
          </a:stretch>
        </p:blipFill>
        <p:spPr bwMode="auto">
          <a:xfrm>
            <a:off x="3733800" y="3817938"/>
            <a:ext cx="4829175" cy="241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Text Box 5"/>
          <p:cNvSpPr txBox="1">
            <a:spLocks noChangeArrowheads="1"/>
          </p:cNvSpPr>
          <p:nvPr/>
        </p:nvSpPr>
        <p:spPr bwMode="auto">
          <a:xfrm>
            <a:off x="7086600" y="-3175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b="0">
                <a:solidFill>
                  <a:srgbClr val="C0C0C0"/>
                </a:solidFill>
              </a:rPr>
              <a:t>Part II MEDICAL</a:t>
            </a:r>
          </a:p>
          <a:p>
            <a:pPr algn="r" eaLnBrk="1" hangingPunct="1">
              <a:spcBef>
                <a:spcPct val="0"/>
              </a:spcBef>
              <a:buFontTx/>
              <a:buNone/>
            </a:pPr>
            <a:r>
              <a:rPr lang="en-US" altLang="en-US" sz="1800" b="0">
                <a:solidFill>
                  <a:srgbClr val="C0C0C0"/>
                </a:solidFill>
              </a:rPr>
              <a:t>Chap 16 Cell</a:t>
            </a:r>
          </a:p>
        </p:txBody>
      </p:sp>
      <p:pic>
        <p:nvPicPr>
          <p:cNvPr id="399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563" y="3970338"/>
            <a:ext cx="2619375" cy="2262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943" name="Oval 1"/>
          <p:cNvSpPr>
            <a:spLocks noChangeArrowheads="1"/>
          </p:cNvSpPr>
          <p:nvPr/>
        </p:nvSpPr>
        <p:spPr bwMode="auto">
          <a:xfrm>
            <a:off x="4330700" y="4732338"/>
            <a:ext cx="541338" cy="539750"/>
          </a:xfrm>
          <a:prstGeom prst="ellipse">
            <a:avLst/>
          </a:prstGeom>
          <a:noFill/>
          <a:ln w="31750"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17" name="Group 16"/>
          <p:cNvGrpSpPr/>
          <p:nvPr/>
        </p:nvGrpSpPr>
        <p:grpSpPr>
          <a:xfrm rot="14693435" flipV="1">
            <a:off x="3340162" y="4197148"/>
            <a:ext cx="891549" cy="1318388"/>
            <a:chOff x="2748688" y="1619980"/>
            <a:chExt cx="1150006" cy="668916"/>
          </a:xfrm>
          <a:solidFill>
            <a:srgbClr val="3366FF"/>
          </a:solidFill>
        </p:grpSpPr>
        <p:sp>
          <p:nvSpPr>
            <p:cNvPr id="18" name="Freeform 17"/>
            <p:cNvSpPr/>
            <p:nvPr/>
          </p:nvSpPr>
          <p:spPr>
            <a:xfrm>
              <a:off x="3578213" y="2109545"/>
              <a:ext cx="320481" cy="179351"/>
            </a:xfrm>
            <a:custGeom>
              <a:avLst/>
              <a:gdLst>
                <a:gd name="connsiteX0" fmla="*/ 264617 w 346943"/>
                <a:gd name="connsiteY0" fmla="*/ 0 h 179351"/>
                <a:gd name="connsiteX1" fmla="*/ 346943 w 346943"/>
                <a:gd name="connsiteY1" fmla="*/ 5880 h 179351"/>
                <a:gd name="connsiteX2" fmla="*/ 214634 w 346943"/>
                <a:gd name="connsiteY2" fmla="*/ 179351 h 179351"/>
                <a:gd name="connsiteX3" fmla="*/ 0 w 346943"/>
                <a:gd name="connsiteY3" fmla="*/ 5880 h 179351"/>
                <a:gd name="connsiteX4" fmla="*/ 99966 w 346943"/>
                <a:gd name="connsiteY4" fmla="*/ 2940 h 179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 h="179351">
                  <a:moveTo>
                    <a:pt x="264617" y="0"/>
                  </a:moveTo>
                  <a:lnTo>
                    <a:pt x="346943" y="5880"/>
                  </a:lnTo>
                  <a:lnTo>
                    <a:pt x="214634" y="179351"/>
                  </a:lnTo>
                  <a:lnTo>
                    <a:pt x="0" y="5880"/>
                  </a:lnTo>
                  <a:lnTo>
                    <a:pt x="99966" y="2940"/>
                  </a:ln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
          <p:nvSpPr>
            <p:cNvPr id="19" name="Freeform 18"/>
            <p:cNvSpPr/>
            <p:nvPr/>
          </p:nvSpPr>
          <p:spPr>
            <a:xfrm>
              <a:off x="2748688" y="1619980"/>
              <a:ext cx="1076504" cy="500323"/>
            </a:xfrm>
            <a:custGeom>
              <a:avLst/>
              <a:gdLst>
                <a:gd name="connsiteX0" fmla="*/ 1050042 w 1050042"/>
                <a:gd name="connsiteY0" fmla="*/ 484406 h 484406"/>
                <a:gd name="connsiteX1" fmla="*/ 961836 w 1050042"/>
                <a:gd name="connsiteY1" fmla="*/ 352097 h 484406"/>
                <a:gd name="connsiteX2" fmla="*/ 850109 w 1050042"/>
                <a:gd name="connsiteY2" fmla="*/ 246250 h 484406"/>
                <a:gd name="connsiteX3" fmla="*/ 664877 w 1050042"/>
                <a:gd name="connsiteY3" fmla="*/ 137463 h 484406"/>
                <a:gd name="connsiteX4" fmla="*/ 453183 w 1050042"/>
                <a:gd name="connsiteY4" fmla="*/ 58078 h 484406"/>
                <a:gd name="connsiteX5" fmla="*/ 256190 w 1050042"/>
                <a:gd name="connsiteY5" fmla="*/ 13975 h 484406"/>
                <a:gd name="connsiteX6" fmla="*/ 94480 w 1050042"/>
                <a:gd name="connsiteY6" fmla="*/ 2214 h 484406"/>
                <a:gd name="connsiteX7" fmla="*/ 6274 w 1050042"/>
                <a:gd name="connsiteY7" fmla="*/ 5154 h 484406"/>
                <a:gd name="connsiteX8" fmla="*/ 265011 w 1050042"/>
                <a:gd name="connsiteY8" fmla="*/ 52198 h 484406"/>
                <a:gd name="connsiteX9" fmla="*/ 500226 w 1050042"/>
                <a:gd name="connsiteY9" fmla="*/ 137463 h 484406"/>
                <a:gd name="connsiteX10" fmla="*/ 679578 w 1050042"/>
                <a:gd name="connsiteY10" fmla="*/ 240370 h 484406"/>
                <a:gd name="connsiteX11" fmla="*/ 800126 w 1050042"/>
                <a:gd name="connsiteY11" fmla="*/ 349157 h 484406"/>
                <a:gd name="connsiteX12" fmla="*/ 891272 w 1050042"/>
                <a:gd name="connsiteY12" fmla="*/ 481466 h 484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0042" h="484406">
                  <a:moveTo>
                    <a:pt x="1050042" y="484406"/>
                  </a:moveTo>
                  <a:cubicBezTo>
                    <a:pt x="1022600" y="438098"/>
                    <a:pt x="995158" y="391790"/>
                    <a:pt x="961836" y="352097"/>
                  </a:cubicBezTo>
                  <a:cubicBezTo>
                    <a:pt x="928514" y="312404"/>
                    <a:pt x="899602" y="282022"/>
                    <a:pt x="850109" y="246250"/>
                  </a:cubicBezTo>
                  <a:cubicBezTo>
                    <a:pt x="800616" y="210478"/>
                    <a:pt x="731031" y="168825"/>
                    <a:pt x="664877" y="137463"/>
                  </a:cubicBezTo>
                  <a:cubicBezTo>
                    <a:pt x="598723" y="106101"/>
                    <a:pt x="521297" y="78659"/>
                    <a:pt x="453183" y="58078"/>
                  </a:cubicBezTo>
                  <a:cubicBezTo>
                    <a:pt x="385068" y="37497"/>
                    <a:pt x="315974" y="23286"/>
                    <a:pt x="256190" y="13975"/>
                  </a:cubicBezTo>
                  <a:cubicBezTo>
                    <a:pt x="196406" y="4664"/>
                    <a:pt x="136133" y="3684"/>
                    <a:pt x="94480" y="2214"/>
                  </a:cubicBezTo>
                  <a:cubicBezTo>
                    <a:pt x="52827" y="744"/>
                    <a:pt x="-22148" y="-3177"/>
                    <a:pt x="6274" y="5154"/>
                  </a:cubicBezTo>
                  <a:cubicBezTo>
                    <a:pt x="34696" y="13485"/>
                    <a:pt x="182686" y="30146"/>
                    <a:pt x="265011" y="52198"/>
                  </a:cubicBezTo>
                  <a:cubicBezTo>
                    <a:pt x="347336" y="74250"/>
                    <a:pt x="431132" y="106101"/>
                    <a:pt x="500226" y="137463"/>
                  </a:cubicBezTo>
                  <a:cubicBezTo>
                    <a:pt x="569320" y="168825"/>
                    <a:pt x="629595" y="205088"/>
                    <a:pt x="679578" y="240370"/>
                  </a:cubicBezTo>
                  <a:cubicBezTo>
                    <a:pt x="729561" y="275652"/>
                    <a:pt x="764844" y="308974"/>
                    <a:pt x="800126" y="349157"/>
                  </a:cubicBezTo>
                  <a:cubicBezTo>
                    <a:pt x="835408" y="389340"/>
                    <a:pt x="863340" y="435403"/>
                    <a:pt x="891272" y="481466"/>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grpSp>
    </p:spTree>
    <p:extLst>
      <p:ext uri="{BB962C8B-B14F-4D97-AF65-F5344CB8AC3E}">
        <p14:creationId xmlns:p14="http://schemas.microsoft.com/office/powerpoint/2010/main" val="3917400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altLang="en-US" sz="4000" b="1">
                <a:solidFill>
                  <a:schemeClr val="accent2"/>
                </a:solidFill>
              </a:rPr>
              <a:t>Cell Attachment</a:t>
            </a:r>
            <a:endParaRPr lang="en-US" altLang="en-US" sz="4000" b="1">
              <a:solidFill>
                <a:schemeClr val="accent2"/>
              </a:solidFill>
            </a:endParaRPr>
          </a:p>
        </p:txBody>
      </p:sp>
      <p:sp>
        <p:nvSpPr>
          <p:cNvPr id="8195" name="Rectangle 3"/>
          <p:cNvSpPr>
            <a:spLocks noGrp="1" noChangeArrowheads="1"/>
          </p:cNvSpPr>
          <p:nvPr>
            <p:ph type="body" idx="1"/>
          </p:nvPr>
        </p:nvSpPr>
        <p:spPr>
          <a:xfrm>
            <a:off x="315913" y="1238250"/>
            <a:ext cx="8629650" cy="5437188"/>
          </a:xfrm>
        </p:spPr>
        <p:txBody>
          <a:bodyPr/>
          <a:lstStyle/>
          <a:p>
            <a:pPr marL="0" indent="0" eaLnBrk="1" hangingPunct="1">
              <a:spcBef>
                <a:spcPct val="0"/>
              </a:spcBef>
              <a:buNone/>
            </a:pPr>
            <a:r>
              <a:rPr lang="en-GB" altLang="en-US" sz="2400" dirty="0"/>
              <a:t>Cells do not attach directly to other cells, extracellular matrix, and artificial substrates. They bind using </a:t>
            </a:r>
            <a:r>
              <a:rPr lang="en-US" altLang="en-US" sz="2400" b="1" dirty="0">
                <a:solidFill>
                  <a:srgbClr val="3366FF"/>
                </a:solidFill>
              </a:rPr>
              <a:t>cell adhesion molecules </a:t>
            </a:r>
            <a:r>
              <a:rPr lang="en-US" altLang="en-US" sz="2400" dirty="0"/>
              <a:t>such as selectins, integrins and cadherins. </a:t>
            </a:r>
          </a:p>
          <a:p>
            <a:pPr marL="0" indent="0" eaLnBrk="1" hangingPunct="1">
              <a:spcBef>
                <a:spcPct val="0"/>
              </a:spcBef>
              <a:buNone/>
            </a:pPr>
            <a:endParaRPr lang="en-US" altLang="en-US" sz="2200" dirty="0"/>
          </a:p>
          <a:p>
            <a:pPr marL="0" indent="0" eaLnBrk="1" hangingPunct="1">
              <a:spcBef>
                <a:spcPct val="0"/>
              </a:spcBef>
              <a:buNone/>
            </a:pPr>
            <a:endParaRPr lang="en-US" altLang="en-US" sz="2200" dirty="0"/>
          </a:p>
          <a:p>
            <a:pPr marL="0" indent="0" eaLnBrk="1" hangingPunct="1">
              <a:spcBef>
                <a:spcPct val="0"/>
              </a:spcBef>
              <a:buNone/>
            </a:pPr>
            <a:endParaRPr lang="en-US" altLang="en-US" sz="2200" dirty="0"/>
          </a:p>
          <a:p>
            <a:pPr marL="0" indent="0" eaLnBrk="1" hangingPunct="1">
              <a:spcBef>
                <a:spcPct val="0"/>
              </a:spcBef>
              <a:buNone/>
            </a:pPr>
            <a:endParaRPr lang="en-US" altLang="en-US" sz="2200" dirty="0"/>
          </a:p>
          <a:p>
            <a:pPr marL="0" indent="0" eaLnBrk="1" hangingPunct="1">
              <a:spcBef>
                <a:spcPct val="0"/>
              </a:spcBef>
              <a:buNone/>
            </a:pPr>
            <a:endParaRPr lang="en-US" altLang="en-US" sz="2200" dirty="0"/>
          </a:p>
          <a:p>
            <a:pPr marL="0" indent="0" eaLnBrk="1" hangingPunct="1">
              <a:spcBef>
                <a:spcPct val="0"/>
              </a:spcBef>
              <a:buNone/>
            </a:pPr>
            <a:endParaRPr lang="en-US" altLang="en-US" sz="2200" dirty="0"/>
          </a:p>
          <a:p>
            <a:pPr marL="0" indent="0" eaLnBrk="1" hangingPunct="1">
              <a:spcBef>
                <a:spcPct val="0"/>
              </a:spcBef>
              <a:buNone/>
            </a:pPr>
            <a:endParaRPr lang="en-US" altLang="en-US" sz="2200" dirty="0"/>
          </a:p>
          <a:p>
            <a:pPr marL="0" indent="0">
              <a:spcBef>
                <a:spcPct val="0"/>
              </a:spcBef>
              <a:buNone/>
            </a:pPr>
            <a:endParaRPr lang="en-US" altLang="en-US" sz="2200" dirty="0"/>
          </a:p>
          <a:p>
            <a:pPr marL="0" indent="0" eaLnBrk="1" hangingPunct="1">
              <a:spcBef>
                <a:spcPct val="0"/>
              </a:spcBef>
              <a:buNone/>
            </a:pPr>
            <a:endParaRPr lang="en-US" altLang="en-US" sz="2200" dirty="0"/>
          </a:p>
          <a:p>
            <a:pPr marL="0" indent="0" eaLnBrk="1" hangingPunct="1">
              <a:spcBef>
                <a:spcPct val="0"/>
              </a:spcBef>
              <a:buNone/>
            </a:pPr>
            <a:r>
              <a:rPr lang="en-US" altLang="en-US" sz="2400" dirty="0"/>
              <a:t>Each type of adhesion molecule has a different function and recognizes different </a:t>
            </a:r>
            <a:r>
              <a:rPr lang="en-US" altLang="en-US" sz="2400" b="1" dirty="0">
                <a:solidFill>
                  <a:srgbClr val="3366FF"/>
                </a:solidFill>
              </a:rPr>
              <a:t>ligands</a:t>
            </a:r>
            <a:r>
              <a:rPr lang="en-US" altLang="en-US" sz="2400" dirty="0"/>
              <a:t> (the binding sites of biomolecules). </a:t>
            </a:r>
          </a:p>
        </p:txBody>
      </p:sp>
      <p:sp>
        <p:nvSpPr>
          <p:cNvPr id="8196" name="Text Box 5"/>
          <p:cNvSpPr txBox="1">
            <a:spLocks noChangeArrowheads="1"/>
          </p:cNvSpPr>
          <p:nvPr/>
        </p:nvSpPr>
        <p:spPr bwMode="auto">
          <a:xfrm>
            <a:off x="7086600" y="-3175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b="0">
                <a:solidFill>
                  <a:srgbClr val="C0C0C0"/>
                </a:solidFill>
              </a:rPr>
              <a:t>Part II MEDICAL</a:t>
            </a:r>
          </a:p>
          <a:p>
            <a:pPr algn="r" eaLnBrk="1" hangingPunct="1">
              <a:spcBef>
                <a:spcPct val="0"/>
              </a:spcBef>
              <a:buFontTx/>
              <a:buNone/>
            </a:pPr>
            <a:r>
              <a:rPr lang="en-US" altLang="en-US" sz="1800" b="0">
                <a:solidFill>
                  <a:srgbClr val="C0C0C0"/>
                </a:solidFill>
              </a:rPr>
              <a:t>Chap 16 Cell</a:t>
            </a:r>
          </a:p>
        </p:txBody>
      </p:sp>
      <p:pic>
        <p:nvPicPr>
          <p:cNvPr id="8197" name="Picture 8" descr="16-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9287" y="2590800"/>
            <a:ext cx="3487737" cy="2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7026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457200" y="1536700"/>
            <a:ext cx="8229600" cy="5008563"/>
          </a:xfrm>
        </p:spPr>
        <p:txBody>
          <a:bodyPr/>
          <a:lstStyle/>
          <a:p>
            <a:r>
              <a:rPr lang="en-GB" altLang="en-US" sz="2800" dirty="0"/>
              <a:t>Normal tissue specific cells have a limited number of cell cycles (typically 20-80). </a:t>
            </a:r>
          </a:p>
          <a:p>
            <a:r>
              <a:rPr lang="en-GB" altLang="en-US" sz="2800" dirty="0"/>
              <a:t>Natural aging and death of cells is genetically pre-programmed, which in the human correlates with a life span of approximately 70 years. Many tissue types already begin to show morphological signs of senescence in middle age, including skin tissue, that begin to senesce in middle age. Cell cycles also slow down, so that the regenerative capacity of tissues gradually declines with age as well.     </a:t>
            </a:r>
          </a:p>
          <a:p>
            <a:endParaRPr lang="en-GB" altLang="en-US" dirty="0"/>
          </a:p>
        </p:txBody>
      </p:sp>
      <p:sp>
        <p:nvSpPr>
          <p:cNvPr id="13315" name="Rectangle 2"/>
          <p:cNvSpPr>
            <a:spLocks noGrp="1" noChangeArrowheads="1"/>
          </p:cNvSpPr>
          <p:nvPr>
            <p:ph type="title"/>
          </p:nvPr>
        </p:nvSpPr>
        <p:spPr>
          <a:xfrm>
            <a:off x="457200" y="401638"/>
            <a:ext cx="8229600" cy="1143000"/>
          </a:xfrm>
        </p:spPr>
        <p:txBody>
          <a:bodyPr/>
          <a:lstStyle/>
          <a:p>
            <a:pPr eaLnBrk="1" hangingPunct="1"/>
            <a:r>
              <a:rPr lang="en-GB" altLang="en-US" sz="4000" b="1">
                <a:solidFill>
                  <a:schemeClr val="accent2"/>
                </a:solidFill>
              </a:rPr>
              <a:t>Cell Aging</a:t>
            </a:r>
          </a:p>
        </p:txBody>
      </p:sp>
      <p:sp>
        <p:nvSpPr>
          <p:cNvPr id="13316" name="Text Box 5"/>
          <p:cNvSpPr txBox="1">
            <a:spLocks noChangeArrowheads="1"/>
          </p:cNvSpPr>
          <p:nvPr/>
        </p:nvSpPr>
        <p:spPr bwMode="auto">
          <a:xfrm>
            <a:off x="7086600" y="-3175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b="0">
                <a:solidFill>
                  <a:srgbClr val="C0C0C0"/>
                </a:solidFill>
              </a:rPr>
              <a:t>Part II MEDICAL</a:t>
            </a:r>
          </a:p>
          <a:p>
            <a:pPr algn="r" eaLnBrk="1" hangingPunct="1">
              <a:spcBef>
                <a:spcPct val="0"/>
              </a:spcBef>
              <a:buFontTx/>
              <a:buNone/>
            </a:pPr>
            <a:r>
              <a:rPr lang="en-US" altLang="en-US" sz="1800" b="0">
                <a:solidFill>
                  <a:srgbClr val="C0C0C0"/>
                </a:solidFill>
              </a:rPr>
              <a:t>Chap 16 Cell</a:t>
            </a:r>
          </a:p>
        </p:txBody>
      </p:sp>
    </p:spTree>
    <p:extLst>
      <p:ext uri="{BB962C8B-B14F-4D97-AF65-F5344CB8AC3E}">
        <p14:creationId xmlns:p14="http://schemas.microsoft.com/office/powerpoint/2010/main" val="1549887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60363" y="288925"/>
            <a:ext cx="8229600" cy="1143000"/>
          </a:xfrm>
        </p:spPr>
        <p:txBody>
          <a:bodyPr/>
          <a:lstStyle/>
          <a:p>
            <a:pPr eaLnBrk="1" hangingPunct="1"/>
            <a:r>
              <a:rPr lang="en-GB" altLang="en-US" sz="4000" b="1">
                <a:solidFill>
                  <a:schemeClr val="accent2"/>
                </a:solidFill>
              </a:rPr>
              <a:t>Natural Cell Death</a:t>
            </a:r>
          </a:p>
        </p:txBody>
      </p:sp>
      <p:sp>
        <p:nvSpPr>
          <p:cNvPr id="16387" name="Rectangle 3"/>
          <p:cNvSpPr>
            <a:spLocks noGrp="1" noChangeArrowheads="1"/>
          </p:cNvSpPr>
          <p:nvPr>
            <p:ph type="body" idx="1"/>
          </p:nvPr>
        </p:nvSpPr>
        <p:spPr>
          <a:xfrm>
            <a:off x="609600" y="1689100"/>
            <a:ext cx="8229600" cy="3573463"/>
          </a:xfrm>
        </p:spPr>
        <p:txBody>
          <a:bodyPr/>
          <a:lstStyle/>
          <a:p>
            <a:pPr eaLnBrk="1" hangingPunct="1">
              <a:spcBef>
                <a:spcPct val="50000"/>
              </a:spcBef>
            </a:pPr>
            <a:r>
              <a:rPr lang="en-GB" altLang="en-US" sz="2800"/>
              <a:t>Natural aging and death of cells is gene programmed. Natural death of cell is called </a:t>
            </a:r>
            <a:r>
              <a:rPr lang="en-GB" altLang="en-US" sz="2800" b="1">
                <a:solidFill>
                  <a:srgbClr val="3366FF"/>
                </a:solidFill>
              </a:rPr>
              <a:t>apoptosis</a:t>
            </a:r>
            <a:r>
              <a:rPr lang="en-GB" altLang="en-US" sz="2800"/>
              <a:t>. </a:t>
            </a:r>
          </a:p>
          <a:p>
            <a:pPr eaLnBrk="1" hangingPunct="1">
              <a:spcBef>
                <a:spcPct val="50000"/>
              </a:spcBef>
            </a:pPr>
            <a:r>
              <a:rPr lang="en-GB" altLang="en-US" sz="2800"/>
              <a:t>Apoptosis is also important for body functions and health. </a:t>
            </a:r>
          </a:p>
          <a:p>
            <a:pPr eaLnBrk="1" hangingPunct="1">
              <a:spcBef>
                <a:spcPct val="50000"/>
              </a:spcBef>
            </a:pPr>
            <a:r>
              <a:rPr lang="en-GB" altLang="en-US" sz="2800" b="1">
                <a:solidFill>
                  <a:srgbClr val="3366FF"/>
                </a:solidFill>
              </a:rPr>
              <a:t>Uncontrolled cell proliferation leads to cancer</a:t>
            </a:r>
            <a:r>
              <a:rPr lang="en-GB" altLang="en-US" sz="2800"/>
              <a:t>.</a:t>
            </a:r>
          </a:p>
          <a:p>
            <a:pPr eaLnBrk="1" hangingPunct="1">
              <a:lnSpc>
                <a:spcPct val="90000"/>
              </a:lnSpc>
            </a:pPr>
            <a:endParaRPr lang="en-GB" altLang="en-US" sz="2400"/>
          </a:p>
        </p:txBody>
      </p:sp>
      <p:sp>
        <p:nvSpPr>
          <p:cNvPr id="16388" name="Text Box 5"/>
          <p:cNvSpPr txBox="1">
            <a:spLocks noChangeArrowheads="1"/>
          </p:cNvSpPr>
          <p:nvPr/>
        </p:nvSpPr>
        <p:spPr bwMode="auto">
          <a:xfrm>
            <a:off x="7086600" y="-3175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b="0">
                <a:solidFill>
                  <a:srgbClr val="C0C0C0"/>
                </a:solidFill>
              </a:rPr>
              <a:t>Part II MEDICAL</a:t>
            </a:r>
          </a:p>
          <a:p>
            <a:pPr algn="r" eaLnBrk="1" hangingPunct="1">
              <a:spcBef>
                <a:spcPct val="0"/>
              </a:spcBef>
              <a:buFontTx/>
              <a:buNone/>
            </a:pPr>
            <a:r>
              <a:rPr lang="en-US" altLang="en-US" sz="1800" b="0">
                <a:solidFill>
                  <a:srgbClr val="C0C0C0"/>
                </a:solidFill>
              </a:rPr>
              <a:t>Chap 16 Cell</a:t>
            </a:r>
          </a:p>
        </p:txBody>
      </p:sp>
    </p:spTree>
    <p:extLst>
      <p:ext uri="{BB962C8B-B14F-4D97-AF65-F5344CB8AC3E}">
        <p14:creationId xmlns:p14="http://schemas.microsoft.com/office/powerpoint/2010/main" val="3925887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altLang="en-US" sz="4000" b="1">
                <a:solidFill>
                  <a:schemeClr val="accent2"/>
                </a:solidFill>
              </a:rPr>
              <a:t>Unnatural Death: Necrosis</a:t>
            </a:r>
          </a:p>
        </p:txBody>
      </p:sp>
      <p:sp>
        <p:nvSpPr>
          <p:cNvPr id="18435" name="Rectangle 3"/>
          <p:cNvSpPr>
            <a:spLocks noGrp="1" noChangeArrowheads="1"/>
          </p:cNvSpPr>
          <p:nvPr>
            <p:ph type="body" idx="1"/>
          </p:nvPr>
        </p:nvSpPr>
        <p:spPr>
          <a:xfrm>
            <a:off x="457200" y="1673225"/>
            <a:ext cx="8229600" cy="4505325"/>
          </a:xfrm>
        </p:spPr>
        <p:txBody>
          <a:bodyPr/>
          <a:lstStyle/>
          <a:p>
            <a:pPr eaLnBrk="1" hangingPunct="1">
              <a:spcBef>
                <a:spcPct val="50000"/>
              </a:spcBef>
            </a:pPr>
            <a:r>
              <a:rPr lang="en-GB" altLang="en-US" b="1" dirty="0">
                <a:solidFill>
                  <a:srgbClr val="3366FF"/>
                </a:solidFill>
              </a:rPr>
              <a:t>Necrosis</a:t>
            </a:r>
            <a:r>
              <a:rPr lang="en-GB" altLang="en-US" dirty="0"/>
              <a:t> is the premature death of cells and living tissue. </a:t>
            </a:r>
          </a:p>
          <a:p>
            <a:pPr eaLnBrk="1" hangingPunct="1">
              <a:spcBef>
                <a:spcPct val="50000"/>
              </a:spcBef>
            </a:pPr>
            <a:r>
              <a:rPr lang="en-GB" altLang="en-US" dirty="0"/>
              <a:t>Necrosis is caused by external factors, such as infection, toxins or trauma.</a:t>
            </a:r>
          </a:p>
          <a:p>
            <a:pPr eaLnBrk="1" hangingPunct="1">
              <a:spcBef>
                <a:spcPct val="50000"/>
              </a:spcBef>
            </a:pPr>
            <a:r>
              <a:rPr lang="en-GB" altLang="en-US" b="1" dirty="0">
                <a:solidFill>
                  <a:srgbClr val="3366FF"/>
                </a:solidFill>
              </a:rPr>
              <a:t>Apoptosis/Necrosis is defined by the cause of cell death, </a:t>
            </a:r>
            <a:r>
              <a:rPr lang="en-GB" altLang="en-US" b="1" i="1" dirty="0">
                <a:solidFill>
                  <a:srgbClr val="3366FF"/>
                </a:solidFill>
              </a:rPr>
              <a:t>NOT</a:t>
            </a:r>
            <a:r>
              <a:rPr lang="en-GB" altLang="en-US" b="1" dirty="0">
                <a:solidFill>
                  <a:srgbClr val="3366FF"/>
                </a:solidFill>
              </a:rPr>
              <a:t> by the age of cells.</a:t>
            </a:r>
          </a:p>
          <a:p>
            <a:pPr eaLnBrk="1" hangingPunct="1">
              <a:spcBef>
                <a:spcPct val="50000"/>
              </a:spcBef>
            </a:pPr>
            <a:endParaRPr lang="en-GB" altLang="en-US" dirty="0"/>
          </a:p>
        </p:txBody>
      </p:sp>
      <p:sp>
        <p:nvSpPr>
          <p:cNvPr id="18436" name="Text Box 5"/>
          <p:cNvSpPr txBox="1">
            <a:spLocks noChangeArrowheads="1"/>
          </p:cNvSpPr>
          <p:nvPr/>
        </p:nvSpPr>
        <p:spPr bwMode="auto">
          <a:xfrm>
            <a:off x="7086600" y="-3175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b="0">
                <a:solidFill>
                  <a:srgbClr val="C0C0C0"/>
                </a:solidFill>
              </a:rPr>
              <a:t>Part II MEDICAL</a:t>
            </a:r>
          </a:p>
          <a:p>
            <a:pPr algn="r" eaLnBrk="1" hangingPunct="1">
              <a:spcBef>
                <a:spcPct val="0"/>
              </a:spcBef>
              <a:buFontTx/>
              <a:buNone/>
            </a:pPr>
            <a:r>
              <a:rPr lang="en-US" altLang="en-US" sz="1800" b="0">
                <a:solidFill>
                  <a:srgbClr val="C0C0C0"/>
                </a:solidFill>
              </a:rPr>
              <a:t>Chap 16 Cell</a:t>
            </a:r>
          </a:p>
        </p:txBody>
      </p:sp>
    </p:spTree>
    <p:extLst>
      <p:ext uri="{BB962C8B-B14F-4D97-AF65-F5344CB8AC3E}">
        <p14:creationId xmlns:p14="http://schemas.microsoft.com/office/powerpoint/2010/main" val="3111379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229600" cy="1122362"/>
          </a:xfrm>
        </p:spPr>
        <p:txBody>
          <a:bodyPr/>
          <a:lstStyle/>
          <a:p>
            <a:pPr eaLnBrk="1" hangingPunct="1"/>
            <a:r>
              <a:rPr lang="en-GB" altLang="en-US" sz="4000" b="1">
                <a:solidFill>
                  <a:schemeClr val="accent2"/>
                </a:solidFill>
              </a:rPr>
              <a:t>Membrane of Cells</a:t>
            </a:r>
          </a:p>
        </p:txBody>
      </p:sp>
      <p:sp>
        <p:nvSpPr>
          <p:cNvPr id="23555" name="Rectangle 3"/>
          <p:cNvSpPr>
            <a:spLocks noGrp="1" noChangeArrowheads="1"/>
          </p:cNvSpPr>
          <p:nvPr>
            <p:ph type="body" idx="1"/>
          </p:nvPr>
        </p:nvSpPr>
        <p:spPr>
          <a:xfrm>
            <a:off x="457200" y="1397000"/>
            <a:ext cx="8229600" cy="1652588"/>
          </a:xfrm>
        </p:spPr>
        <p:txBody>
          <a:bodyPr/>
          <a:lstStyle/>
          <a:p>
            <a:pPr eaLnBrk="1" hangingPunct="1">
              <a:lnSpc>
                <a:spcPct val="90000"/>
              </a:lnSpc>
            </a:pPr>
            <a:r>
              <a:rPr lang="en-GB" altLang="en-US" sz="2600"/>
              <a:t>All cells are bounded by a membrane called </a:t>
            </a:r>
            <a:r>
              <a:rPr lang="en-GB" altLang="en-US" sz="2600" b="1">
                <a:solidFill>
                  <a:srgbClr val="3366FF"/>
                </a:solidFill>
              </a:rPr>
              <a:t>plasma membrane</a:t>
            </a:r>
            <a:r>
              <a:rPr lang="en-GB" altLang="en-US" sz="2600"/>
              <a:t>, which serves as a dynamic interface between the internal environment of the cell and the external environments. </a:t>
            </a:r>
          </a:p>
        </p:txBody>
      </p:sp>
      <p:sp>
        <p:nvSpPr>
          <p:cNvPr id="23556" name="Rectangle 13"/>
          <p:cNvSpPr>
            <a:spLocks noChangeArrowheads="1"/>
          </p:cNvSpPr>
          <p:nvPr/>
        </p:nvSpPr>
        <p:spPr bwMode="auto">
          <a:xfrm>
            <a:off x="1947863" y="6043613"/>
            <a:ext cx="478155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1200" b="0"/>
              <a:t>Cell Structure:  </a:t>
            </a:r>
            <a:r>
              <a:rPr lang="en-GB" altLang="en-US" sz="1200" b="0">
                <a:hlinkClick r:id="rId2"/>
              </a:rPr>
              <a:t>http://www.youtube.com/watch?v=PXbv95P3uhI</a:t>
            </a:r>
            <a:endParaRPr lang="en-GB" altLang="en-US" sz="1200" b="0"/>
          </a:p>
          <a:p>
            <a:pPr eaLnBrk="1" hangingPunct="1">
              <a:spcBef>
                <a:spcPct val="0"/>
              </a:spcBef>
              <a:buFontTx/>
              <a:buNone/>
            </a:pPr>
            <a:r>
              <a:rPr lang="en-GB" altLang="en-US" sz="1200" b="0"/>
              <a:t>	   </a:t>
            </a:r>
            <a:r>
              <a:rPr lang="en-GB" altLang="en-US" sz="1200" b="0">
                <a:hlinkClick r:id="rId3"/>
              </a:rPr>
              <a:t>http://www.youtube.com/watch?v=fNyq4A08mTo</a:t>
            </a:r>
            <a:endParaRPr lang="en-GB" altLang="en-US" sz="1200" b="0"/>
          </a:p>
          <a:p>
            <a:pPr eaLnBrk="1" hangingPunct="1">
              <a:spcBef>
                <a:spcPct val="0"/>
              </a:spcBef>
              <a:buFontTx/>
              <a:buNone/>
            </a:pPr>
            <a:r>
              <a:rPr lang="en-GB" altLang="en-US" sz="1200" b="0"/>
              <a:t>	   </a:t>
            </a:r>
            <a:r>
              <a:rPr lang="en-GB" altLang="en-US" sz="1200" b="0">
                <a:hlinkClick r:id="rId4"/>
              </a:rPr>
              <a:t>http://espanol.video.yahoo.com/watch/40408/808847</a:t>
            </a:r>
            <a:endParaRPr lang="en-GB" altLang="en-US" sz="1200" b="0"/>
          </a:p>
        </p:txBody>
      </p:sp>
      <p:sp>
        <p:nvSpPr>
          <p:cNvPr id="23557" name="Text Box 5"/>
          <p:cNvSpPr txBox="1">
            <a:spLocks noChangeArrowheads="1"/>
          </p:cNvSpPr>
          <p:nvPr/>
        </p:nvSpPr>
        <p:spPr bwMode="auto">
          <a:xfrm>
            <a:off x="7086600" y="-3175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b="0">
                <a:solidFill>
                  <a:srgbClr val="C0C0C0"/>
                </a:solidFill>
              </a:rPr>
              <a:t>Part II MEDICAL</a:t>
            </a:r>
          </a:p>
          <a:p>
            <a:pPr algn="r" eaLnBrk="1" hangingPunct="1">
              <a:spcBef>
                <a:spcPct val="0"/>
              </a:spcBef>
              <a:buFontTx/>
              <a:buNone/>
            </a:pPr>
            <a:r>
              <a:rPr lang="en-US" altLang="en-US" sz="1800" b="0">
                <a:solidFill>
                  <a:srgbClr val="C0C0C0"/>
                </a:solidFill>
              </a:rPr>
              <a:t>Chap 16 Cell</a:t>
            </a:r>
          </a:p>
        </p:txBody>
      </p:sp>
      <p:pic>
        <p:nvPicPr>
          <p:cNvPr id="23558" name="Picture 9" descr="16-7_2000px-Cell_membrane_detailed_diagram_en_sv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4438" y="2909888"/>
            <a:ext cx="75819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452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AU" altLang="en-US" sz="4000" b="1">
                <a:solidFill>
                  <a:schemeClr val="accent2"/>
                </a:solidFill>
              </a:rPr>
              <a:t>Apoptosis vs Necrosis</a:t>
            </a:r>
            <a:endParaRPr lang="en-GB" altLang="en-US" sz="4000" b="1">
              <a:solidFill>
                <a:schemeClr val="accent2"/>
              </a:solidFill>
            </a:endParaRPr>
          </a:p>
        </p:txBody>
      </p:sp>
      <p:sp>
        <p:nvSpPr>
          <p:cNvPr id="19459" name="Content Placeholder 2"/>
          <p:cNvSpPr>
            <a:spLocks noGrp="1"/>
          </p:cNvSpPr>
          <p:nvPr>
            <p:ph idx="1"/>
          </p:nvPr>
        </p:nvSpPr>
        <p:spPr>
          <a:xfrm>
            <a:off x="428767" y="1455737"/>
            <a:ext cx="8863013" cy="1069975"/>
          </a:xfrm>
        </p:spPr>
        <p:txBody>
          <a:bodyPr/>
          <a:lstStyle/>
          <a:p>
            <a:r>
              <a:rPr lang="en-GB" altLang="en-US" sz="2800"/>
              <a:t>Either apoptosis or necrosis can be identified morphologically using histological techniques</a:t>
            </a:r>
          </a:p>
        </p:txBody>
      </p:sp>
      <p:sp>
        <p:nvSpPr>
          <p:cNvPr id="19460" name="Text Box 5"/>
          <p:cNvSpPr txBox="1">
            <a:spLocks noChangeArrowheads="1"/>
          </p:cNvSpPr>
          <p:nvPr/>
        </p:nvSpPr>
        <p:spPr bwMode="auto">
          <a:xfrm>
            <a:off x="7086600" y="-3175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b="0">
                <a:solidFill>
                  <a:srgbClr val="C0C0C0"/>
                </a:solidFill>
              </a:rPr>
              <a:t>Part II MEDICAL</a:t>
            </a:r>
          </a:p>
          <a:p>
            <a:pPr algn="r" eaLnBrk="1" hangingPunct="1">
              <a:spcBef>
                <a:spcPct val="0"/>
              </a:spcBef>
              <a:buFontTx/>
              <a:buNone/>
            </a:pPr>
            <a:r>
              <a:rPr lang="en-US" altLang="en-US" sz="1800" b="0">
                <a:solidFill>
                  <a:srgbClr val="C0C0C0"/>
                </a:solidFill>
              </a:rPr>
              <a:t>Chap 16 Cell</a:t>
            </a:r>
          </a:p>
        </p:txBody>
      </p:sp>
      <p:pic>
        <p:nvPicPr>
          <p:cNvPr id="19461" name="Picture 31" descr="changes"/>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2516187" y="2547842"/>
            <a:ext cx="4111625" cy="400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5319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altLang="en-US" b="1">
                <a:solidFill>
                  <a:schemeClr val="accent2"/>
                </a:solidFill>
              </a:rPr>
              <a:t>Cell Differentiation</a:t>
            </a:r>
          </a:p>
        </p:txBody>
      </p:sp>
      <p:sp>
        <p:nvSpPr>
          <p:cNvPr id="20483" name="Rectangle 3"/>
          <p:cNvSpPr>
            <a:spLocks noGrp="1" noChangeArrowheads="1"/>
          </p:cNvSpPr>
          <p:nvPr>
            <p:ph type="body" idx="1"/>
          </p:nvPr>
        </p:nvSpPr>
        <p:spPr>
          <a:xfrm>
            <a:off x="457200" y="1990725"/>
            <a:ext cx="8229600" cy="3492500"/>
          </a:xfrm>
        </p:spPr>
        <p:txBody>
          <a:bodyPr/>
          <a:lstStyle/>
          <a:p>
            <a:pPr eaLnBrk="1" hangingPunct="1">
              <a:spcBef>
                <a:spcPct val="50000"/>
              </a:spcBef>
            </a:pPr>
            <a:r>
              <a:rPr lang="en-GB" altLang="en-US" b="1">
                <a:solidFill>
                  <a:srgbClr val="3366FF"/>
                </a:solidFill>
              </a:rPr>
              <a:t>Cellular differentiation </a:t>
            </a:r>
            <a:r>
              <a:rPr lang="en-GB" altLang="en-US"/>
              <a:t>is the process by which a </a:t>
            </a:r>
            <a:r>
              <a:rPr lang="en-GB" altLang="en-US" u="sng"/>
              <a:t>less specialized</a:t>
            </a:r>
            <a:r>
              <a:rPr lang="en-GB" altLang="en-US"/>
              <a:t> cell becomes a </a:t>
            </a:r>
            <a:r>
              <a:rPr lang="en-GB" altLang="en-US" u="sng"/>
              <a:t>more specialized</a:t>
            </a:r>
            <a:r>
              <a:rPr lang="en-GB" altLang="en-US"/>
              <a:t> cell type. </a:t>
            </a:r>
          </a:p>
          <a:p>
            <a:pPr eaLnBrk="1" hangingPunct="1">
              <a:spcBef>
                <a:spcPct val="50000"/>
              </a:spcBef>
            </a:pPr>
            <a:r>
              <a:rPr lang="en-GB" altLang="en-US"/>
              <a:t>A cell that is able to differentiate into more than one cell types is known as </a:t>
            </a:r>
            <a:r>
              <a:rPr lang="en-GB" altLang="en-US" b="1">
                <a:solidFill>
                  <a:srgbClr val="3366FF"/>
                </a:solidFill>
              </a:rPr>
              <a:t>stem cells</a:t>
            </a:r>
            <a:r>
              <a:rPr lang="en-GB" altLang="en-US"/>
              <a:t>. </a:t>
            </a:r>
          </a:p>
        </p:txBody>
      </p:sp>
      <p:sp>
        <p:nvSpPr>
          <p:cNvPr id="20484" name="Text Box 5"/>
          <p:cNvSpPr txBox="1">
            <a:spLocks noChangeArrowheads="1"/>
          </p:cNvSpPr>
          <p:nvPr/>
        </p:nvSpPr>
        <p:spPr bwMode="auto">
          <a:xfrm>
            <a:off x="7086600" y="-3175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b="0">
                <a:solidFill>
                  <a:srgbClr val="C0C0C0"/>
                </a:solidFill>
              </a:rPr>
              <a:t>Part II MEDICAL</a:t>
            </a:r>
          </a:p>
          <a:p>
            <a:pPr algn="r" eaLnBrk="1" hangingPunct="1">
              <a:spcBef>
                <a:spcPct val="0"/>
              </a:spcBef>
              <a:buFontTx/>
              <a:buNone/>
            </a:pPr>
            <a:r>
              <a:rPr lang="en-US" altLang="en-US" sz="1800" b="0">
                <a:solidFill>
                  <a:srgbClr val="C0C0C0"/>
                </a:solidFill>
              </a:rPr>
              <a:t>Chap 16 Cell</a:t>
            </a:r>
          </a:p>
        </p:txBody>
      </p:sp>
    </p:spTree>
    <p:extLst>
      <p:ext uri="{BB962C8B-B14F-4D97-AF65-F5344CB8AC3E}">
        <p14:creationId xmlns:p14="http://schemas.microsoft.com/office/powerpoint/2010/main" val="695572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AU" altLang="en-US" sz="4000" b="1">
                <a:solidFill>
                  <a:schemeClr val="accent2"/>
                </a:solidFill>
              </a:rPr>
              <a:t>Somatic Stem Cells</a:t>
            </a:r>
            <a:endParaRPr lang="en-GB" altLang="en-US" sz="4000" b="1">
              <a:solidFill>
                <a:schemeClr val="accent2"/>
              </a:solidFill>
            </a:endParaRPr>
          </a:p>
        </p:txBody>
      </p:sp>
      <p:sp>
        <p:nvSpPr>
          <p:cNvPr id="28675" name="Content Placeholder 2"/>
          <p:cNvSpPr>
            <a:spLocks noGrp="1"/>
          </p:cNvSpPr>
          <p:nvPr>
            <p:ph idx="1"/>
          </p:nvPr>
        </p:nvSpPr>
        <p:spPr>
          <a:xfrm>
            <a:off x="585788" y="1724025"/>
            <a:ext cx="8229600" cy="4789488"/>
          </a:xfrm>
        </p:spPr>
        <p:txBody>
          <a:bodyPr/>
          <a:lstStyle/>
          <a:p>
            <a:r>
              <a:rPr lang="en-GB" altLang="en-US" sz="2800" dirty="0"/>
              <a:t>Some stem cell types (so-called </a:t>
            </a:r>
            <a:r>
              <a:rPr lang="en-GB" altLang="en-US" sz="2800" b="1" dirty="0" err="1">
                <a:solidFill>
                  <a:srgbClr val="3366FF"/>
                </a:solidFill>
              </a:rPr>
              <a:t>fetal</a:t>
            </a:r>
            <a:r>
              <a:rPr lang="en-GB" altLang="en-US" sz="2800" b="1" dirty="0">
                <a:solidFill>
                  <a:srgbClr val="3366FF"/>
                </a:solidFill>
              </a:rPr>
              <a:t> derived stem cells</a:t>
            </a:r>
            <a:r>
              <a:rPr lang="en-GB" altLang="en-US" sz="2800" dirty="0"/>
              <a:t>) have been derived from </a:t>
            </a:r>
            <a:r>
              <a:rPr lang="en-GB" altLang="en-US" sz="2800" dirty="0" err="1"/>
              <a:t>fetal</a:t>
            </a:r>
            <a:r>
              <a:rPr lang="en-GB" altLang="en-US" sz="2800" dirty="0"/>
              <a:t> blood progenitors present in the umbilical cord (e.g. cord blood stem cells).</a:t>
            </a:r>
          </a:p>
          <a:p>
            <a:r>
              <a:rPr lang="en-GB" altLang="en-US" sz="2800" dirty="0"/>
              <a:t>Stem cells found throughout the body after most of the organism has developed are referred to as </a:t>
            </a:r>
            <a:r>
              <a:rPr lang="en-GB" altLang="en-US" sz="2800" b="1" dirty="0">
                <a:solidFill>
                  <a:srgbClr val="3366FF"/>
                </a:solidFill>
              </a:rPr>
              <a:t>adult (somatic) stem cells</a:t>
            </a:r>
            <a:r>
              <a:rPr lang="en-GB" altLang="en-US" sz="2800" dirty="0"/>
              <a:t>. </a:t>
            </a:r>
          </a:p>
          <a:p>
            <a:pPr lvl="1">
              <a:buFont typeface="Courier New" panose="02070309020205020404" pitchFamily="49" charset="0"/>
              <a:buChar char="o"/>
            </a:pPr>
            <a:r>
              <a:rPr lang="en-GB" altLang="en-US" sz="2400" dirty="0"/>
              <a:t>Bone marrow stem cells </a:t>
            </a:r>
          </a:p>
          <a:p>
            <a:pPr lvl="1">
              <a:buFont typeface="Courier New" panose="02070309020205020404" pitchFamily="49" charset="0"/>
              <a:buChar char="o"/>
            </a:pPr>
            <a:r>
              <a:rPr lang="en-GB" altLang="en-US" sz="2400" dirty="0"/>
              <a:t>adipocyte progenitors</a:t>
            </a:r>
          </a:p>
          <a:p>
            <a:pPr lvl="1">
              <a:buFont typeface="Courier New" panose="02070309020205020404" pitchFamily="49" charset="0"/>
              <a:buChar char="o"/>
            </a:pPr>
            <a:r>
              <a:rPr lang="en-GB" altLang="en-US" sz="2400" dirty="0"/>
              <a:t>induced pluripotent stem cells (</a:t>
            </a:r>
            <a:r>
              <a:rPr lang="en-GB" altLang="en-US" sz="2400" dirty="0" err="1"/>
              <a:t>iPSCs</a:t>
            </a:r>
            <a:r>
              <a:rPr lang="en-GB" altLang="en-US" sz="2400" dirty="0"/>
              <a:t>)</a:t>
            </a:r>
          </a:p>
        </p:txBody>
      </p:sp>
      <p:sp>
        <p:nvSpPr>
          <p:cNvPr id="28676" name="Text Box 5"/>
          <p:cNvSpPr txBox="1">
            <a:spLocks noChangeArrowheads="1"/>
          </p:cNvSpPr>
          <p:nvPr/>
        </p:nvSpPr>
        <p:spPr bwMode="auto">
          <a:xfrm>
            <a:off x="7086600" y="-3175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b="0">
                <a:solidFill>
                  <a:srgbClr val="C0C0C0"/>
                </a:solidFill>
              </a:rPr>
              <a:t>Part II MEDICAL</a:t>
            </a:r>
          </a:p>
          <a:p>
            <a:pPr algn="r" eaLnBrk="1" hangingPunct="1">
              <a:spcBef>
                <a:spcPct val="0"/>
              </a:spcBef>
              <a:buFontTx/>
              <a:buNone/>
            </a:pPr>
            <a:r>
              <a:rPr lang="en-US" altLang="en-US" sz="1800" b="0">
                <a:solidFill>
                  <a:srgbClr val="C0C0C0"/>
                </a:solidFill>
              </a:rPr>
              <a:t>Chap 16 Cell</a:t>
            </a:r>
          </a:p>
        </p:txBody>
      </p:sp>
    </p:spTree>
    <p:extLst>
      <p:ext uri="{BB962C8B-B14F-4D97-AF65-F5344CB8AC3E}">
        <p14:creationId xmlns:p14="http://schemas.microsoft.com/office/powerpoint/2010/main" val="2686636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altLang="en-US" sz="4000" b="1">
                <a:solidFill>
                  <a:schemeClr val="accent2"/>
                </a:solidFill>
              </a:rPr>
              <a:t>Cell Proliferation: Cell Cycle</a:t>
            </a:r>
          </a:p>
        </p:txBody>
      </p:sp>
      <p:pic>
        <p:nvPicPr>
          <p:cNvPr id="9219" name="Picture 5" descr="cell_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1863" y="2824163"/>
            <a:ext cx="3656012" cy="363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 Box 5"/>
          <p:cNvSpPr txBox="1">
            <a:spLocks noChangeArrowheads="1"/>
          </p:cNvSpPr>
          <p:nvPr/>
        </p:nvSpPr>
        <p:spPr bwMode="auto">
          <a:xfrm>
            <a:off x="7086600" y="-3175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b="0">
                <a:solidFill>
                  <a:srgbClr val="C0C0C0"/>
                </a:solidFill>
              </a:rPr>
              <a:t>Part II MEDICAL</a:t>
            </a:r>
          </a:p>
          <a:p>
            <a:pPr algn="r" eaLnBrk="1" hangingPunct="1">
              <a:spcBef>
                <a:spcPct val="0"/>
              </a:spcBef>
              <a:buFontTx/>
              <a:buNone/>
            </a:pPr>
            <a:r>
              <a:rPr lang="en-US" altLang="en-US" sz="1800" b="0">
                <a:solidFill>
                  <a:srgbClr val="C0C0C0"/>
                </a:solidFill>
              </a:rPr>
              <a:t>Chap 16 Cell</a:t>
            </a:r>
          </a:p>
        </p:txBody>
      </p:sp>
      <p:sp>
        <p:nvSpPr>
          <p:cNvPr id="9221" name="Content Placeholder 2"/>
          <p:cNvSpPr>
            <a:spLocks noGrp="1"/>
          </p:cNvSpPr>
          <p:nvPr>
            <p:ph idx="1"/>
          </p:nvPr>
        </p:nvSpPr>
        <p:spPr>
          <a:xfrm>
            <a:off x="344488" y="1417638"/>
            <a:ext cx="8229600" cy="4525962"/>
          </a:xfrm>
        </p:spPr>
        <p:txBody>
          <a:bodyPr/>
          <a:lstStyle/>
          <a:p>
            <a:r>
              <a:rPr lang="en-GB" altLang="en-US"/>
              <a:t>The </a:t>
            </a:r>
            <a:r>
              <a:rPr lang="en-GB" altLang="en-US" b="1">
                <a:solidFill>
                  <a:srgbClr val="3366FF"/>
                </a:solidFill>
              </a:rPr>
              <a:t>cell cycle</a:t>
            </a:r>
            <a:r>
              <a:rPr lang="en-GB" altLang="en-US"/>
              <a:t>, or </a:t>
            </a:r>
            <a:r>
              <a:rPr lang="en-GB" altLang="en-US" b="1">
                <a:solidFill>
                  <a:srgbClr val="3366FF"/>
                </a:solidFill>
              </a:rPr>
              <a:t>cell-division cycle</a:t>
            </a:r>
            <a:r>
              <a:rPr lang="en-GB" altLang="en-US"/>
              <a:t>, is the series of events that take place in a cell leading to its division and duplication (replication):</a:t>
            </a:r>
          </a:p>
          <a:p>
            <a:pPr lvl="1">
              <a:buFont typeface="Courier New" panose="02070309020205020404" pitchFamily="49" charset="0"/>
              <a:buChar char="o"/>
            </a:pPr>
            <a:r>
              <a:rPr lang="en-AU" altLang="en-US" sz="2400"/>
              <a:t>First growth phase</a:t>
            </a:r>
          </a:p>
          <a:p>
            <a:pPr lvl="1">
              <a:buFont typeface="Courier New" panose="02070309020205020404" pitchFamily="49" charset="0"/>
              <a:buChar char="o"/>
            </a:pPr>
            <a:r>
              <a:rPr lang="en-AU" altLang="en-US" sz="2400"/>
              <a:t>DNA replication</a:t>
            </a:r>
          </a:p>
          <a:p>
            <a:pPr lvl="1">
              <a:buFont typeface="Courier New" panose="02070309020205020404" pitchFamily="49" charset="0"/>
              <a:buChar char="o"/>
            </a:pPr>
            <a:r>
              <a:rPr lang="en-AU" altLang="en-US" sz="2400"/>
              <a:t>Second growth phase</a:t>
            </a:r>
          </a:p>
          <a:p>
            <a:pPr lvl="1">
              <a:buFont typeface="Courier New" panose="02070309020205020404" pitchFamily="49" charset="0"/>
              <a:buChar char="o"/>
            </a:pPr>
            <a:r>
              <a:rPr lang="en-AU" altLang="en-US" sz="2400"/>
              <a:t>Mitotic phase</a:t>
            </a:r>
            <a:endParaRPr lang="en-GB" altLang="en-US" sz="2400"/>
          </a:p>
          <a:p>
            <a:endParaRPr lang="en-GB" altLang="en-US"/>
          </a:p>
        </p:txBody>
      </p:sp>
      <p:sp>
        <p:nvSpPr>
          <p:cNvPr id="2" name="TextBox 1"/>
          <p:cNvSpPr txBox="1"/>
          <p:nvPr/>
        </p:nvSpPr>
        <p:spPr>
          <a:xfrm rot="20961117">
            <a:off x="1248079" y="5620433"/>
            <a:ext cx="3581400" cy="646331"/>
          </a:xfrm>
          <a:prstGeom prst="rect">
            <a:avLst/>
          </a:prstGeom>
          <a:noFill/>
        </p:spPr>
        <p:txBody>
          <a:bodyPr wrap="square" rtlCol="0">
            <a:spAutoFit/>
          </a:bodyPr>
          <a:lstStyle/>
          <a:p>
            <a:r>
              <a:rPr lang="en-US" dirty="0">
                <a:solidFill>
                  <a:srgbClr val="0070C0"/>
                </a:solidFill>
              </a:rPr>
              <a:t>You will not need to memorize steps in the mitotic phase</a:t>
            </a:r>
          </a:p>
        </p:txBody>
      </p:sp>
    </p:spTree>
    <p:extLst>
      <p:ext uri="{BB962C8B-B14F-4D97-AF65-F5344CB8AC3E}">
        <p14:creationId xmlns:p14="http://schemas.microsoft.com/office/powerpoint/2010/main" val="3646055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229600" cy="838200"/>
          </a:xfrm>
        </p:spPr>
        <p:txBody>
          <a:bodyPr/>
          <a:lstStyle/>
          <a:p>
            <a:pPr eaLnBrk="1" hangingPunct="1"/>
            <a:r>
              <a:rPr lang="en-AU" altLang="en-US" sz="4000" b="1">
                <a:solidFill>
                  <a:schemeClr val="accent2"/>
                </a:solidFill>
              </a:rPr>
              <a:t>Mitosis</a:t>
            </a:r>
            <a:endParaRPr lang="en-GB" altLang="en-US" sz="4000" b="1">
              <a:solidFill>
                <a:schemeClr val="accent2"/>
              </a:solidFill>
            </a:endParaRPr>
          </a:p>
        </p:txBody>
      </p:sp>
      <p:sp>
        <p:nvSpPr>
          <p:cNvPr id="10243" name="Rectangle 3"/>
          <p:cNvSpPr>
            <a:spLocks noGrp="1" noChangeArrowheads="1"/>
          </p:cNvSpPr>
          <p:nvPr>
            <p:ph type="body" idx="1"/>
          </p:nvPr>
        </p:nvSpPr>
        <p:spPr>
          <a:xfrm>
            <a:off x="1095375" y="1635125"/>
            <a:ext cx="6629400" cy="735013"/>
          </a:xfrm>
        </p:spPr>
        <p:txBody>
          <a:bodyPr/>
          <a:lstStyle/>
          <a:p>
            <a:pPr eaLnBrk="1" hangingPunct="1">
              <a:lnSpc>
                <a:spcPct val="80000"/>
              </a:lnSpc>
            </a:pPr>
            <a:r>
              <a:rPr lang="en-GB" altLang="en-US" sz="2400"/>
              <a:t>Cell division is also called </a:t>
            </a:r>
            <a:r>
              <a:rPr lang="en-GB" altLang="en-US" sz="2400" b="1" u="sng">
                <a:solidFill>
                  <a:srgbClr val="3366FF"/>
                </a:solidFill>
              </a:rPr>
              <a:t>mitosis</a:t>
            </a:r>
            <a:r>
              <a:rPr lang="en-GB" altLang="en-US" sz="2400" b="1">
                <a:solidFill>
                  <a:srgbClr val="3366FF"/>
                </a:solidFill>
              </a:rPr>
              <a:t>.</a:t>
            </a:r>
            <a:r>
              <a:rPr lang="en-GB" altLang="en-US" sz="2400"/>
              <a:t> </a:t>
            </a:r>
            <a:endParaRPr lang="en-GB" altLang="en-US" sz="2400" b="1">
              <a:solidFill>
                <a:srgbClr val="3366FF"/>
              </a:solidFill>
            </a:endParaRPr>
          </a:p>
        </p:txBody>
      </p:sp>
      <p:pic>
        <p:nvPicPr>
          <p:cNvPr id="10244" name="Picture 6" descr="800px-Major_events_in_mito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8" y="2370138"/>
            <a:ext cx="6664325" cy="242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Rectangle 7"/>
          <p:cNvSpPr>
            <a:spLocks noChangeArrowheads="1"/>
          </p:cNvSpPr>
          <p:nvPr/>
        </p:nvSpPr>
        <p:spPr bwMode="auto">
          <a:xfrm>
            <a:off x="685800" y="5529263"/>
            <a:ext cx="522605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1800" b="0" dirty="0"/>
              <a:t>Video of cell division:   </a:t>
            </a:r>
          </a:p>
          <a:p>
            <a:pPr eaLnBrk="1" hangingPunct="1">
              <a:spcBef>
                <a:spcPct val="0"/>
              </a:spcBef>
              <a:buFontTx/>
              <a:buNone/>
            </a:pPr>
            <a:r>
              <a:rPr lang="en-GB" altLang="en-US" sz="1800" b="0" dirty="0">
                <a:hlinkClick r:id="rId3"/>
              </a:rPr>
              <a:t>http://www.youtube.com/watch?v=aDAw2Zg4IgE</a:t>
            </a:r>
            <a:endParaRPr lang="en-GB" altLang="en-US" sz="1800" b="0" dirty="0"/>
          </a:p>
          <a:p>
            <a:pPr eaLnBrk="1" hangingPunct="1">
              <a:spcBef>
                <a:spcPct val="0"/>
              </a:spcBef>
              <a:buFontTx/>
              <a:buNone/>
            </a:pPr>
            <a:r>
              <a:rPr lang="en-GB" altLang="en-US" sz="1800" b="0" dirty="0">
                <a:hlinkClick r:id="rId4"/>
              </a:rPr>
              <a:t>http://www.youtube.com/watch?v=rgLJrvoX_qo</a:t>
            </a:r>
            <a:endParaRPr lang="en-GB" altLang="en-US" sz="1800" b="0" dirty="0"/>
          </a:p>
        </p:txBody>
      </p:sp>
      <p:sp>
        <p:nvSpPr>
          <p:cNvPr id="10246" name="Text Box 5"/>
          <p:cNvSpPr txBox="1">
            <a:spLocks noChangeArrowheads="1"/>
          </p:cNvSpPr>
          <p:nvPr/>
        </p:nvSpPr>
        <p:spPr bwMode="auto">
          <a:xfrm>
            <a:off x="7086600" y="-3175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b="0">
                <a:solidFill>
                  <a:srgbClr val="C0C0C0"/>
                </a:solidFill>
              </a:rPr>
              <a:t>Part II MEDICAL</a:t>
            </a:r>
          </a:p>
          <a:p>
            <a:pPr algn="r" eaLnBrk="1" hangingPunct="1">
              <a:spcBef>
                <a:spcPct val="0"/>
              </a:spcBef>
              <a:buFontTx/>
              <a:buNone/>
            </a:pPr>
            <a:r>
              <a:rPr lang="en-US" altLang="en-US" sz="1800" b="0">
                <a:solidFill>
                  <a:srgbClr val="C0C0C0"/>
                </a:solidFill>
              </a:rPr>
              <a:t>Chap 16 Cell</a:t>
            </a:r>
          </a:p>
        </p:txBody>
      </p:sp>
    </p:spTree>
    <p:extLst>
      <p:ext uri="{BB962C8B-B14F-4D97-AF65-F5344CB8AC3E}">
        <p14:creationId xmlns:p14="http://schemas.microsoft.com/office/powerpoint/2010/main" val="1283453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46088" y="365125"/>
            <a:ext cx="8229600" cy="822325"/>
          </a:xfrm>
        </p:spPr>
        <p:txBody>
          <a:bodyPr/>
          <a:lstStyle/>
          <a:p>
            <a:pPr eaLnBrk="1" hangingPunct="1"/>
            <a:r>
              <a:rPr lang="en-GB" altLang="en-US" sz="4000" b="1">
                <a:solidFill>
                  <a:schemeClr val="accent2"/>
                </a:solidFill>
              </a:rPr>
              <a:t>Cell Membrane: Lipid bilayer</a:t>
            </a:r>
          </a:p>
        </p:txBody>
      </p:sp>
      <p:sp>
        <p:nvSpPr>
          <p:cNvPr id="24579" name="Rectangle 3"/>
          <p:cNvSpPr>
            <a:spLocks noGrp="1" noChangeArrowheads="1"/>
          </p:cNvSpPr>
          <p:nvPr>
            <p:ph type="body" idx="1"/>
          </p:nvPr>
        </p:nvSpPr>
        <p:spPr>
          <a:xfrm>
            <a:off x="633413" y="5568950"/>
            <a:ext cx="7759700" cy="1109663"/>
          </a:xfrm>
        </p:spPr>
        <p:txBody>
          <a:bodyPr/>
          <a:lstStyle/>
          <a:p>
            <a:pPr eaLnBrk="1" hangingPunct="1">
              <a:lnSpc>
                <a:spcPct val="80000"/>
              </a:lnSpc>
              <a:spcBef>
                <a:spcPct val="60000"/>
              </a:spcBef>
            </a:pPr>
            <a:r>
              <a:rPr lang="en-GB" altLang="en-US" sz="2400"/>
              <a:t>Cells like water and tend to anchor on  hydrophilic substrates –</a:t>
            </a:r>
            <a:r>
              <a:rPr lang="en-GB" altLang="en-US" sz="2400" b="1">
                <a:solidFill>
                  <a:srgbClr val="3366FF"/>
                </a:solidFill>
              </a:rPr>
              <a:t>An important aspect in designing the surfaces of biomaterials.</a:t>
            </a:r>
          </a:p>
        </p:txBody>
      </p:sp>
      <p:sp>
        <p:nvSpPr>
          <p:cNvPr id="24580" name="Text Box 5"/>
          <p:cNvSpPr txBox="1">
            <a:spLocks noChangeArrowheads="1"/>
          </p:cNvSpPr>
          <p:nvPr/>
        </p:nvSpPr>
        <p:spPr bwMode="auto">
          <a:xfrm>
            <a:off x="7086600" y="-3175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b="0">
                <a:solidFill>
                  <a:srgbClr val="C0C0C0"/>
                </a:solidFill>
              </a:rPr>
              <a:t>Part II MEDICAL</a:t>
            </a:r>
          </a:p>
          <a:p>
            <a:pPr algn="r" eaLnBrk="1" hangingPunct="1">
              <a:spcBef>
                <a:spcPct val="0"/>
              </a:spcBef>
              <a:buFontTx/>
              <a:buNone/>
            </a:pPr>
            <a:r>
              <a:rPr lang="en-US" altLang="en-US" sz="1800" b="0">
                <a:solidFill>
                  <a:srgbClr val="C0C0C0"/>
                </a:solidFill>
              </a:rPr>
              <a:t>Chap 16 Cell</a:t>
            </a:r>
          </a:p>
        </p:txBody>
      </p:sp>
      <p:pic>
        <p:nvPicPr>
          <p:cNvPr id="24581" name="Picture 9" descr="16-8-f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100" y="1300163"/>
            <a:ext cx="7775575"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9070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71488" y="247650"/>
            <a:ext cx="8229600" cy="984250"/>
          </a:xfrm>
        </p:spPr>
        <p:txBody>
          <a:bodyPr/>
          <a:lstStyle/>
          <a:p>
            <a:pPr eaLnBrk="1" hangingPunct="1"/>
            <a:r>
              <a:rPr lang="en-GB" altLang="en-US" sz="4000" b="1">
                <a:solidFill>
                  <a:schemeClr val="accent2"/>
                </a:solidFill>
              </a:rPr>
              <a:t>Membrane Mosaic Model</a:t>
            </a:r>
          </a:p>
        </p:txBody>
      </p:sp>
      <p:sp>
        <p:nvSpPr>
          <p:cNvPr id="25603" name="Rectangle 3"/>
          <p:cNvSpPr>
            <a:spLocks noGrp="1" noChangeArrowheads="1"/>
          </p:cNvSpPr>
          <p:nvPr>
            <p:ph type="body" idx="1"/>
          </p:nvPr>
        </p:nvSpPr>
        <p:spPr>
          <a:xfrm>
            <a:off x="366713" y="1268413"/>
            <a:ext cx="8518525" cy="5437187"/>
          </a:xfrm>
        </p:spPr>
        <p:txBody>
          <a:bodyPr/>
          <a:lstStyle/>
          <a:p>
            <a:pPr eaLnBrk="1" hangingPunct="1">
              <a:spcBef>
                <a:spcPct val="50000"/>
              </a:spcBef>
            </a:pPr>
            <a:r>
              <a:rPr lang="en-GB" altLang="en-US" sz="2400"/>
              <a:t>The embedded protein molecules, which are referred to as </a:t>
            </a:r>
            <a:r>
              <a:rPr lang="en-GB" altLang="en-US" sz="2400" i="1"/>
              <a:t>protein complexes</a:t>
            </a:r>
            <a:r>
              <a:rPr lang="en-GB" altLang="en-US" sz="2400"/>
              <a:t>, make up almost 50% of the total mass of the membrane, representing a </a:t>
            </a:r>
            <a:r>
              <a:rPr lang="en-GB" altLang="en-US" sz="2400" b="1">
                <a:solidFill>
                  <a:srgbClr val="0070C0"/>
                </a:solidFill>
              </a:rPr>
              <a:t>mosaic model </a:t>
            </a:r>
            <a:r>
              <a:rPr lang="en-GB" altLang="en-US" sz="2400"/>
              <a:t>of membrane structure. </a:t>
            </a:r>
          </a:p>
          <a:p>
            <a:pPr eaLnBrk="1" hangingPunct="1">
              <a:spcBef>
                <a:spcPct val="50000"/>
              </a:spcBef>
            </a:pPr>
            <a:endParaRPr lang="en-GB" altLang="en-US" sz="2400"/>
          </a:p>
          <a:p>
            <a:pPr eaLnBrk="1" hangingPunct="1">
              <a:spcBef>
                <a:spcPct val="50000"/>
              </a:spcBef>
            </a:pPr>
            <a:endParaRPr lang="en-GB" altLang="en-US" sz="2400"/>
          </a:p>
          <a:p>
            <a:pPr eaLnBrk="1" hangingPunct="1">
              <a:spcBef>
                <a:spcPct val="50000"/>
              </a:spcBef>
            </a:pPr>
            <a:endParaRPr lang="en-AU" altLang="en-US" sz="2400"/>
          </a:p>
          <a:p>
            <a:pPr eaLnBrk="1" hangingPunct="1">
              <a:spcBef>
                <a:spcPct val="50000"/>
              </a:spcBef>
            </a:pPr>
            <a:endParaRPr lang="en-GB" altLang="en-US" sz="2400"/>
          </a:p>
          <a:p>
            <a:pPr eaLnBrk="1" hangingPunct="1">
              <a:spcBef>
                <a:spcPct val="50000"/>
              </a:spcBef>
            </a:pPr>
            <a:r>
              <a:rPr lang="en-GB" altLang="en-US" sz="2400"/>
              <a:t>Proteins include channels, enzymes, receptors and adhesion molecules, which all have specific parts of their amino acid sequence that anchor it into the hydrophobic region. </a:t>
            </a:r>
          </a:p>
        </p:txBody>
      </p:sp>
      <p:sp>
        <p:nvSpPr>
          <p:cNvPr id="25604" name="Text Box 5"/>
          <p:cNvSpPr txBox="1">
            <a:spLocks noChangeArrowheads="1"/>
          </p:cNvSpPr>
          <p:nvPr/>
        </p:nvSpPr>
        <p:spPr bwMode="auto">
          <a:xfrm>
            <a:off x="7086600" y="-3175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b="0">
                <a:solidFill>
                  <a:srgbClr val="C0C0C0"/>
                </a:solidFill>
              </a:rPr>
              <a:t>Part II MEDICAL</a:t>
            </a:r>
          </a:p>
          <a:p>
            <a:pPr algn="r" eaLnBrk="1" hangingPunct="1">
              <a:spcBef>
                <a:spcPct val="0"/>
              </a:spcBef>
              <a:buFontTx/>
              <a:buNone/>
            </a:pPr>
            <a:r>
              <a:rPr lang="en-US" altLang="en-US" sz="1800" b="0">
                <a:solidFill>
                  <a:srgbClr val="C0C0C0"/>
                </a:solidFill>
              </a:rPr>
              <a:t>Chap 16 Cell</a:t>
            </a:r>
          </a:p>
        </p:txBody>
      </p:sp>
      <p:pic>
        <p:nvPicPr>
          <p:cNvPr id="25605" name="Picture 10" descr="cell_membrane%5B1%5D"/>
          <p:cNvPicPr>
            <a:picLocks noChangeAspect="1" noChangeArrowheads="1"/>
          </p:cNvPicPr>
          <p:nvPr/>
        </p:nvPicPr>
        <p:blipFill>
          <a:blip r:embed="rId2">
            <a:lum bright="-6000" contrast="-18000"/>
            <a:extLst>
              <a:ext uri="{28A0092B-C50C-407E-A947-70E740481C1C}">
                <a14:useLocalDpi xmlns:a14="http://schemas.microsoft.com/office/drawing/2010/main" val="0"/>
              </a:ext>
            </a:extLst>
          </a:blip>
          <a:srcRect/>
          <a:stretch>
            <a:fillRect/>
          </a:stretch>
        </p:blipFill>
        <p:spPr bwMode="auto">
          <a:xfrm>
            <a:off x="3763963" y="2451100"/>
            <a:ext cx="347027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3830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71488" y="247650"/>
            <a:ext cx="8229600" cy="984250"/>
          </a:xfrm>
        </p:spPr>
        <p:txBody>
          <a:bodyPr/>
          <a:lstStyle/>
          <a:p>
            <a:pPr eaLnBrk="1" hangingPunct="1"/>
            <a:r>
              <a:rPr lang="en-AU" altLang="en-US" sz="4000" b="1">
                <a:solidFill>
                  <a:schemeClr val="accent2"/>
                </a:solidFill>
              </a:rPr>
              <a:t>Receptors</a:t>
            </a:r>
            <a:endParaRPr lang="en-GB" altLang="en-US" sz="4000" b="1">
              <a:solidFill>
                <a:schemeClr val="accent2"/>
              </a:solidFill>
            </a:endParaRPr>
          </a:p>
        </p:txBody>
      </p:sp>
      <p:sp>
        <p:nvSpPr>
          <p:cNvPr id="26627" name="Rectangle 3"/>
          <p:cNvSpPr>
            <a:spLocks noGrp="1" noChangeArrowheads="1"/>
          </p:cNvSpPr>
          <p:nvPr>
            <p:ph type="body" idx="1"/>
          </p:nvPr>
        </p:nvSpPr>
        <p:spPr>
          <a:xfrm>
            <a:off x="366713" y="1208088"/>
            <a:ext cx="8494712" cy="2981325"/>
          </a:xfrm>
        </p:spPr>
        <p:txBody>
          <a:bodyPr>
            <a:normAutofit lnSpcReduction="10000"/>
          </a:bodyPr>
          <a:lstStyle/>
          <a:p>
            <a:pPr eaLnBrk="1" hangingPunct="1">
              <a:spcBef>
                <a:spcPct val="50000"/>
              </a:spcBef>
            </a:pPr>
            <a:r>
              <a:rPr lang="en-GB" altLang="en-US" sz="2400"/>
              <a:t>On the external surface of the plasma membranes, many of the membrane </a:t>
            </a:r>
            <a:r>
              <a:rPr lang="en-GB" altLang="en-US" sz="2400" u="sng"/>
              <a:t>proteins and lipids are conjugated with short chains of polysaccharide</a:t>
            </a:r>
            <a:r>
              <a:rPr lang="en-GB" altLang="en-US" sz="2400"/>
              <a:t>, the combinations called </a:t>
            </a:r>
            <a:r>
              <a:rPr lang="en-GB" altLang="en-US" sz="2400" b="1">
                <a:solidFill>
                  <a:srgbClr val="3366FF"/>
                </a:solidFill>
              </a:rPr>
              <a:t>glycoprotein</a:t>
            </a:r>
            <a:r>
              <a:rPr lang="en-GB" altLang="en-US" sz="2400"/>
              <a:t> and </a:t>
            </a:r>
            <a:r>
              <a:rPr lang="en-GB" altLang="en-US" sz="2400" b="1">
                <a:solidFill>
                  <a:srgbClr val="3366FF"/>
                </a:solidFill>
              </a:rPr>
              <a:t>glycolipids</a:t>
            </a:r>
            <a:r>
              <a:rPr lang="en-GB" altLang="en-US" sz="2400"/>
              <a:t> </a:t>
            </a:r>
          </a:p>
          <a:p>
            <a:pPr eaLnBrk="1" hangingPunct="1">
              <a:spcBef>
                <a:spcPct val="50000"/>
              </a:spcBef>
            </a:pPr>
            <a:r>
              <a:rPr lang="en-GB" altLang="en-US" sz="2400"/>
              <a:t>These glycoprotein and glycolipids are called </a:t>
            </a:r>
            <a:r>
              <a:rPr lang="en-GB" altLang="en-US" sz="2400" b="1">
                <a:solidFill>
                  <a:srgbClr val="3366FF"/>
                </a:solidFill>
              </a:rPr>
              <a:t>receptors</a:t>
            </a:r>
            <a:r>
              <a:rPr lang="en-GB" altLang="en-US" sz="2400"/>
              <a:t>. They participate in important interactions such as cell adhesion, recognition and response to protein hormones</a:t>
            </a:r>
            <a:r>
              <a:rPr lang="en-GB" altLang="en-US" sz="2400" b="1"/>
              <a:t> (cell communication)</a:t>
            </a:r>
            <a:r>
              <a:rPr lang="en-GB" altLang="en-US" sz="2400"/>
              <a:t>.</a:t>
            </a:r>
          </a:p>
        </p:txBody>
      </p:sp>
      <p:pic>
        <p:nvPicPr>
          <p:cNvPr id="26628" name="Picture 9" descr="image0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025" y="4418013"/>
            <a:ext cx="4200525"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 Box 5"/>
          <p:cNvSpPr txBox="1">
            <a:spLocks noChangeArrowheads="1"/>
          </p:cNvSpPr>
          <p:nvPr/>
        </p:nvSpPr>
        <p:spPr bwMode="auto">
          <a:xfrm>
            <a:off x="7086600" y="-3175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b="0">
                <a:solidFill>
                  <a:srgbClr val="C0C0C0"/>
                </a:solidFill>
              </a:rPr>
              <a:t>Part II MEDICAL</a:t>
            </a:r>
          </a:p>
          <a:p>
            <a:pPr algn="r" eaLnBrk="1" hangingPunct="1">
              <a:spcBef>
                <a:spcPct val="0"/>
              </a:spcBef>
              <a:buFontTx/>
              <a:buNone/>
            </a:pPr>
            <a:r>
              <a:rPr lang="en-US" altLang="en-US" sz="1800" b="0">
                <a:solidFill>
                  <a:srgbClr val="C0C0C0"/>
                </a:solidFill>
              </a:rPr>
              <a:t>Chap 16 Cell</a:t>
            </a:r>
          </a:p>
        </p:txBody>
      </p:sp>
    </p:spTree>
    <p:extLst>
      <p:ext uri="{BB962C8B-B14F-4D97-AF65-F5344CB8AC3E}">
        <p14:creationId xmlns:p14="http://schemas.microsoft.com/office/powerpoint/2010/main" val="3886370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274638"/>
            <a:ext cx="9144000" cy="1143000"/>
          </a:xfrm>
        </p:spPr>
        <p:txBody>
          <a:bodyPr/>
          <a:lstStyle/>
          <a:p>
            <a:pPr eaLnBrk="1" hangingPunct="1"/>
            <a:r>
              <a:rPr lang="en-GB" altLang="en-US" sz="4000" b="1">
                <a:solidFill>
                  <a:schemeClr val="accent2"/>
                </a:solidFill>
              </a:rPr>
              <a:t>Nucleus, Cytoplasm, Cytoskeleton</a:t>
            </a:r>
          </a:p>
        </p:txBody>
      </p:sp>
      <p:sp>
        <p:nvSpPr>
          <p:cNvPr id="27651" name="Rectangle 3"/>
          <p:cNvSpPr>
            <a:spLocks noGrp="1" noChangeArrowheads="1"/>
          </p:cNvSpPr>
          <p:nvPr>
            <p:ph type="body" idx="1"/>
          </p:nvPr>
        </p:nvSpPr>
        <p:spPr>
          <a:xfrm>
            <a:off x="428625" y="1701800"/>
            <a:ext cx="4078288" cy="4525963"/>
          </a:xfrm>
        </p:spPr>
        <p:txBody>
          <a:bodyPr/>
          <a:lstStyle/>
          <a:p>
            <a:pPr eaLnBrk="1" hangingPunct="1">
              <a:lnSpc>
                <a:spcPct val="90000"/>
              </a:lnSpc>
              <a:spcBef>
                <a:spcPct val="10000"/>
              </a:spcBef>
            </a:pPr>
            <a:r>
              <a:rPr lang="en-GB" altLang="en-US" sz="2600" dirty="0"/>
              <a:t>Inside cell membrane, the cell is composed of three basic parts: </a:t>
            </a:r>
            <a:r>
              <a:rPr lang="en-GB" altLang="en-US" sz="2600" b="1" dirty="0">
                <a:solidFill>
                  <a:srgbClr val="0070C0"/>
                </a:solidFill>
              </a:rPr>
              <a:t>nucleus,</a:t>
            </a:r>
            <a:r>
              <a:rPr lang="en-GB" altLang="en-US" sz="2600" dirty="0">
                <a:solidFill>
                  <a:srgbClr val="0070C0"/>
                </a:solidFill>
              </a:rPr>
              <a:t> </a:t>
            </a:r>
          </a:p>
          <a:p>
            <a:pPr eaLnBrk="1" hangingPunct="1">
              <a:lnSpc>
                <a:spcPct val="90000"/>
              </a:lnSpc>
              <a:spcBef>
                <a:spcPct val="10000"/>
              </a:spcBef>
              <a:buFontTx/>
              <a:buNone/>
            </a:pPr>
            <a:r>
              <a:rPr lang="en-GB" altLang="en-US" sz="2600" b="1" dirty="0">
                <a:solidFill>
                  <a:srgbClr val="0070C0"/>
                </a:solidFill>
              </a:rPr>
              <a:t>	cytoplasm &amp; cytoskeleton </a:t>
            </a:r>
            <a:endParaRPr lang="en-GB" altLang="en-US" sz="2600" dirty="0">
              <a:solidFill>
                <a:srgbClr val="0070C0"/>
              </a:solidFill>
            </a:endParaRPr>
          </a:p>
          <a:p>
            <a:pPr eaLnBrk="1" hangingPunct="1">
              <a:lnSpc>
                <a:spcPct val="90000"/>
              </a:lnSpc>
              <a:spcBef>
                <a:spcPct val="50000"/>
              </a:spcBef>
            </a:pPr>
            <a:r>
              <a:rPr lang="en-GB" altLang="en-US" sz="2600" dirty="0"/>
              <a:t>Both the cytoplasm and nucleus contain a number of sub-cellular elements, called </a:t>
            </a:r>
            <a:r>
              <a:rPr lang="en-GB" altLang="en-US" sz="2600" b="1" dirty="0">
                <a:solidFill>
                  <a:srgbClr val="0070C0"/>
                </a:solidFill>
              </a:rPr>
              <a:t>organelles.</a:t>
            </a:r>
            <a:r>
              <a:rPr lang="en-US" altLang="en-US" sz="2600" dirty="0">
                <a:solidFill>
                  <a:srgbClr val="0070C0"/>
                </a:solidFill>
              </a:rPr>
              <a:t> </a:t>
            </a:r>
            <a:endParaRPr lang="en-GB" altLang="en-US" sz="2600" dirty="0">
              <a:solidFill>
                <a:srgbClr val="0070C0"/>
              </a:solidFill>
            </a:endParaRPr>
          </a:p>
        </p:txBody>
      </p:sp>
      <p:sp>
        <p:nvSpPr>
          <p:cNvPr id="27652" name="Text Box 5"/>
          <p:cNvSpPr txBox="1">
            <a:spLocks noChangeArrowheads="1"/>
          </p:cNvSpPr>
          <p:nvPr/>
        </p:nvSpPr>
        <p:spPr bwMode="auto">
          <a:xfrm>
            <a:off x="7086600" y="-3175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b="0">
                <a:solidFill>
                  <a:srgbClr val="C0C0C0"/>
                </a:solidFill>
              </a:rPr>
              <a:t>Part II MEDICAL</a:t>
            </a:r>
          </a:p>
          <a:p>
            <a:pPr algn="r" eaLnBrk="1" hangingPunct="1">
              <a:spcBef>
                <a:spcPct val="0"/>
              </a:spcBef>
              <a:buFontTx/>
              <a:buNone/>
            </a:pPr>
            <a:r>
              <a:rPr lang="en-US" altLang="en-US" sz="1800" b="0">
                <a:solidFill>
                  <a:srgbClr val="C0C0C0"/>
                </a:solidFill>
              </a:rPr>
              <a:t>Chap 16 Cell</a:t>
            </a:r>
          </a:p>
        </p:txBody>
      </p:sp>
      <p:pic>
        <p:nvPicPr>
          <p:cNvPr id="27653" name="Picture 8" descr="cell_structure"/>
          <p:cNvPicPr>
            <a:picLocks noChangeAspect="1" noChangeArrowheads="1"/>
          </p:cNvPicPr>
          <p:nvPr/>
        </p:nvPicPr>
        <p:blipFill>
          <a:blip r:embed="rId2">
            <a:lum bright="-6000" contrast="12000"/>
            <a:extLst>
              <a:ext uri="{28A0092B-C50C-407E-A947-70E740481C1C}">
                <a14:useLocalDpi xmlns:a14="http://schemas.microsoft.com/office/drawing/2010/main" val="0"/>
              </a:ext>
            </a:extLst>
          </a:blip>
          <a:srcRect/>
          <a:stretch>
            <a:fillRect/>
          </a:stretch>
        </p:blipFill>
        <p:spPr bwMode="auto">
          <a:xfrm>
            <a:off x="4619625" y="2093913"/>
            <a:ext cx="3992563"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7149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GB" altLang="en-US" sz="4000" b="1">
                <a:solidFill>
                  <a:schemeClr val="accent2"/>
                </a:solidFill>
              </a:rPr>
              <a:t>Cytoskeleton</a:t>
            </a:r>
          </a:p>
        </p:txBody>
      </p:sp>
      <p:sp>
        <p:nvSpPr>
          <p:cNvPr id="30723" name="Rectangle 3"/>
          <p:cNvSpPr>
            <a:spLocks noGrp="1" noChangeArrowheads="1"/>
          </p:cNvSpPr>
          <p:nvPr>
            <p:ph type="body" idx="1"/>
          </p:nvPr>
        </p:nvSpPr>
        <p:spPr>
          <a:xfrm>
            <a:off x="274638" y="1663700"/>
            <a:ext cx="4470400" cy="4613275"/>
          </a:xfrm>
        </p:spPr>
        <p:txBody>
          <a:bodyPr/>
          <a:lstStyle/>
          <a:p>
            <a:pPr eaLnBrk="1" hangingPunct="1">
              <a:spcBef>
                <a:spcPct val="50000"/>
              </a:spcBef>
            </a:pPr>
            <a:r>
              <a:rPr lang="en-GB" altLang="en-US" sz="2400"/>
              <a:t>Within the cytosol, there is a network of minute </a:t>
            </a:r>
            <a:r>
              <a:rPr lang="en-GB" altLang="en-US" sz="2400" u="sng"/>
              <a:t>tubules</a:t>
            </a:r>
            <a:r>
              <a:rPr lang="en-GB" altLang="en-US" sz="2400"/>
              <a:t> and </a:t>
            </a:r>
            <a:r>
              <a:rPr lang="en-GB" altLang="en-US" sz="2400" u="sng"/>
              <a:t>filaments</a:t>
            </a:r>
            <a:r>
              <a:rPr lang="en-GB" altLang="en-US" sz="2400"/>
              <a:t>, collectively known as the </a:t>
            </a:r>
            <a:r>
              <a:rPr lang="en-GB" altLang="en-US" sz="2400" b="1">
                <a:solidFill>
                  <a:srgbClr val="3366FF"/>
                </a:solidFill>
              </a:rPr>
              <a:t>cytoskeleton</a:t>
            </a:r>
            <a:r>
              <a:rPr lang="en-GB" altLang="en-US" sz="2400"/>
              <a:t>, which provides structural support for the cell and its organelles, as well as providing a mechanism for transfer of materials within the cell and movement of the cell itself.</a:t>
            </a:r>
            <a:r>
              <a:rPr lang="en-US" altLang="en-US" sz="1800"/>
              <a:t> </a:t>
            </a:r>
            <a:endParaRPr lang="en-GB" altLang="en-US" sz="1800"/>
          </a:p>
        </p:txBody>
      </p:sp>
      <p:sp>
        <p:nvSpPr>
          <p:cNvPr id="30724" name="Text Box 5"/>
          <p:cNvSpPr txBox="1">
            <a:spLocks noChangeArrowheads="1"/>
          </p:cNvSpPr>
          <p:nvPr/>
        </p:nvSpPr>
        <p:spPr bwMode="auto">
          <a:xfrm>
            <a:off x="7086600" y="-3175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b="0">
                <a:solidFill>
                  <a:srgbClr val="C0C0C0"/>
                </a:solidFill>
              </a:rPr>
              <a:t>Part II MEDICAL</a:t>
            </a:r>
          </a:p>
          <a:p>
            <a:pPr algn="r" eaLnBrk="1" hangingPunct="1">
              <a:spcBef>
                <a:spcPct val="0"/>
              </a:spcBef>
              <a:buFontTx/>
              <a:buNone/>
            </a:pPr>
            <a:r>
              <a:rPr lang="en-US" altLang="en-US" sz="1800" b="0">
                <a:solidFill>
                  <a:srgbClr val="C0C0C0"/>
                </a:solidFill>
              </a:rPr>
              <a:t>Chap 16 Cell</a:t>
            </a:r>
          </a:p>
        </p:txBody>
      </p:sp>
      <p:pic>
        <p:nvPicPr>
          <p:cNvPr id="30725" name="Picture 7" descr="16-11a_shutterstock_160535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2388" y="1417638"/>
            <a:ext cx="3157537" cy="29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7" descr="Untit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00" y="4376738"/>
            <a:ext cx="2676525"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162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704850" y="1992313"/>
            <a:ext cx="7764463" cy="4103687"/>
          </a:xfrm>
        </p:spPr>
        <p:txBody>
          <a:bodyPr/>
          <a:lstStyle/>
          <a:p>
            <a:pPr eaLnBrk="1" hangingPunct="1"/>
            <a:r>
              <a:rPr lang="en-GB" altLang="en-US" dirty="0"/>
              <a:t>Transport of materials across the plasma membrane occurs by four principle mechanisms.</a:t>
            </a:r>
          </a:p>
          <a:p>
            <a:pPr lvl="1" eaLnBrk="1" hangingPunct="1">
              <a:buFont typeface="Wingdings" panose="05000000000000000000" pitchFamily="2" charset="2"/>
              <a:buChar char="Ø"/>
            </a:pPr>
            <a:r>
              <a:rPr lang="en-GB" altLang="en-US" b="1" dirty="0">
                <a:solidFill>
                  <a:srgbClr val="0000FF"/>
                </a:solidFill>
              </a:rPr>
              <a:t>Passive diffusion</a:t>
            </a:r>
          </a:p>
          <a:p>
            <a:pPr lvl="1" eaLnBrk="1" hangingPunct="1">
              <a:buFont typeface="Wingdings" panose="05000000000000000000" pitchFamily="2" charset="2"/>
              <a:buChar char="Ø"/>
            </a:pPr>
            <a:r>
              <a:rPr lang="en-GB" altLang="en-US" b="1" dirty="0">
                <a:solidFill>
                  <a:srgbClr val="0000FF"/>
                </a:solidFill>
              </a:rPr>
              <a:t>Facilitated diffusion </a:t>
            </a:r>
            <a:r>
              <a:rPr lang="en-GB" altLang="en-US" dirty="0"/>
              <a:t>(with gradient)</a:t>
            </a:r>
          </a:p>
          <a:p>
            <a:pPr lvl="1" eaLnBrk="1" hangingPunct="1">
              <a:buFont typeface="Wingdings" panose="05000000000000000000" pitchFamily="2" charset="2"/>
              <a:buChar char="Ø"/>
            </a:pPr>
            <a:r>
              <a:rPr lang="en-GB" altLang="en-US" b="1" dirty="0">
                <a:solidFill>
                  <a:srgbClr val="0000FF"/>
                </a:solidFill>
              </a:rPr>
              <a:t>Active transport</a:t>
            </a:r>
            <a:r>
              <a:rPr lang="en-GB" altLang="en-US" dirty="0">
                <a:solidFill>
                  <a:srgbClr val="0000FF"/>
                </a:solidFill>
              </a:rPr>
              <a:t> </a:t>
            </a:r>
            <a:r>
              <a:rPr lang="en-GB" altLang="en-US" dirty="0"/>
              <a:t>(against the gradient)</a:t>
            </a:r>
          </a:p>
          <a:p>
            <a:pPr lvl="1" eaLnBrk="1" hangingPunct="1">
              <a:buFont typeface="Wingdings" panose="05000000000000000000" pitchFamily="2" charset="2"/>
              <a:buChar char="Ø"/>
            </a:pPr>
            <a:r>
              <a:rPr lang="en-GB" altLang="en-US" b="1" dirty="0">
                <a:solidFill>
                  <a:srgbClr val="0000FF"/>
                </a:solidFill>
              </a:rPr>
              <a:t>Bulk transport</a:t>
            </a:r>
            <a:r>
              <a:rPr lang="en-GB" altLang="en-US" dirty="0">
                <a:solidFill>
                  <a:srgbClr val="0000FF"/>
                </a:solidFill>
              </a:rPr>
              <a:t> </a:t>
            </a:r>
            <a:r>
              <a:rPr lang="en-GB" altLang="en-US" dirty="0"/>
              <a:t>(example: phagocytosis)</a:t>
            </a:r>
          </a:p>
        </p:txBody>
      </p:sp>
      <p:sp>
        <p:nvSpPr>
          <p:cNvPr id="31747" name="Rectangle 5"/>
          <p:cNvSpPr>
            <a:spLocks noGrp="1" noChangeArrowheads="1"/>
          </p:cNvSpPr>
          <p:nvPr>
            <p:ph type="title"/>
          </p:nvPr>
        </p:nvSpPr>
        <p:spPr>
          <a:xfrm>
            <a:off x="457200" y="274638"/>
            <a:ext cx="8229600" cy="1360487"/>
          </a:xfrm>
        </p:spPr>
        <p:txBody>
          <a:bodyPr/>
          <a:lstStyle/>
          <a:p>
            <a:pPr eaLnBrk="1" hangingPunct="1"/>
            <a:r>
              <a:rPr lang="en-GB" altLang="en-US" sz="4000" b="1">
                <a:solidFill>
                  <a:schemeClr val="accent2"/>
                </a:solidFill>
              </a:rPr>
              <a:t>Transport Across Plasma Membranes</a:t>
            </a:r>
          </a:p>
        </p:txBody>
      </p:sp>
      <p:sp>
        <p:nvSpPr>
          <p:cNvPr id="31748" name="Text Box 5"/>
          <p:cNvSpPr txBox="1">
            <a:spLocks noChangeArrowheads="1"/>
          </p:cNvSpPr>
          <p:nvPr/>
        </p:nvSpPr>
        <p:spPr bwMode="auto">
          <a:xfrm>
            <a:off x="7086600" y="-3175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b="0">
                <a:solidFill>
                  <a:srgbClr val="C0C0C0"/>
                </a:solidFill>
              </a:rPr>
              <a:t>Part II MEDICAL</a:t>
            </a:r>
          </a:p>
          <a:p>
            <a:pPr algn="r" eaLnBrk="1" hangingPunct="1">
              <a:spcBef>
                <a:spcPct val="0"/>
              </a:spcBef>
              <a:buFontTx/>
              <a:buNone/>
            </a:pPr>
            <a:r>
              <a:rPr lang="en-US" altLang="en-US" sz="1800" b="0">
                <a:solidFill>
                  <a:srgbClr val="C0C0C0"/>
                </a:solidFill>
              </a:rPr>
              <a:t>Chap 16 Cell</a:t>
            </a:r>
          </a:p>
        </p:txBody>
      </p:sp>
    </p:spTree>
    <p:extLst>
      <p:ext uri="{BB962C8B-B14F-4D97-AF65-F5344CB8AC3E}">
        <p14:creationId xmlns:p14="http://schemas.microsoft.com/office/powerpoint/2010/main" val="1045697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AU" altLang="en-US" sz="4000" b="1">
                <a:solidFill>
                  <a:schemeClr val="accent2"/>
                </a:solidFill>
              </a:rPr>
              <a:t>Passive Diffusion</a:t>
            </a:r>
            <a:endParaRPr lang="en-GB" altLang="en-US" sz="4000" b="1">
              <a:solidFill>
                <a:schemeClr val="accent2"/>
              </a:solidFill>
            </a:endParaRPr>
          </a:p>
        </p:txBody>
      </p:sp>
      <p:sp>
        <p:nvSpPr>
          <p:cNvPr id="33795" name="Content Placeholder 2"/>
          <p:cNvSpPr>
            <a:spLocks noGrp="1"/>
          </p:cNvSpPr>
          <p:nvPr>
            <p:ph idx="1"/>
          </p:nvPr>
        </p:nvSpPr>
        <p:spPr>
          <a:xfrm>
            <a:off x="533400" y="1295400"/>
            <a:ext cx="8153400" cy="5105400"/>
          </a:xfrm>
        </p:spPr>
        <p:txBody>
          <a:bodyPr/>
          <a:lstStyle/>
          <a:p>
            <a:pPr marL="0" indent="0">
              <a:buNone/>
            </a:pPr>
            <a:r>
              <a:rPr lang="en-US" altLang="en-US" sz="2800" dirty="0"/>
              <a:t>Net movement of material from an area of high concentration to an area with lower concentration is said to move by </a:t>
            </a:r>
            <a:r>
              <a:rPr lang="en-US" altLang="en-US" sz="2800" b="1" dirty="0">
                <a:solidFill>
                  <a:srgbClr val="0070C0"/>
                </a:solidFill>
              </a:rPr>
              <a:t>passive diffusion</a:t>
            </a:r>
            <a:r>
              <a:rPr lang="en-US" altLang="en-US" sz="2800" dirty="0"/>
              <a:t>, either across a membrane or from one region to another (</a:t>
            </a:r>
            <a:r>
              <a:rPr lang="en-US" altLang="en-US" sz="2800" dirty="0" err="1"/>
              <a:t>e.g</a:t>
            </a:r>
            <a:r>
              <a:rPr lang="en-US" altLang="en-US" sz="2800" dirty="0"/>
              <a:t> between two adjacent tissues). It is driven by the difference in concentration between the two areas, called a </a:t>
            </a:r>
            <a:r>
              <a:rPr lang="en-US" altLang="en-US" sz="2800" b="1" dirty="0">
                <a:solidFill>
                  <a:srgbClr val="0070C0"/>
                </a:solidFill>
              </a:rPr>
              <a:t>concentration gradient</a:t>
            </a:r>
            <a:r>
              <a:rPr lang="en-US" altLang="en-US" sz="2800" dirty="0"/>
              <a:t>. </a:t>
            </a:r>
          </a:p>
          <a:p>
            <a:pPr marL="0" indent="0">
              <a:spcBef>
                <a:spcPts val="1200"/>
              </a:spcBef>
              <a:buNone/>
            </a:pPr>
            <a:r>
              <a:rPr lang="en-US" altLang="en-US" sz="2800" dirty="0"/>
              <a:t>In short, passive diffusion moves materials down the concentration gradient, without the need to be driven by an external energy source.</a:t>
            </a:r>
            <a:endParaRPr lang="en-GB" altLang="en-US" sz="2800" dirty="0"/>
          </a:p>
        </p:txBody>
      </p:sp>
      <p:sp>
        <p:nvSpPr>
          <p:cNvPr id="33796" name="Text Box 5"/>
          <p:cNvSpPr txBox="1">
            <a:spLocks noChangeArrowheads="1"/>
          </p:cNvSpPr>
          <p:nvPr/>
        </p:nvSpPr>
        <p:spPr bwMode="auto">
          <a:xfrm>
            <a:off x="7086600" y="-3175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b="0">
                <a:solidFill>
                  <a:srgbClr val="C0C0C0"/>
                </a:solidFill>
              </a:rPr>
              <a:t>Part II MEDICAL</a:t>
            </a:r>
          </a:p>
          <a:p>
            <a:pPr algn="r" eaLnBrk="1" hangingPunct="1">
              <a:spcBef>
                <a:spcPct val="0"/>
              </a:spcBef>
              <a:buFontTx/>
              <a:buNone/>
            </a:pPr>
            <a:r>
              <a:rPr lang="en-US" altLang="en-US" sz="1800" b="0">
                <a:solidFill>
                  <a:srgbClr val="C0C0C0"/>
                </a:solidFill>
              </a:rPr>
              <a:t>Chap 16 Cell</a:t>
            </a:r>
          </a:p>
        </p:txBody>
      </p:sp>
    </p:spTree>
    <p:extLst>
      <p:ext uri="{BB962C8B-B14F-4D97-AF65-F5344CB8AC3E}">
        <p14:creationId xmlns:p14="http://schemas.microsoft.com/office/powerpoint/2010/main" val="4067742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1235</TotalTime>
  <Words>1679</Words>
  <Application>Microsoft Office PowerPoint</Application>
  <PresentationFormat>On-screen Show (4:3)</PresentationFormat>
  <Paragraphs>170</Paragraphs>
  <Slides>24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Gothic</vt:lpstr>
      <vt:lpstr>Courier New</vt:lpstr>
      <vt:lpstr>Wingdings</vt:lpstr>
      <vt:lpstr>Office Theme</vt:lpstr>
      <vt:lpstr>Cells, proteins and biocompatibility</vt:lpstr>
      <vt:lpstr>Membrane of Cells</vt:lpstr>
      <vt:lpstr>Cell Membrane: Lipid bilayer</vt:lpstr>
      <vt:lpstr>Membrane Mosaic Model</vt:lpstr>
      <vt:lpstr>Receptors</vt:lpstr>
      <vt:lpstr>Nucleus, Cytoplasm, Cytoskeleton</vt:lpstr>
      <vt:lpstr>Cytoskeleton</vt:lpstr>
      <vt:lpstr>Transport Across Plasma Membranes</vt:lpstr>
      <vt:lpstr>Passive Diffusion</vt:lpstr>
      <vt:lpstr>Osmosis</vt:lpstr>
      <vt:lpstr>Facilitated Diffusion</vt:lpstr>
      <vt:lpstr>Why Facilitated Diffusion?</vt:lpstr>
      <vt:lpstr>Example of a Transmembrane Channel</vt:lpstr>
      <vt:lpstr>Active Transport </vt:lpstr>
      <vt:lpstr>Bulk Transport across  Plasma Membranes</vt:lpstr>
      <vt:lpstr>Cell Attachment</vt:lpstr>
      <vt:lpstr>Cell Aging</vt:lpstr>
      <vt:lpstr>Natural Cell Death</vt:lpstr>
      <vt:lpstr>Unnatural Death: Necrosis</vt:lpstr>
      <vt:lpstr>Apoptosis vs Necrosis</vt:lpstr>
      <vt:lpstr>Cell Differentiation</vt:lpstr>
      <vt:lpstr>Somatic Stem Cells</vt:lpstr>
      <vt:lpstr>Cell Proliferation: Cell Cycle</vt:lpstr>
      <vt:lpstr>Mitosis</vt:lpstr>
    </vt:vector>
  </TitlesOfParts>
  <Company>Louisiana Tech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Biocompatibility testing,  standards organizations,  and the FDA &amp; CE</dc:title>
  <dc:creator>TMurray</dc:creator>
  <cp:lastModifiedBy>Teresa Murray</cp:lastModifiedBy>
  <cp:revision>81</cp:revision>
  <cp:lastPrinted>2016-01-26T02:58:40Z</cp:lastPrinted>
  <dcterms:created xsi:type="dcterms:W3CDTF">2013-01-28T23:44:29Z</dcterms:created>
  <dcterms:modified xsi:type="dcterms:W3CDTF">2018-12-03T00:50:57Z</dcterms:modified>
</cp:coreProperties>
</file>