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C"/>
    <a:srgbClr val="39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Foreign Language Speakers in US (Census 2000)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2-4550-A065-B850F16CD3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202-4550-A065-B850F16CD379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202-4550-A065-B850F16CD3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2-4550-A065-B850F16CD379}"/>
              </c:ext>
            </c:extLst>
          </c:dPt>
          <c:dLbls>
            <c:dLbl>
              <c:idx val="0"/>
              <c:layout>
                <c:manualLayout>
                  <c:x val="0.17980598534799919"/>
                  <c:y val="3.024547257293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02-4550-A065-B850F16CD379}"/>
                </c:ext>
              </c:extLst>
            </c:dLbl>
            <c:dLbl>
              <c:idx val="1"/>
              <c:layout>
                <c:manualLayout>
                  <c:x val="-0.16370395680937247"/>
                  <c:y val="6.7212161273199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02-4550-A065-B850F16CD379}"/>
                </c:ext>
              </c:extLst>
            </c:dLbl>
            <c:dLbl>
              <c:idx val="2"/>
              <c:layout>
                <c:manualLayout>
                  <c:x val="-0.1368672425783278"/>
                  <c:y val="-3.6966688700259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02-4550-A065-B850F16CD379}"/>
                </c:ext>
              </c:extLst>
            </c:dLbl>
            <c:dLbl>
              <c:idx val="3"/>
              <c:layout>
                <c:manualLayout>
                  <c:x val="-1.3418357115522285E-2"/>
                  <c:y val="-6.7212161273199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02-4550-A065-B850F16CD37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19050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Spanish</c:v>
                </c:pt>
                <c:pt idx="1">
                  <c:v>Broadly Indo-European</c:v>
                </c:pt>
                <c:pt idx="2">
                  <c:v>Asian and Pacific Island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28101052</c:v>
                </c:pt>
                <c:pt idx="1">
                  <c:v>10017989</c:v>
                </c:pt>
                <c:pt idx="2">
                  <c:v>6960065</c:v>
                </c:pt>
                <c:pt idx="3">
                  <c:v>1872489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2-4550-A065-B850F16CD3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6D7E-EBCF-4E89-A00C-6AF54DD8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09D6D-8A2F-4681-B2D7-5A1CB374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F9ED-B47F-4CDC-8E63-FE8EF18F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70CF-A0E8-45CF-A1FB-337DA7CD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1C38-CA14-4009-8DAE-8313D50E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01A-0061-4B6D-956A-E74C2159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54A1-EBFA-48BE-ACF1-66B99BB2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AD38-04ED-4BD1-978C-A796DD7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3A9E-9E86-476D-9619-322CA108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DF0D-A1B1-4B27-AD09-8A7276B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12B2-57C8-46DF-A50F-402772A0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8966-C0D5-4C7D-B235-5E54E8C9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6CA2-0D56-451D-9EB1-92DF9C2C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CA5F-0B8B-48FF-8B67-A691C750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F038-D757-43A9-84BF-6B25C52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761D-EACC-41D4-B457-328DCB95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B778-5077-46E1-8E38-30AFD5E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002B-AB3D-4AB6-B333-CBFEE48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E4E9-B6E1-424D-91C2-CE10C74F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F06-B5A1-45D2-A632-6A1EA7D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C0FB-AF2A-49CC-8D0A-B32B00D7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14F6-D8C3-469B-8876-EF4A6157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17E3-6B4E-49AB-9BB2-4FC4127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C4FD-A919-433F-A036-FA3AAF8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6905-21CF-4100-9A0B-712E69D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6FC0-FE26-44D8-B09A-4AB30BA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7C0E-3EBC-4736-8586-24FDF35A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40834-3ADA-4D08-A736-34615A0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8DDE-9218-4BA8-8BCD-2DD2E4C4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81BF-533D-43EB-9458-23416B0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B16A-AD13-4E95-92D5-E241AD09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92-0F54-42A5-B591-7333D79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D82D-4323-4D34-9716-D9FC8BAD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7713-00C8-43E2-80FA-E807FDB4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E35E8-BE1C-43B9-A389-489E8D80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A182-B057-48F3-B0AC-081F66CA4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E0392-AEB1-49D5-8F45-3084D9AD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4054E-7C1C-4587-8CC2-DCD2BA2B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20540-E027-4601-A087-6BA40392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8AD7-0F28-4899-BA46-CD289C9A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05DC-E498-4752-9D1E-88230A4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2A89-65A8-4159-84F6-388BD3CE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70726-B088-4731-9136-100C762C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FF98-554E-4A5D-A93B-C72DE11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C9BAA-FB72-47BA-9939-62F4DD4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C3C04-E73A-4FFB-B693-FC380CC1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03DB-FF8F-41E1-ABBC-FD09A3E4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D92-6E37-4409-A3E7-B6AFEBA4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A4132-1292-4238-A511-F06366DE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67D0-0E50-4737-BDDF-4B76197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2A20-D21D-4B4D-9D4B-67C5B24C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511D-8C07-42DE-9480-62DE9F1C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CDD-16B1-4A65-B9ED-8877265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90C43-A6FD-4B99-ADEF-BCB815A0A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BF2C-0DF5-4BE3-8DCE-2B29CDC4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78AF-8F48-493D-9E08-9DFFF664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394C-E69F-403A-8F4B-2F554CE7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6157-6AE2-41CF-A715-668D804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3E10E-A4C0-492F-B32F-1F3DA33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C9F1-BFBC-4425-ADC5-A04089CF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5791-0DA6-4235-AEBB-B62B04692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4BD1-3942-47C5-97E2-FDA22165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C0CF-56F2-49D4-87DF-9D7D0D9A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imple.wikipedia.org/wiki/Age_of_the_Ear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81FA633-233E-4F9A-9F87-9D223D97674F}"/>
              </a:ext>
            </a:extLst>
          </p:cNvPr>
          <p:cNvSpPr txBox="1"/>
          <p:nvPr/>
        </p:nvSpPr>
        <p:spPr>
          <a:xfrm>
            <a:off x="1258451" y="820371"/>
            <a:ext cx="96750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err="1">
                <a:latin typeface="Agency FB" panose="020B0503020202020204" pitchFamily="34" charset="0"/>
              </a:rPr>
              <a:t>Dynaboard</a:t>
            </a:r>
            <a:endParaRPr lang="en-US" sz="11500" b="1" dirty="0"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E1C9D-7BA1-459A-B197-0353AA1B233C}"/>
              </a:ext>
            </a:extLst>
          </p:cNvPr>
          <p:cNvSpPr txBox="1"/>
          <p:nvPr/>
        </p:nvSpPr>
        <p:spPr>
          <a:xfrm>
            <a:off x="1258451" y="4644940"/>
            <a:ext cx="967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ranklin Gothic Demi" panose="020B0703020102020204" pitchFamily="34" charset="0"/>
                <a:cs typeface="Biome Light" panose="020B0502040204020203" pitchFamily="34" charset="0"/>
              </a:rPr>
              <a:t>The Case for R&amp;D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E5C491-0CCE-4C71-9C57-2991D782B92C}"/>
              </a:ext>
            </a:extLst>
          </p:cNvPr>
          <p:cNvSpPr/>
          <p:nvPr/>
        </p:nvSpPr>
        <p:spPr>
          <a:xfrm>
            <a:off x="5531140" y="2901148"/>
            <a:ext cx="1129720" cy="105570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30000">
                <a:schemeClr val="bg1"/>
              </a:gs>
              <a:gs pos="71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A404DB-9833-4D83-808A-F36A4F2F55E0}"/>
              </a:ext>
            </a:extLst>
          </p:cNvPr>
          <p:cNvSpPr/>
          <p:nvPr/>
        </p:nvSpPr>
        <p:spPr>
          <a:xfrm>
            <a:off x="5818908" y="3239757"/>
            <a:ext cx="554182" cy="374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4EEE1136-C004-47BA-8229-ED199F520FB8}"/>
              </a:ext>
            </a:extLst>
          </p:cNvPr>
          <p:cNvSpPr/>
          <p:nvPr/>
        </p:nvSpPr>
        <p:spPr>
          <a:xfrm>
            <a:off x="5921264" y="3259123"/>
            <a:ext cx="349470" cy="339754"/>
          </a:xfrm>
          <a:prstGeom prst="plus">
            <a:avLst>
              <a:gd name="adj" fmla="val 33111"/>
            </a:avLst>
          </a:prstGeom>
          <a:solidFill>
            <a:srgbClr val="58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81FA633-233E-4F9A-9F87-9D223D97674F}"/>
              </a:ext>
            </a:extLst>
          </p:cNvPr>
          <p:cNvSpPr txBox="1"/>
          <p:nvPr/>
        </p:nvSpPr>
        <p:spPr>
          <a:xfrm>
            <a:off x="1258451" y="686147"/>
            <a:ext cx="96750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Let’s transform global communication.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E1C9D-7BA1-459A-B197-0353AA1B233C}"/>
              </a:ext>
            </a:extLst>
          </p:cNvPr>
          <p:cNvSpPr txBox="1"/>
          <p:nvPr/>
        </p:nvSpPr>
        <p:spPr>
          <a:xfrm>
            <a:off x="1258451" y="4644940"/>
            <a:ext cx="967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cs typeface="Biome Light" panose="020B0502040204020203" pitchFamily="34" charset="0"/>
              </a:rPr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E5C491-0CCE-4C71-9C57-2991D782B92C}"/>
              </a:ext>
            </a:extLst>
          </p:cNvPr>
          <p:cNvSpPr/>
          <p:nvPr/>
        </p:nvSpPr>
        <p:spPr>
          <a:xfrm>
            <a:off x="5531140" y="2901148"/>
            <a:ext cx="1129720" cy="105570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30000">
                <a:schemeClr val="bg1"/>
              </a:gs>
              <a:gs pos="71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A404DB-9833-4D83-808A-F36A4F2F55E0}"/>
              </a:ext>
            </a:extLst>
          </p:cNvPr>
          <p:cNvSpPr/>
          <p:nvPr/>
        </p:nvSpPr>
        <p:spPr>
          <a:xfrm>
            <a:off x="5818908" y="3239757"/>
            <a:ext cx="554182" cy="374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4EEE1136-C004-47BA-8229-ED199F520FB8}"/>
              </a:ext>
            </a:extLst>
          </p:cNvPr>
          <p:cNvSpPr/>
          <p:nvPr/>
        </p:nvSpPr>
        <p:spPr>
          <a:xfrm>
            <a:off x="5921264" y="3259123"/>
            <a:ext cx="349470" cy="339754"/>
          </a:xfrm>
          <a:prstGeom prst="plus">
            <a:avLst>
              <a:gd name="adj" fmla="val 33111"/>
            </a:avLst>
          </a:prstGeom>
          <a:solidFill>
            <a:srgbClr val="58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1" y="820371"/>
            <a:ext cx="16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3CD5D2-DB85-45D4-A380-952201BAE031}"/>
              </a:ext>
            </a:extLst>
          </p:cNvPr>
          <p:cNvGrpSpPr/>
          <p:nvPr/>
        </p:nvGrpSpPr>
        <p:grpSpPr>
          <a:xfrm>
            <a:off x="2321745" y="2774840"/>
            <a:ext cx="914401" cy="1446312"/>
            <a:chOff x="2461491" y="2967454"/>
            <a:chExt cx="914401" cy="14463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376218-8750-461F-A7D6-82F813D8EE6B}"/>
                </a:ext>
              </a:extLst>
            </p:cNvPr>
            <p:cNvSpPr/>
            <p:nvPr/>
          </p:nvSpPr>
          <p:spPr>
            <a:xfrm>
              <a:off x="2461491" y="2967454"/>
              <a:ext cx="914400" cy="914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4000">
                  <a:schemeClr val="bg1"/>
                </a:gs>
                <a:gs pos="86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Confused person">
              <a:extLst>
                <a:ext uri="{FF2B5EF4-FFF2-40B4-BE49-F238E27FC236}">
                  <a16:creationId xmlns:a16="http://schemas.microsoft.com/office/drawing/2014/main" id="{3FA3584C-0264-41AA-A857-FB00B611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61491" y="29718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7BE6B6-9AE4-46CD-BCAA-AF4781C6EAE7}"/>
                </a:ext>
              </a:extLst>
            </p:cNvPr>
            <p:cNvSpPr txBox="1"/>
            <p:nvPr/>
          </p:nvSpPr>
          <p:spPr>
            <a:xfrm>
              <a:off x="2461491" y="3890546"/>
              <a:ext cx="91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gency FB" panose="020B0503020202020204" pitchFamily="34" charset="0"/>
                  <a:cs typeface="Biome" panose="020B0502040204020203" pitchFamily="34" charset="0"/>
                </a:rPr>
                <a:t>Who?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C0EBA-E2D7-47EE-88BD-AF44EB11BBCC}"/>
              </a:ext>
            </a:extLst>
          </p:cNvPr>
          <p:cNvGrpSpPr/>
          <p:nvPr/>
        </p:nvGrpSpPr>
        <p:grpSpPr>
          <a:xfrm>
            <a:off x="4162495" y="2774840"/>
            <a:ext cx="1748778" cy="1452281"/>
            <a:chOff x="4160582" y="2967454"/>
            <a:chExt cx="1748778" cy="14522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6A3F0-0497-46C7-A2C2-DAE85801443B}"/>
                </a:ext>
              </a:extLst>
            </p:cNvPr>
            <p:cNvSpPr/>
            <p:nvPr/>
          </p:nvSpPr>
          <p:spPr>
            <a:xfrm>
              <a:off x="4578884" y="2967454"/>
              <a:ext cx="914400" cy="914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4000">
                  <a:schemeClr val="bg1"/>
                </a:gs>
                <a:gs pos="86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11AFBCE8-47F3-4374-BFB0-C66155BC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7771" y="296745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6A02CA-D7B8-4B49-A312-DAC7CDCE80FC}"/>
                </a:ext>
              </a:extLst>
            </p:cNvPr>
            <p:cNvSpPr txBox="1"/>
            <p:nvPr/>
          </p:nvSpPr>
          <p:spPr>
            <a:xfrm>
              <a:off x="4160582" y="3896515"/>
              <a:ext cx="174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Agency FB" panose="020B0503020202020204" pitchFamily="34" charset="0"/>
                  <a:cs typeface="Biome" panose="020B0502040204020203" pitchFamily="34" charset="0"/>
                </a:defRPr>
              </a:lvl1pPr>
            </a:lstStyle>
            <a:p>
              <a:r>
                <a:rPr lang="en-US" sz="2800" b="0" dirty="0"/>
                <a:t>What?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B95-431C-4AFF-9E06-F5E1A898DAFB}"/>
              </a:ext>
            </a:extLst>
          </p:cNvPr>
          <p:cNvGrpSpPr/>
          <p:nvPr/>
        </p:nvGrpSpPr>
        <p:grpSpPr>
          <a:xfrm>
            <a:off x="6837621" y="2774840"/>
            <a:ext cx="914402" cy="1451201"/>
            <a:chOff x="6807199" y="2967454"/>
            <a:chExt cx="914402" cy="14512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FFA156-379A-466B-9803-AED88402C0E0}"/>
                </a:ext>
              </a:extLst>
            </p:cNvPr>
            <p:cNvSpPr/>
            <p:nvPr/>
          </p:nvSpPr>
          <p:spPr>
            <a:xfrm>
              <a:off x="6807201" y="2967454"/>
              <a:ext cx="914400" cy="914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4000">
                  <a:schemeClr val="bg1"/>
                </a:gs>
                <a:gs pos="86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Questions">
              <a:extLst>
                <a:ext uri="{FF2B5EF4-FFF2-40B4-BE49-F238E27FC236}">
                  <a16:creationId xmlns:a16="http://schemas.microsoft.com/office/drawing/2014/main" id="{ABC63E8B-AF42-4CBC-B4AC-5F784C200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7201" y="2967454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AAC330-175C-4F1A-BA20-249BC098ECBD}"/>
                </a:ext>
              </a:extLst>
            </p:cNvPr>
            <p:cNvSpPr txBox="1"/>
            <p:nvPr/>
          </p:nvSpPr>
          <p:spPr>
            <a:xfrm>
              <a:off x="6807199" y="3895435"/>
              <a:ext cx="91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gency FB" panose="020B0503020202020204" pitchFamily="34" charset="0"/>
                  <a:cs typeface="Biome" panose="020B0502040204020203" pitchFamily="34" charset="0"/>
                </a:rPr>
                <a:t>Why?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BB80D2-CC8F-4095-B6D6-57C39A9101E4}"/>
              </a:ext>
            </a:extLst>
          </p:cNvPr>
          <p:cNvGrpSpPr/>
          <p:nvPr/>
        </p:nvGrpSpPr>
        <p:grpSpPr>
          <a:xfrm>
            <a:off x="8887783" y="2774840"/>
            <a:ext cx="1050544" cy="1412252"/>
            <a:chOff x="9057365" y="2967454"/>
            <a:chExt cx="1050544" cy="14122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464CB9-EA9D-425B-A4F4-755DD99E524E}"/>
                </a:ext>
              </a:extLst>
            </p:cNvPr>
            <p:cNvSpPr/>
            <p:nvPr/>
          </p:nvSpPr>
          <p:spPr>
            <a:xfrm>
              <a:off x="9125437" y="2967454"/>
              <a:ext cx="914400" cy="914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4000">
                  <a:schemeClr val="bg1"/>
                </a:gs>
                <a:gs pos="86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Bar graph with upward trend">
              <a:extLst>
                <a:ext uri="{FF2B5EF4-FFF2-40B4-BE49-F238E27FC236}">
                  <a16:creationId xmlns:a16="http://schemas.microsoft.com/office/drawing/2014/main" id="{49F41A4A-FA9A-43DC-B4D8-D2D74DBED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25437" y="2967454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B01E4B-0E9D-4210-A80F-A0022DE3B113}"/>
                </a:ext>
              </a:extLst>
            </p:cNvPr>
            <p:cNvSpPr txBox="1"/>
            <p:nvPr/>
          </p:nvSpPr>
          <p:spPr>
            <a:xfrm>
              <a:off x="9057365" y="3918041"/>
              <a:ext cx="1050544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Biome" panose="020B0502040204020203" pitchFamily="34" charset="0"/>
                </a:rPr>
                <a:t>W=</a:t>
              </a:r>
              <a:r>
                <a:rPr lang="en-US" sz="2400" dirty="0" err="1">
                  <a:latin typeface="Consolas" panose="020B0609020204030204" pitchFamily="49" charset="0"/>
                  <a:cs typeface="Biome" panose="020B0502040204020203" pitchFamily="34" charset="0"/>
                </a:rPr>
                <a:t>hy</a:t>
              </a:r>
              <a:r>
                <a:rPr lang="en-US" sz="2400" dirty="0">
                  <a:latin typeface="Consolas" panose="020B0609020204030204" pitchFamily="49" charset="0"/>
                  <a:cs typeface="Biome" panose="020B0502040204020203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5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0" y="820371"/>
            <a:ext cx="504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Who?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3EA6E-0213-4A1E-BDCA-0B49B56E85BF}"/>
              </a:ext>
            </a:extLst>
          </p:cNvPr>
          <p:cNvSpPr txBox="1"/>
          <p:nvPr/>
        </p:nvSpPr>
        <p:spPr>
          <a:xfrm>
            <a:off x="1258449" y="1651368"/>
            <a:ext cx="644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Translators, Immigrants, and Polyglots</a:t>
            </a:r>
          </a:p>
        </p:txBody>
      </p:sp>
      <p:pic>
        <p:nvPicPr>
          <p:cNvPr id="3" name="Picture 2" descr="A picture containing sitting, table, small, green&#10;&#10;Description automatically generated">
            <a:extLst>
              <a:ext uri="{FF2B5EF4-FFF2-40B4-BE49-F238E27FC236}">
                <a16:creationId xmlns:a16="http://schemas.microsoft.com/office/drawing/2014/main" id="{A5FAA69A-4995-4ED5-A9B6-5CE183FE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1843" y="2646408"/>
            <a:ext cx="2963199" cy="3037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5881C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96715-2745-4774-A484-F072111EC065}"/>
              </a:ext>
            </a:extLst>
          </p:cNvPr>
          <p:cNvSpPr txBox="1"/>
          <p:nvPr/>
        </p:nvSpPr>
        <p:spPr>
          <a:xfrm>
            <a:off x="2301843" y="5806797"/>
            <a:ext cx="296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hlinkClick r:id="rId4" tooltip="https://simple.wikipedia.org/wiki/Age_of_the_Eart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295813E-183B-4C23-89A0-5224FE4C2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496589"/>
              </p:ext>
            </p:extLst>
          </p:nvPr>
        </p:nvGraphicFramePr>
        <p:xfrm>
          <a:off x="5763236" y="2359254"/>
          <a:ext cx="4732323" cy="3779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2710BD-436A-486D-89F5-7FC942525519}"/>
              </a:ext>
            </a:extLst>
          </p:cNvPr>
          <p:cNvSpPr txBox="1"/>
          <p:nvPr/>
        </p:nvSpPr>
        <p:spPr>
          <a:xfrm>
            <a:off x="7468997" y="4079516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46,951,595 </a:t>
            </a:r>
          </a:p>
        </p:txBody>
      </p:sp>
    </p:spTree>
    <p:extLst>
      <p:ext uri="{BB962C8B-B14F-4D97-AF65-F5344CB8AC3E}">
        <p14:creationId xmlns:p14="http://schemas.microsoft.com/office/powerpoint/2010/main" val="2186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4EDE5AA9-217C-4B2A-AF36-76FA6B33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1" y="1968267"/>
            <a:ext cx="9912117" cy="2921466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93E9B-3BA6-419A-AEEF-25A77F68C0A8}"/>
              </a:ext>
            </a:extLst>
          </p:cNvPr>
          <p:cNvSpPr txBox="1"/>
          <p:nvPr/>
        </p:nvSpPr>
        <p:spPr>
          <a:xfrm>
            <a:off x="8939904" y="4889733"/>
            <a:ext cx="2112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Courtesy of @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yurinnick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via Medium.com</a:t>
            </a:r>
          </a:p>
        </p:txBody>
      </p:sp>
    </p:spTree>
    <p:extLst>
      <p:ext uri="{BB962C8B-B14F-4D97-AF65-F5344CB8AC3E}">
        <p14:creationId xmlns:p14="http://schemas.microsoft.com/office/powerpoint/2010/main" val="37283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F766F-6691-473A-910C-AD6F249D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58" y="1975083"/>
            <a:ext cx="9906000" cy="2914650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62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0" y="820371"/>
            <a:ext cx="504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What?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002C6-F297-4D25-8864-B0A50333F58D}"/>
              </a:ext>
            </a:extLst>
          </p:cNvPr>
          <p:cNvSpPr txBox="1"/>
          <p:nvPr/>
        </p:nvSpPr>
        <p:spPr>
          <a:xfrm>
            <a:off x="1258450" y="1651368"/>
            <a:ext cx="644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The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Dynaboard</a:t>
            </a:r>
            <a:endParaRPr lang="en-US" sz="40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B45D8EC-5461-41A4-B7D9-4DEAE0C1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3190251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0" y="820371"/>
            <a:ext cx="504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Why?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55641-D7E5-4BC8-AE5C-417847DCC7BC}"/>
              </a:ext>
            </a:extLst>
          </p:cNvPr>
          <p:cNvSpPr txBox="1"/>
          <p:nvPr/>
        </p:nvSpPr>
        <p:spPr>
          <a:xfrm>
            <a:off x="2692866" y="2644170"/>
            <a:ext cx="6806268" cy="156966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“This would be really cool. I want this.”</a:t>
            </a:r>
          </a:p>
          <a:p>
            <a:endParaRPr lang="en-US" sz="3200" dirty="0"/>
          </a:p>
          <a:p>
            <a:pPr algn="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- Dr. Andre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Timofeyev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8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0" y="820371"/>
            <a:ext cx="504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Why?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F534D-F423-454B-AE6B-76CC5BAC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81" y="1235869"/>
            <a:ext cx="4391638" cy="34580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309DEF-A66F-4A43-A31A-57E1BD08872C}"/>
              </a:ext>
            </a:extLst>
          </p:cNvPr>
          <p:cNvSpPr txBox="1"/>
          <p:nvPr/>
        </p:nvSpPr>
        <p:spPr>
          <a:xfrm>
            <a:off x="3900181" y="4693927"/>
            <a:ext cx="42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Occupational Outlook Handbook: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https://www.bls.gov/ooh/media-and-communication/interpreters-and-translators.htm</a:t>
            </a:r>
          </a:p>
        </p:txBody>
      </p:sp>
    </p:spTree>
    <p:extLst>
      <p:ext uri="{BB962C8B-B14F-4D97-AF65-F5344CB8AC3E}">
        <p14:creationId xmlns:p14="http://schemas.microsoft.com/office/powerpoint/2010/main" val="36171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A893A1-4EC5-4D1D-918F-00C5B2A01B65}"/>
              </a:ext>
            </a:extLst>
          </p:cNvPr>
          <p:cNvSpPr txBox="1"/>
          <p:nvPr/>
        </p:nvSpPr>
        <p:spPr>
          <a:xfrm>
            <a:off x="1258450" y="820371"/>
            <a:ext cx="504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Why?</a:t>
            </a:r>
          </a:p>
        </p:txBody>
      </p:sp>
      <p:pic>
        <p:nvPicPr>
          <p:cNvPr id="2050" name="Picture 2" descr="White 0.42 inch OLED Display Panel 72x40 IIC I2C Serial SPI SSD1306">
            <a:extLst>
              <a:ext uri="{FF2B5EF4-FFF2-40B4-BE49-F238E27FC236}">
                <a16:creationId xmlns:a16="http://schemas.microsoft.com/office/drawing/2014/main" id="{72DC8D2C-4D43-41A8-BD40-5995F854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47" y="1003610"/>
            <a:ext cx="2464419" cy="22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1C0C86-0B24-4F8F-87ED-FDBC9C060249}"/>
              </a:ext>
            </a:extLst>
          </p:cNvPr>
          <p:cNvSpPr/>
          <p:nvPr/>
        </p:nvSpPr>
        <p:spPr>
          <a:xfrm>
            <a:off x="3495057" y="32215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rgbClr val="E22017"/>
                </a:solidFill>
                <a:effectLst/>
                <a:latin typeface="open sans"/>
              </a:rPr>
              <a:t>US$1.18</a:t>
            </a:r>
            <a:endParaRPr lang="en-US" dirty="0"/>
          </a:p>
        </p:txBody>
      </p:sp>
      <p:pic>
        <p:nvPicPr>
          <p:cNvPr id="2053" name="Picture 5" descr="Cherry-MX-Black-Mechanical-Switch-Plate-Mount-3Pin-10Pk-MX1A-11NN-FROM-USA">
            <a:extLst>
              <a:ext uri="{FF2B5EF4-FFF2-40B4-BE49-F238E27FC236}">
                <a16:creationId xmlns:a16="http://schemas.microsoft.com/office/drawing/2014/main" id="{5F195340-44DE-496C-8AD9-9D1BCAA6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36" y="1348739"/>
            <a:ext cx="1666600" cy="15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A0534D-0F66-4100-8FB5-B5B0C19C0FD6}"/>
              </a:ext>
            </a:extLst>
          </p:cNvPr>
          <p:cNvSpPr/>
          <p:nvPr/>
        </p:nvSpPr>
        <p:spPr>
          <a:xfrm>
            <a:off x="5697929" y="322015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rgbClr val="E22017"/>
                </a:solidFill>
                <a:effectLst/>
                <a:latin typeface="open sans"/>
              </a:rPr>
              <a:t>US$0.90</a:t>
            </a:r>
            <a:endParaRPr lang="en-US" dirty="0"/>
          </a:p>
        </p:txBody>
      </p:sp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D0660FBA-E0A3-4FFC-B031-C577A4B6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99" y="1201913"/>
            <a:ext cx="1821367" cy="18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CBEE73-5B9E-402F-8498-40CF705DE4C9}"/>
              </a:ext>
            </a:extLst>
          </p:cNvPr>
          <p:cNvSpPr/>
          <p:nvPr/>
        </p:nvSpPr>
        <p:spPr>
          <a:xfrm>
            <a:off x="8035055" y="3227333"/>
            <a:ext cx="14590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rgbClr val="E22017"/>
                </a:solidFill>
                <a:effectLst/>
                <a:latin typeface="open sans"/>
              </a:rPr>
              <a:t>US$0.06</a:t>
            </a:r>
          </a:p>
          <a:p>
            <a:pPr algn="ctr"/>
            <a:r>
              <a:rPr lang="en-US" sz="1200" b="1" dirty="0">
                <a:solidFill>
                  <a:srgbClr val="E22017"/>
                </a:solidFill>
                <a:latin typeface="open sans"/>
              </a:rPr>
              <a:t>(at 1.63g per cap)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57D5B-9B3D-4D8D-8A89-12C78DD87A9C}"/>
              </a:ext>
            </a:extLst>
          </p:cNvPr>
          <p:cNvSpPr txBox="1"/>
          <p:nvPr/>
        </p:nvSpPr>
        <p:spPr>
          <a:xfrm>
            <a:off x="3383008" y="820371"/>
            <a:ext cx="1667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buydisplay.com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1C85D-7954-435F-ACB4-9088D26A66C6}"/>
              </a:ext>
            </a:extLst>
          </p:cNvPr>
          <p:cNvSpPr txBox="1"/>
          <p:nvPr/>
        </p:nvSpPr>
        <p:spPr>
          <a:xfrm>
            <a:off x="5414002" y="820371"/>
            <a:ext cx="1667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cherrymx.de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47E29-7919-4894-95D8-60780B8D85FB}"/>
              </a:ext>
            </a:extLst>
          </p:cNvPr>
          <p:cNvSpPr txBox="1"/>
          <p:nvPr/>
        </p:nvSpPr>
        <p:spPr>
          <a:xfrm>
            <a:off x="7782987" y="820371"/>
            <a:ext cx="1667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bhphotovideo.com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A9B70-5F7E-4108-A500-C943A52A7F14}"/>
              </a:ext>
            </a:extLst>
          </p:cNvPr>
          <p:cNvSpPr/>
          <p:nvPr/>
        </p:nvSpPr>
        <p:spPr>
          <a:xfrm>
            <a:off x="1335787" y="4807232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effectLst/>
                <a:latin typeface="open sans"/>
              </a:rPr>
              <a:t>=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A5D0A-01F0-425C-9C72-6D36CDC98031}"/>
              </a:ext>
            </a:extLst>
          </p:cNvPr>
          <p:cNvSpPr/>
          <p:nvPr/>
        </p:nvSpPr>
        <p:spPr>
          <a:xfrm>
            <a:off x="1773727" y="4591789"/>
            <a:ext cx="15712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E22017"/>
                </a:solidFill>
                <a:effectLst/>
                <a:latin typeface="open sans"/>
              </a:rPr>
              <a:t>US$2.14</a:t>
            </a:r>
          </a:p>
          <a:p>
            <a:pPr algn="ctr"/>
            <a:r>
              <a:rPr lang="en-US" sz="2800" b="1" dirty="0">
                <a:latin typeface="open sans"/>
              </a:rPr>
              <a:t>per cap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C14A8-59CE-44B7-822A-C5185A754A27}"/>
              </a:ext>
            </a:extLst>
          </p:cNvPr>
          <p:cNvSpPr/>
          <p:nvPr/>
        </p:nvSpPr>
        <p:spPr>
          <a:xfrm>
            <a:off x="3324978" y="4785326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47134-EE33-4215-A915-005870FB9AD5}"/>
              </a:ext>
            </a:extLst>
          </p:cNvPr>
          <p:cNvSpPr/>
          <p:nvPr/>
        </p:nvSpPr>
        <p:spPr>
          <a:xfrm>
            <a:off x="3665136" y="4376344"/>
            <a:ext cx="27627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open sans"/>
              </a:rPr>
              <a:t>65 </a:t>
            </a:r>
            <a:r>
              <a:rPr lang="en-US" sz="2800" b="1" i="0" dirty="0">
                <a:effectLst/>
                <a:latin typeface="open sans"/>
              </a:rPr>
              <a:t>Character, Command, and Arrow Keys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7C428-2439-4D61-9176-CE9374BA10E9}"/>
              </a:ext>
            </a:extLst>
          </p:cNvPr>
          <p:cNvSpPr/>
          <p:nvPr/>
        </p:nvSpPr>
        <p:spPr>
          <a:xfrm>
            <a:off x="6508618" y="4807232"/>
            <a:ext cx="437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effectLst/>
                <a:latin typeface="open sans"/>
              </a:rPr>
              <a:t>=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FB42F-7ECD-4812-99C8-05C62CDA394C}"/>
              </a:ext>
            </a:extLst>
          </p:cNvPr>
          <p:cNvSpPr/>
          <p:nvPr/>
        </p:nvSpPr>
        <p:spPr>
          <a:xfrm>
            <a:off x="7135767" y="4215939"/>
            <a:ext cx="325762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solidFill>
                  <a:srgbClr val="E22017"/>
                </a:solidFill>
                <a:effectLst/>
                <a:latin typeface="open sans"/>
              </a:rPr>
              <a:t>US$139.1</a:t>
            </a:r>
            <a:endParaRPr lang="en-US" sz="4800" b="1" i="0" dirty="0">
              <a:solidFill>
                <a:srgbClr val="E22017"/>
              </a:solidFill>
              <a:effectLst/>
              <a:latin typeface="open sans"/>
            </a:endParaRPr>
          </a:p>
          <a:p>
            <a:pPr algn="ctr"/>
            <a:r>
              <a:rPr lang="en-US" sz="2400" b="1" dirty="0">
                <a:latin typeface="open sans"/>
              </a:rPr>
              <a:t>to manufacture 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1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Consolas</vt:lpstr>
      <vt:lpstr>Franklin Gothic Demi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Auttonberry</dc:creator>
  <cp:lastModifiedBy>Edward Auttonberry</cp:lastModifiedBy>
  <cp:revision>20</cp:revision>
  <dcterms:created xsi:type="dcterms:W3CDTF">2020-01-24T09:25:18Z</dcterms:created>
  <dcterms:modified xsi:type="dcterms:W3CDTF">2020-01-24T12:08:43Z</dcterms:modified>
</cp:coreProperties>
</file>