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6" r:id="rId4"/>
    <p:sldId id="341" r:id="rId5"/>
    <p:sldId id="319" r:id="rId6"/>
    <p:sldId id="320" r:id="rId7"/>
    <p:sldId id="321" r:id="rId8"/>
    <p:sldId id="322" r:id="rId9"/>
    <p:sldId id="323" r:id="rId10"/>
    <p:sldId id="342" r:id="rId11"/>
    <p:sldId id="324" r:id="rId12"/>
    <p:sldId id="344" r:id="rId13"/>
    <p:sldId id="325" r:id="rId14"/>
    <p:sldId id="326" r:id="rId15"/>
    <p:sldId id="327" r:id="rId16"/>
    <p:sldId id="328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2" autoAdjust="0"/>
    <p:restoredTop sz="93419" autoAdjust="0"/>
  </p:normalViewPr>
  <p:slideViewPr>
    <p:cSldViewPr>
      <p:cViewPr>
        <p:scale>
          <a:sx n="40" d="100"/>
          <a:sy n="40" d="100"/>
        </p:scale>
        <p:origin x="2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1587F-9D72-4632-875A-1AC9D92EFBA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3BECB-97D3-443E-BAB3-49DD1103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224F-111E-4015-80DE-BC357CCFFEF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05440-5245-4605-9624-0F1441F3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different surface structures shown in the figure (use the information in the caption – they won’t be able to see the caption in the classroom). </a:t>
            </a:r>
          </a:p>
          <a:p>
            <a:r>
              <a:rPr lang="en-US" dirty="0"/>
              <a:t>Some surface structures and surface chemistries are more prone to protein adsorption than others. Also cells contacting these surfaces may grow well on some surfaces and not on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56C8-C0F0-4D4F-B2E3-09D63538C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6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9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4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LA Tec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3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8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0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5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5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5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7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3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4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393E-EB2B-41BB-8F8B-2A345B50BDA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C111-4C10-4989-AC3D-144C3036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6D4F-F764-4182-9D7C-E37B450210F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4E7C-4816-4B7F-B813-658EA868B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CF7E-4B40-42F2-B02B-CA0130DDE7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28DA-1734-48A7-84F2-E14017810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kompozite.com/wordpress/wp-content/uploads/2014/03/clip_image007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Biomaterials: Surface Characterization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BIEN 235</a:t>
            </a:r>
          </a:p>
          <a:p>
            <a:r>
              <a:rPr lang="en-US" dirty="0"/>
              <a:t>Dr. Teresa Murray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4" name="Freeform 3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1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4606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lip_image007">
            <a:hlinkClick r:id="rId2"/>
            <a:extLst>
              <a:ext uri="{FF2B5EF4-FFF2-40B4-BE49-F238E27FC236}">
                <a16:creationId xmlns:a16="http://schemas.microsoft.com/office/drawing/2014/main" id="{78126CE3-142D-441B-B921-42C7FC6464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2" y="1749881"/>
            <a:ext cx="4305300" cy="429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3941" y="165210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TOF-SIMS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083" y="3276600"/>
            <a:ext cx="387191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 SIMS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TOF-SIMS sputter depth profile of  </a:t>
            </a:r>
            <a:r>
              <a:rPr lang="en-US" sz="2400" dirty="0" err="1"/>
              <a:t>MoSi</a:t>
            </a:r>
            <a:r>
              <a:rPr lang="en-US" sz="2400" dirty="0"/>
              <a:t> </a:t>
            </a:r>
            <a:r>
              <a:rPr lang="en-US" sz="2400" baseline="-25000" dirty="0"/>
              <a:t>2</a:t>
            </a:r>
            <a:r>
              <a:rPr lang="en-US" sz="2400" dirty="0"/>
              <a:t> thin film on Si shows presence of fluorine contaminant at film/substrate interface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2" y="5956756"/>
            <a:ext cx="3581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http://kompozite.com/2014-03-29/tof-sims.html</a:t>
            </a:r>
          </a:p>
        </p:txBody>
      </p:sp>
    </p:spTree>
    <p:extLst>
      <p:ext uri="{BB962C8B-B14F-4D97-AF65-F5344CB8AC3E}">
        <p14:creationId xmlns:p14="http://schemas.microsoft.com/office/powerpoint/2010/main" val="2794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11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3914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95800" y="6477000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Table from text: Ratner et al., 2004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1675" y="2466974"/>
            <a:ext cx="39243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500687" y="3124200"/>
            <a:ext cx="228600" cy="152400"/>
            <a:chOff x="5667375" y="3124200"/>
            <a:chExt cx="228600" cy="152400"/>
          </a:xfrm>
        </p:grpSpPr>
        <p:sp>
          <p:nvSpPr>
            <p:cNvPr id="21" name="Rectangle 20"/>
            <p:cNvSpPr/>
            <p:nvPr/>
          </p:nvSpPr>
          <p:spPr>
            <a:xfrm>
              <a:off x="5667375" y="31242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5729287" y="3200400"/>
              <a:ext cx="7315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94082" y="4343400"/>
            <a:ext cx="228600" cy="152400"/>
            <a:chOff x="5667375" y="3124200"/>
            <a:chExt cx="228600" cy="152400"/>
          </a:xfrm>
        </p:grpSpPr>
        <p:sp>
          <p:nvSpPr>
            <p:cNvPr id="31" name="Rectangle 30"/>
            <p:cNvSpPr/>
            <p:nvPr/>
          </p:nvSpPr>
          <p:spPr>
            <a:xfrm>
              <a:off x="5667375" y="31242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5729287" y="3200400"/>
              <a:ext cx="7315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500687" y="3505200"/>
            <a:ext cx="228600" cy="152400"/>
            <a:chOff x="5667375" y="3124200"/>
            <a:chExt cx="228600" cy="152400"/>
          </a:xfrm>
        </p:grpSpPr>
        <p:sp>
          <p:nvSpPr>
            <p:cNvPr id="34" name="Rectangle 33"/>
            <p:cNvSpPr/>
            <p:nvPr/>
          </p:nvSpPr>
          <p:spPr>
            <a:xfrm>
              <a:off x="5667375" y="31242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729287" y="3200400"/>
              <a:ext cx="7315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81200" y="3886200"/>
            <a:ext cx="3924300" cy="990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14846" y="5334000"/>
            <a:ext cx="228600" cy="152400"/>
            <a:chOff x="5667375" y="3124200"/>
            <a:chExt cx="228600" cy="152400"/>
          </a:xfrm>
        </p:grpSpPr>
        <p:sp>
          <p:nvSpPr>
            <p:cNvPr id="37" name="Rectangle 36"/>
            <p:cNvSpPr/>
            <p:nvPr/>
          </p:nvSpPr>
          <p:spPr>
            <a:xfrm>
              <a:off x="5667375" y="31242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5729287" y="3200400"/>
              <a:ext cx="7315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71675" y="5257800"/>
            <a:ext cx="3924300" cy="4572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6" t="14430" r="54290"/>
          <a:stretch/>
        </p:blipFill>
        <p:spPr bwMode="auto">
          <a:xfrm>
            <a:off x="4267200" y="1411286"/>
            <a:ext cx="264795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15240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analysis using </a:t>
            </a:r>
            <a:r>
              <a:rPr lang="en-US" b="1" i="1" u="sng" dirty="0"/>
              <a:t>F</a:t>
            </a:r>
            <a:r>
              <a:rPr lang="en-US" b="1" i="1" dirty="0"/>
              <a:t>ourier </a:t>
            </a:r>
            <a:r>
              <a:rPr lang="en-US" b="1" i="1" u="sng" dirty="0"/>
              <a:t>t</a:t>
            </a:r>
            <a:r>
              <a:rPr lang="en-US" b="1" i="1" dirty="0"/>
              <a:t>ransform </a:t>
            </a:r>
            <a:r>
              <a:rPr lang="en-US" b="1" i="1" u="sng" dirty="0"/>
              <a:t>i</a:t>
            </a:r>
            <a:r>
              <a:rPr lang="en-US" b="1" i="1" dirty="0"/>
              <a:t>nfra</a:t>
            </a:r>
            <a:r>
              <a:rPr lang="en-US" b="1" i="1" u="sng" dirty="0"/>
              <a:t>r</a:t>
            </a:r>
            <a:r>
              <a:rPr lang="en-US" b="1" i="1" dirty="0"/>
              <a:t>ed analysis with </a:t>
            </a:r>
            <a:r>
              <a:rPr lang="en-US" b="1" i="1" u="sng" dirty="0"/>
              <a:t>a</a:t>
            </a:r>
            <a:r>
              <a:rPr lang="en-US" b="1" i="1" dirty="0"/>
              <a:t>ttenuated  </a:t>
            </a:r>
            <a:r>
              <a:rPr lang="en-US" b="1" i="1" u="sng" dirty="0"/>
              <a:t>t</a:t>
            </a:r>
            <a:r>
              <a:rPr lang="en-US" b="1" i="1" dirty="0"/>
              <a:t>otal </a:t>
            </a:r>
            <a:r>
              <a:rPr lang="en-US" b="1" i="1" u="sng" dirty="0"/>
              <a:t>r</a:t>
            </a:r>
            <a:r>
              <a:rPr lang="en-US" b="1" i="1" dirty="0"/>
              <a:t>eflectance </a:t>
            </a:r>
            <a:r>
              <a:rPr lang="en-US" dirty="0"/>
              <a:t>(</a:t>
            </a:r>
            <a:r>
              <a:rPr lang="en-US" b="1" i="1" dirty="0"/>
              <a:t>FTIR-ATR</a:t>
            </a:r>
            <a:r>
              <a:rPr lang="en-US" dirty="0"/>
              <a:t>) for chemical analysis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790825"/>
            <a:ext cx="29241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2600325" cy="2301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6324600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Lower right image: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http://www.pslc.ws/macrog/mpm/analysis/ftiratr.htm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450" y="5897343"/>
            <a:ext cx="3373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Left and upper right images: http://www.viewgoods.co.uk/general/ftir-atr.html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800" y="4876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over time</a:t>
            </a:r>
          </a:p>
          <a:p>
            <a:r>
              <a:rPr lang="en-US" dirty="0"/>
              <a:t>(e.g., curing epoxy)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5553" y="2419529"/>
            <a:ext cx="1928812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62800" y="4876800"/>
            <a:ext cx="1371600" cy="600164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" y="1473751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S</a:t>
            </a:r>
            <a:r>
              <a:rPr lang="en-US" b="1" i="1" dirty="0"/>
              <a:t>urface </a:t>
            </a:r>
            <a:r>
              <a:rPr lang="en-US" b="1" i="1" u="sng" dirty="0"/>
              <a:t>p</a:t>
            </a:r>
            <a:r>
              <a:rPr lang="en-US" b="1" i="1" dirty="0"/>
              <a:t>lasmon </a:t>
            </a:r>
            <a:r>
              <a:rPr lang="en-US" b="1" i="1" u="sng" dirty="0"/>
              <a:t>r</a:t>
            </a:r>
            <a:r>
              <a:rPr lang="en-US" b="1" i="1" dirty="0"/>
              <a:t>esonance </a:t>
            </a:r>
            <a:r>
              <a:rPr lang="en-US" dirty="0"/>
              <a:t>(</a:t>
            </a:r>
            <a:r>
              <a:rPr lang="en-US" b="1" i="1" dirty="0"/>
              <a:t>SPR</a:t>
            </a:r>
            <a:r>
              <a:rPr lang="en-US" dirty="0"/>
              <a:t>) can capture changes in analyte over time and various conditions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30153"/>
          <a:stretch/>
        </p:blipFill>
        <p:spPr bwMode="auto">
          <a:xfrm>
            <a:off x="304800" y="4243904"/>
            <a:ext cx="4569721" cy="212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25" y="2209800"/>
            <a:ext cx="4648200" cy="131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2" b="5729"/>
          <a:stretch/>
        </p:blipFill>
        <p:spPr bwMode="auto">
          <a:xfrm>
            <a:off x="5105400" y="4218504"/>
            <a:ext cx="2908040" cy="172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092387" y="6008761"/>
            <a:ext cx="3203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http://www.drugdevelopment-technology.com/</a:t>
            </a:r>
          </a:p>
          <a:p>
            <a:r>
              <a:rPr lang="en-US" sz="1200" dirty="0"/>
              <a:t>contractor_images/bio-nano/3-bio-nano.jpg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6575" y="6467685"/>
            <a:ext cx="47488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http://respiratory-research.com/content/10/1/29/figure/F3?highres=y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57350" y="3492579"/>
            <a:ext cx="46832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www.photonics4life.eu/var/plain_site/storage/images/consortium/p4l-database/all-items/genetic-diagnostic-using-spri-surface-plasmon-resonance-imaging/13509-5-eng-</a:t>
            </a:r>
          </a:p>
          <a:p>
            <a:r>
              <a:rPr lang="en-US" sz="1000" dirty="0"/>
              <a:t>US/Genetic-diagnostic-using-SPRI-Surface-Plasmon-Resonance-Imaging.jpg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8433" y="1505633"/>
            <a:ext cx="5448300" cy="551766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1675"/>
            <a:ext cx="8181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00600" y="6467475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Table from text: Ratner et al., 2004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6286500"/>
            <a:ext cx="553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These prices are outdated. However, it is probably valid to use for comparison.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2590800"/>
            <a:ext cx="7620000" cy="8382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236A5F-35DC-499F-8C4E-5BEFB46CFC59}"/>
              </a:ext>
            </a:extLst>
          </p:cNvPr>
          <p:cNvSpPr/>
          <p:nvPr/>
        </p:nvSpPr>
        <p:spPr>
          <a:xfrm>
            <a:off x="457200" y="3790949"/>
            <a:ext cx="7620000" cy="7620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209800"/>
            <a:ext cx="441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Surface structure affects tissue interaction-reaction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" y="1423299"/>
            <a:ext cx="3557016" cy="170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9" y="3148083"/>
            <a:ext cx="3573541" cy="172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9" y="4876800"/>
            <a:ext cx="3558691" cy="17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148147"/>
            <a:ext cx="4284711" cy="10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495800" y="6477000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Figures from text: Ratner et al., 2004</a:t>
            </a:r>
          </a:p>
        </p:txBody>
      </p:sp>
    </p:spTree>
    <p:extLst>
      <p:ext uri="{BB962C8B-B14F-4D97-AF65-F5344CB8AC3E}">
        <p14:creationId xmlns:p14="http://schemas.microsoft.com/office/powerpoint/2010/main" val="25672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98" y="1600199"/>
            <a:ext cx="7703894" cy="60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/>
              <a:t>Contact angle tests for surface chemistry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190750"/>
            <a:ext cx="301722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2895600"/>
            <a:ext cx="39147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6" y="2390776"/>
            <a:ext cx="397711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95800" y="6477000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Figures from text: Ratner et al., 2004</a:t>
            </a:r>
          </a:p>
        </p:txBody>
      </p:sp>
    </p:spTree>
    <p:extLst>
      <p:ext uri="{BB962C8B-B14F-4D97-AF65-F5344CB8AC3E}">
        <p14:creationId xmlns:p14="http://schemas.microsoft.com/office/powerpoint/2010/main" val="130893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36" y="2057399"/>
            <a:ext cx="5176889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95800" y="6477000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Table from text: Ratner et al., 2004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7735" y="2590800"/>
            <a:ext cx="5176889" cy="20574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6725" y="5562600"/>
            <a:ext cx="281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http://ichf.edu.pl/res/res_en/labs/Lab_6_xps/Lab_xps_pliki/image016.jpg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276600"/>
            <a:ext cx="36480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1975" y="1752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analysis using </a:t>
            </a:r>
            <a:r>
              <a:rPr lang="en-US" b="1" i="1" u="sng" dirty="0"/>
              <a:t>e</a:t>
            </a:r>
            <a:r>
              <a:rPr lang="en-US" b="1" i="1" dirty="0"/>
              <a:t>lectron </a:t>
            </a:r>
            <a:r>
              <a:rPr lang="en-US" b="1" i="1" u="sng" dirty="0"/>
              <a:t>s</a:t>
            </a:r>
            <a:r>
              <a:rPr lang="en-US" b="1" i="1" dirty="0"/>
              <a:t>pectroscopy for </a:t>
            </a:r>
            <a:r>
              <a:rPr lang="en-US" b="1" i="1" u="sng" dirty="0"/>
              <a:t>c</a:t>
            </a:r>
            <a:r>
              <a:rPr lang="en-US" b="1" i="1" dirty="0"/>
              <a:t>hemical </a:t>
            </a:r>
            <a:r>
              <a:rPr lang="en-US" b="1" i="1" u="sng" dirty="0"/>
              <a:t>a</a:t>
            </a:r>
            <a:r>
              <a:rPr lang="en-US" b="1" i="1" dirty="0"/>
              <a:t>nalysis </a:t>
            </a:r>
            <a:r>
              <a:rPr lang="en-US" dirty="0"/>
              <a:t>(</a:t>
            </a:r>
            <a:r>
              <a:rPr lang="en-US" b="1" i="1" dirty="0"/>
              <a:t>ESCA</a:t>
            </a:r>
            <a:r>
              <a:rPr lang="en-US" dirty="0"/>
              <a:t>, a.k.a. </a:t>
            </a:r>
            <a:r>
              <a:rPr lang="en-US" u="sng" dirty="0"/>
              <a:t>x</a:t>
            </a:r>
            <a:r>
              <a:rPr lang="en-US" dirty="0"/>
              <a:t>-ray </a:t>
            </a:r>
            <a:r>
              <a:rPr lang="en-US" u="sng" dirty="0"/>
              <a:t>p</a:t>
            </a:r>
            <a:r>
              <a:rPr lang="en-US" dirty="0"/>
              <a:t>hotoelectron </a:t>
            </a:r>
            <a:r>
              <a:rPr lang="en-US" u="sng" dirty="0"/>
              <a:t>s</a:t>
            </a:r>
            <a:r>
              <a:rPr lang="en-US" dirty="0"/>
              <a:t>pectroscopy, XPS)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905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495800" y="4495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Fig. 2:</a:t>
            </a:r>
            <a:r>
              <a:rPr lang="en-US" sz="1600" dirty="0"/>
              <a:t> High resolution carbon 1s spectra from the same selected areas that show the presence of a fluorocarbon contamination in localized areas on the polymer surface.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5639543"/>
            <a:ext cx="3905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http://www.phi.com/surface-analysis-techniques/xps.html</a:t>
            </a:r>
          </a:p>
        </p:txBody>
      </p:sp>
    </p:spTree>
    <p:extLst>
      <p:ext uri="{BB962C8B-B14F-4D97-AF65-F5344CB8AC3E}">
        <p14:creationId xmlns:p14="http://schemas.microsoft.com/office/powerpoint/2010/main" val="39292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318490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1500" y="6380200"/>
            <a:ext cx="31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Figures and tables from text: Ratner et al., 2004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4206804"/>
            <a:ext cx="2769602" cy="249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6" y="1494584"/>
            <a:ext cx="3011403" cy="26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extBox 2"/>
          <p:cNvSpPr txBox="1"/>
          <p:nvPr/>
        </p:nvSpPr>
        <p:spPr>
          <a:xfrm>
            <a:off x="7772399" y="2034539"/>
            <a:ext cx="121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Compute elemental ratios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" y="5791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vacuum ~10</a:t>
            </a:r>
            <a:r>
              <a:rPr lang="en-US" sz="1400" baseline="30000" dirty="0"/>
              <a:t>-10</a:t>
            </a:r>
            <a:r>
              <a:rPr lang="en-US" sz="1400" dirty="0"/>
              <a:t> </a:t>
            </a:r>
            <a:r>
              <a:rPr lang="en-US" sz="1400" dirty="0" err="1"/>
              <a:t>torr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70520" y="434587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N or S in PMMA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6484" y="1600200"/>
            <a:ext cx="168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ESCA</a:t>
            </a:r>
          </a:p>
        </p:txBody>
      </p:sp>
    </p:spTree>
    <p:extLst>
      <p:ext uri="{BB962C8B-B14F-4D97-AF65-F5344CB8AC3E}">
        <p14:creationId xmlns:p14="http://schemas.microsoft.com/office/powerpoint/2010/main" val="35984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5800" y="6477000"/>
            <a:ext cx="338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Table from text: Ratner et al., 2004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A951B9-638A-4D67-9B88-037ACC276541}"/>
              </a:ext>
            </a:extLst>
          </p:cNvPr>
          <p:cNvGrpSpPr/>
          <p:nvPr/>
        </p:nvGrpSpPr>
        <p:grpSpPr>
          <a:xfrm>
            <a:off x="1524001" y="1743075"/>
            <a:ext cx="4763453" cy="4224822"/>
            <a:chOff x="1524001" y="1743075"/>
            <a:chExt cx="4763453" cy="4224822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02"/>
            <a:stretch/>
          </p:blipFill>
          <p:spPr bwMode="auto">
            <a:xfrm>
              <a:off x="1604680" y="1743075"/>
              <a:ext cx="4681637" cy="4224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524001" y="2170425"/>
              <a:ext cx="4754362" cy="1151412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4002" y="4455533"/>
              <a:ext cx="4763452" cy="110706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006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6121" y="1532332"/>
            <a:ext cx="867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Surface analysis using </a:t>
            </a:r>
            <a:r>
              <a:rPr lang="en-US" sz="3600" u="sng" dirty="0"/>
              <a:t>t</a:t>
            </a:r>
            <a:r>
              <a:rPr lang="en-US" sz="3600" dirty="0"/>
              <a:t>ime-</a:t>
            </a:r>
            <a:r>
              <a:rPr lang="en-US" sz="3600" u="sng" dirty="0"/>
              <a:t>o</a:t>
            </a:r>
            <a:r>
              <a:rPr lang="en-US" sz="3600" dirty="0"/>
              <a:t>f-</a:t>
            </a:r>
            <a:r>
              <a:rPr lang="en-US" sz="3600" u="sng" dirty="0"/>
              <a:t>f</a:t>
            </a:r>
            <a:r>
              <a:rPr lang="en-US" sz="3600" dirty="0"/>
              <a:t>light </a:t>
            </a:r>
            <a:r>
              <a:rPr lang="en-US" sz="3600" u="sng" dirty="0"/>
              <a:t>s</a:t>
            </a:r>
            <a:r>
              <a:rPr lang="en-US" sz="3600" dirty="0"/>
              <a:t>econdary </a:t>
            </a:r>
            <a:r>
              <a:rPr lang="en-US" sz="3600" u="sng" dirty="0"/>
              <a:t>i</a:t>
            </a:r>
            <a:r>
              <a:rPr lang="en-US" sz="3600" dirty="0"/>
              <a:t>on </a:t>
            </a:r>
            <a:r>
              <a:rPr lang="en-US" sz="3600" u="sng" dirty="0"/>
              <a:t>m</a:t>
            </a:r>
            <a:r>
              <a:rPr lang="en-US" sz="3600" dirty="0"/>
              <a:t>ass </a:t>
            </a:r>
            <a:r>
              <a:rPr lang="en-US" sz="3600" u="sng" dirty="0"/>
              <a:t>s</a:t>
            </a:r>
            <a:r>
              <a:rPr lang="en-US" sz="3600" dirty="0"/>
              <a:t>pectrometry (TOF-SIMS)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226713"/>
            <a:ext cx="39290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287" y="5741313"/>
            <a:ext cx="38719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http://www.geomuseum.uni-goettingen.de/people/vthiel/images/tof_sims1.gif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6226805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https://www.iontof.com/customised-products-tof-sims-custom-made-configurations.html</a:t>
            </a:r>
          </a:p>
        </p:txBody>
      </p:sp>
      <p:pic>
        <p:nvPicPr>
          <p:cNvPr id="17" name="Picture 16" descr="A picture containing sky, object, microscope, blue&#10;&#10;Description generated with very high confidence">
            <a:extLst>
              <a:ext uri="{FF2B5EF4-FFF2-40B4-BE49-F238E27FC236}">
                <a16:creationId xmlns:a16="http://schemas.microsoft.com/office/drawing/2014/main" id="{06E4C6E2-6DE1-4D86-ADBC-C6561CFDE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60" y="3147310"/>
            <a:ext cx="3433679" cy="26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2057399"/>
            <a:chOff x="0" y="0"/>
            <a:chExt cx="9144000" cy="2057399"/>
          </a:xfrm>
        </p:grpSpPr>
        <p:sp>
          <p:nvSpPr>
            <p:cNvPr id="5" name="Freeform 4"/>
            <p:cNvSpPr/>
            <p:nvPr/>
          </p:nvSpPr>
          <p:spPr>
            <a:xfrm flipV="1">
              <a:off x="0" y="890104"/>
              <a:ext cx="9144000" cy="1167295"/>
            </a:xfrm>
            <a:custGeom>
              <a:avLst/>
              <a:gdLst>
                <a:gd name="connsiteX0" fmla="*/ 0 w 9144000"/>
                <a:gd name="connsiteY0" fmla="*/ 0 h 152400"/>
                <a:gd name="connsiteX1" fmla="*/ 9144000 w 9144000"/>
                <a:gd name="connsiteY1" fmla="*/ 0 h 152400"/>
                <a:gd name="connsiteX2" fmla="*/ 9144000 w 9144000"/>
                <a:gd name="connsiteY2" fmla="*/ 152400 h 152400"/>
                <a:gd name="connsiteX3" fmla="*/ 0 w 9144000"/>
                <a:gd name="connsiteY3" fmla="*/ 152400 h 152400"/>
                <a:gd name="connsiteX4" fmla="*/ 0 w 9144000"/>
                <a:gd name="connsiteY4" fmla="*/ 0 h 1524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990600"/>
                <a:gd name="connsiteX1" fmla="*/ 9144000 w 9144000"/>
                <a:gd name="connsiteY1" fmla="*/ 0 h 990600"/>
                <a:gd name="connsiteX2" fmla="*/ 9144000 w 9144000"/>
                <a:gd name="connsiteY2" fmla="*/ 990600 h 990600"/>
                <a:gd name="connsiteX3" fmla="*/ 0 w 9144000"/>
                <a:gd name="connsiteY3" fmla="*/ 990600 h 990600"/>
                <a:gd name="connsiteX4" fmla="*/ 0 w 9144000"/>
                <a:gd name="connsiteY4" fmla="*/ 838200 h 990600"/>
                <a:gd name="connsiteX0" fmla="*/ 0 w 9144000"/>
                <a:gd name="connsiteY0" fmla="*/ 838200 h 1167295"/>
                <a:gd name="connsiteX1" fmla="*/ 9144000 w 9144000"/>
                <a:gd name="connsiteY1" fmla="*/ 0 h 1167295"/>
                <a:gd name="connsiteX2" fmla="*/ 9144000 w 9144000"/>
                <a:gd name="connsiteY2" fmla="*/ 990600 h 1167295"/>
                <a:gd name="connsiteX3" fmla="*/ 0 w 9144000"/>
                <a:gd name="connsiteY3" fmla="*/ 990600 h 1167295"/>
                <a:gd name="connsiteX4" fmla="*/ 0 w 9144000"/>
                <a:gd name="connsiteY4" fmla="*/ 838200 h 11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67295">
                  <a:moveTo>
                    <a:pt x="0" y="838200"/>
                  </a:moveTo>
                  <a:cubicBezTo>
                    <a:pt x="3048000" y="558800"/>
                    <a:pt x="7252253" y="1167295"/>
                    <a:pt x="9144000" y="0"/>
                  </a:cubicBezTo>
                  <a:lnTo>
                    <a:pt x="9144000" y="990600"/>
                  </a:lnTo>
                  <a:lnTo>
                    <a:pt x="0" y="990600"/>
                  </a:lnTo>
                  <a:lnTo>
                    <a:pt x="0" y="8382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1801">
                    <a:shade val="30000"/>
                    <a:satMod val="115000"/>
                  </a:srgbClr>
                </a:gs>
                <a:gs pos="50000">
                  <a:srgbClr val="F51801">
                    <a:shade val="67500"/>
                    <a:satMod val="115000"/>
                  </a:srgbClr>
                </a:gs>
                <a:gs pos="100000">
                  <a:srgbClr val="F5180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>
                <a:gd name="connsiteX0" fmla="*/ 0 w 9144000"/>
                <a:gd name="connsiteY0" fmla="*/ 0 h 1066800"/>
                <a:gd name="connsiteX1" fmla="*/ 9144000 w 9144000"/>
                <a:gd name="connsiteY1" fmla="*/ 0 h 1066800"/>
                <a:gd name="connsiteX2" fmla="*/ 9144000 w 9144000"/>
                <a:gd name="connsiteY2" fmla="*/ 1066800 h 1066800"/>
                <a:gd name="connsiteX3" fmla="*/ 0 w 9144000"/>
                <a:gd name="connsiteY3" fmla="*/ 1066800 h 1066800"/>
                <a:gd name="connsiteX4" fmla="*/ 0 w 9144000"/>
                <a:gd name="connsiteY4" fmla="*/ 0 h 10668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371600"/>
                <a:gd name="connsiteX1" fmla="*/ 9144000 w 9144000"/>
                <a:gd name="connsiteY1" fmla="*/ 0 h 1371600"/>
                <a:gd name="connsiteX2" fmla="*/ 9144000 w 9144000"/>
                <a:gd name="connsiteY2" fmla="*/ 1371600 h 1371600"/>
                <a:gd name="connsiteX3" fmla="*/ 0 w 9144000"/>
                <a:gd name="connsiteY3" fmla="*/ 1066800 h 1371600"/>
                <a:gd name="connsiteX4" fmla="*/ 0 w 9144000"/>
                <a:gd name="connsiteY4" fmla="*/ 0 h 13716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  <a:gd name="connsiteX0" fmla="*/ 0 w 9144000"/>
                <a:gd name="connsiteY0" fmla="*/ 0 h 1524000"/>
                <a:gd name="connsiteX1" fmla="*/ 9144000 w 9144000"/>
                <a:gd name="connsiteY1" fmla="*/ 0 h 1524000"/>
                <a:gd name="connsiteX2" fmla="*/ 9144000 w 9144000"/>
                <a:gd name="connsiteY2" fmla="*/ 1524000 h 1524000"/>
                <a:gd name="connsiteX3" fmla="*/ 0 w 9144000"/>
                <a:gd name="connsiteY3" fmla="*/ 1066800 h 1524000"/>
                <a:gd name="connsiteX4" fmla="*/ 0 w 9144000"/>
                <a:gd name="connsiteY4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524000">
                  <a:moveTo>
                    <a:pt x="0" y="0"/>
                  </a:moveTo>
                  <a:lnTo>
                    <a:pt x="9144000" y="0"/>
                  </a:lnTo>
                  <a:lnTo>
                    <a:pt x="9144000" y="1524000"/>
                  </a:lnTo>
                  <a:cubicBezTo>
                    <a:pt x="6907695" y="816113"/>
                    <a:pt x="3048000" y="1168400"/>
                    <a:pt x="0" y="10668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>
                    <a:shade val="30000"/>
                    <a:satMod val="115000"/>
                  </a:srgbClr>
                </a:gs>
                <a:gs pos="50000">
                  <a:srgbClr val="000099">
                    <a:shade val="67500"/>
                    <a:satMod val="115000"/>
                  </a:srgbClr>
                </a:gs>
                <a:gs pos="100000">
                  <a:srgbClr val="0000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507" tIns="39754" rIns="79507" bIns="39754"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66800" y="76200"/>
              <a:ext cx="6553200" cy="533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Louisiana Tech University</a:t>
              </a:r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6800" y="457200"/>
              <a:ext cx="650367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A3A3A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College of Engineering and Science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76200"/>
              <a:ext cx="914400" cy="914400"/>
              <a:chOff x="76200" y="76200"/>
              <a:chExt cx="914400" cy="914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6200" y="76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6"/>
              <p:cNvGrpSpPr/>
              <p:nvPr/>
            </p:nvGrpSpPr>
            <p:grpSpPr>
              <a:xfrm>
                <a:off x="257629" y="297231"/>
                <a:ext cx="580571" cy="540969"/>
                <a:chOff x="-8229599" y="518558"/>
                <a:chExt cx="4571999" cy="4087423"/>
              </a:xfrm>
            </p:grpSpPr>
            <p:sp>
              <p:nvSpPr>
                <p:cNvPr id="12" name="Rectangle 7"/>
                <p:cNvSpPr/>
                <p:nvPr/>
              </p:nvSpPr>
              <p:spPr>
                <a:xfrm>
                  <a:off x="-7858125" y="575748"/>
                  <a:ext cx="4200525" cy="4030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latechlogo.gif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8229599" y="518558"/>
                  <a:ext cx="4165160" cy="374864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C111-4C10-4989-AC3D-144C30367AE1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" y="195929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TOF-SIMS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6226805"/>
            <a:ext cx="3581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http://www.wintech-nano.com/photos/Auger_1.jpg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35" y="1912263"/>
            <a:ext cx="4615089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361AC4-6E5B-4EAB-B86C-A36EF060517A}"/>
              </a:ext>
            </a:extLst>
          </p:cNvPr>
          <p:cNvSpPr/>
          <p:nvPr/>
        </p:nvSpPr>
        <p:spPr>
          <a:xfrm>
            <a:off x="522083" y="3429000"/>
            <a:ext cx="3516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Static SIMS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Identifies species of ions on surface of materials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Top sample has organic contaminant</a:t>
            </a:r>
          </a:p>
        </p:txBody>
      </p:sp>
    </p:spTree>
    <p:extLst>
      <p:ext uri="{BB962C8B-B14F-4D97-AF65-F5344CB8AC3E}">
        <p14:creationId xmlns:p14="http://schemas.microsoft.com/office/powerpoint/2010/main" val="7306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647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1_Custom Design</vt:lpstr>
      <vt:lpstr>Custom Design</vt:lpstr>
      <vt:lpstr>Biomaterials: Surface Characterization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Louisiana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Biomaterials: Introduction</dc:title>
  <dc:creator>CTech</dc:creator>
  <cp:lastModifiedBy>Teresa Murray</cp:lastModifiedBy>
  <cp:revision>128</cp:revision>
  <cp:lastPrinted>2016-12-01T02:31:52Z</cp:lastPrinted>
  <dcterms:created xsi:type="dcterms:W3CDTF">2011-09-07T01:31:59Z</dcterms:created>
  <dcterms:modified xsi:type="dcterms:W3CDTF">2018-12-11T01:02:47Z</dcterms:modified>
</cp:coreProperties>
</file>