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9"/>
  </p:sldMasterIdLst>
  <p:notesMasterIdLst>
    <p:notesMasterId r:id="rId140"/>
  </p:notesMasterIdLst>
  <p:sldIdLst>
    <p:sldId id="257" r:id="rId130"/>
    <p:sldId id="262" r:id="rId131"/>
    <p:sldId id="263" r:id="rId132"/>
    <p:sldId id="265" r:id="rId133"/>
    <p:sldId id="266" r:id="rId134"/>
    <p:sldId id="260" r:id="rId135"/>
    <p:sldId id="258" r:id="rId136"/>
    <p:sldId id="259" r:id="rId137"/>
    <p:sldId id="264" r:id="rId138"/>
    <p:sldId id="261" r:id="rId1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 Nguyen Duc" initials="TND" lastIdx="1" clrIdx="0">
    <p:extLst>
      <p:ext uri="{19B8F6BF-5375-455C-9EA6-DF929625EA0E}">
        <p15:presenceInfo xmlns:p15="http://schemas.microsoft.com/office/powerpoint/2012/main" userId="49f71b71677baa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89" autoAdjust="0"/>
    <p:restoredTop sz="94434" autoAdjust="0"/>
  </p:normalViewPr>
  <p:slideViewPr>
    <p:cSldViewPr snapToGrid="0">
      <p:cViewPr>
        <p:scale>
          <a:sx n="66" d="100"/>
          <a:sy n="66" d="100"/>
        </p:scale>
        <p:origin x="48" y="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slide" Target="slides/slide9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slide" Target="slides/slide5.xml"/><Relationship Id="rId139" Type="http://schemas.openxmlformats.org/officeDocument/2006/relationships/slide" Target="slides/slide10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slideMaster" Target="slideMasters/slideMaster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notesMaster" Target="notesMasters/notesMaster1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slide" Target="slides/slide1.xml"/><Relationship Id="rId135" Type="http://schemas.openxmlformats.org/officeDocument/2006/relationships/slide" Target="slides/slide6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ommentAuthors" Target="commentAuthors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slide" Target="slides/slide2.xml"/><Relationship Id="rId136" Type="http://schemas.openxmlformats.org/officeDocument/2006/relationships/slide" Target="slides/slide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slide" Target="slides/slide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slide" Target="slides/slide3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slide" Target="slides/slide4.xml"/><Relationship Id="rId16" Type="http://schemas.openxmlformats.org/officeDocument/2006/relationships/customXml" Target="../customXml/item16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mtClean="0"/>
              <a:t>So </a:t>
            </a:r>
            <a:r>
              <a:rPr lang="en-US" baseline="0" smtClean="0"/>
              <a:t>sánh bài hát với</a:t>
            </a:r>
            <a:br>
              <a:rPr lang="en-US" baseline="0" smtClean="0"/>
            </a:br>
            <a:r>
              <a:rPr lang="en-US" baseline="0" smtClean="0"/>
              <a:t>số liệu trung bình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Số bè</c:v>
                </c:pt>
                <c:pt idx="1">
                  <c:v>Thời lượng</c:v>
                </c:pt>
                <c:pt idx="2">
                  <c:v>Số nốt</c:v>
                </c:pt>
                <c:pt idx="3">
                  <c:v>Tốc độ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210</c:v>
                </c:pt>
                <c:pt idx="2">
                  <c:v>425</c:v>
                </c:pt>
                <c:pt idx="3">
                  <c:v>120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-476411728"/>
        <c:axId val="-476425872"/>
      </c:barChart>
      <c:catAx>
        <c:axId val="-476411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Đặc</a:t>
                </a:r>
                <a:r>
                  <a:rPr lang="en-US" baseline="0" smtClean="0"/>
                  <a:t> tính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25872"/>
        <c:crosses val="autoZero"/>
        <c:auto val="1"/>
        <c:lblAlgn val="ctr"/>
        <c:lblOffset val="100"/>
        <c:noMultiLvlLbl val="0"/>
      </c:catAx>
      <c:valAx>
        <c:axId val="-47642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mtClean="0"/>
                  <a:t>Giá</a:t>
                </a:r>
                <a:r>
                  <a:rPr lang="en-US" baseline="0" smtClean="0"/>
                  <a:t> trị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1172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</c:v>
                </c:pt>
                <c:pt idx="1">
                  <c:v>D</c:v>
                </c:pt>
                <c:pt idx="2">
                  <c:v>E</c:v>
                </c:pt>
                <c:pt idx="3">
                  <c:v>F</c:v>
                </c:pt>
                <c:pt idx="4">
                  <c:v>G</c:v>
                </c:pt>
                <c:pt idx="5">
                  <c:v>A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9</c:v>
                </c:pt>
                <c:pt idx="2">
                  <c:v>28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76412272"/>
        <c:axId val="-476419344"/>
      </c:barChart>
      <c:catAx>
        <c:axId val="-47641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Nốt nhạc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19344"/>
        <c:crosses val="autoZero"/>
        <c:auto val="1"/>
        <c:lblAlgn val="ctr"/>
        <c:lblOffset val="100"/>
        <c:noMultiLvlLbl val="0"/>
      </c:catAx>
      <c:valAx>
        <c:axId val="-47641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lượng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122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C</c:v>
                </c:pt>
                <c:pt idx="1">
                  <c:v>D</c:v>
                </c:pt>
                <c:pt idx="2">
                  <c:v>E</c:v>
                </c:pt>
                <c:pt idx="3">
                  <c:v>F</c:v>
                </c:pt>
                <c:pt idx="4">
                  <c:v>G</c:v>
                </c:pt>
                <c:pt idx="5">
                  <c:v>A</c:v>
                </c:pt>
                <c:pt idx="6">
                  <c:v>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9</c:v>
                </c:pt>
                <c:pt idx="2">
                  <c:v>28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C2</c:v>
                </c:pt>
                <c:pt idx="1">
                  <c:v>D2</c:v>
                </c:pt>
                <c:pt idx="2">
                  <c:v>E2</c:v>
                </c:pt>
                <c:pt idx="3">
                  <c:v>F2</c:v>
                </c:pt>
                <c:pt idx="4">
                  <c:v>G2</c:v>
                </c:pt>
                <c:pt idx="5">
                  <c:v>A2</c:v>
                </c:pt>
                <c:pt idx="6">
                  <c:v>B2</c:v>
                </c:pt>
                <c:pt idx="7">
                  <c:v>C3</c:v>
                </c:pt>
                <c:pt idx="8">
                  <c:v>D3</c:v>
                </c:pt>
                <c:pt idx="9">
                  <c:v>E3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</c:v>
                </c:pt>
                <c:pt idx="1">
                  <c:v>5</c:v>
                </c:pt>
                <c:pt idx="2">
                  <c:v>25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476416080"/>
        <c:axId val="-476415536"/>
      </c:barChart>
      <c:catAx>
        <c:axId val="-476416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Nốt nhạc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15536"/>
        <c:crosses val="autoZero"/>
        <c:auto val="1"/>
        <c:lblAlgn val="ctr"/>
        <c:lblOffset val="100"/>
        <c:noMultiLvlLbl val="0"/>
      </c:catAx>
      <c:valAx>
        <c:axId val="-47641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Số lượng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76416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80000"/>
                          <a:lumOff val="2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8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C2</c:v>
                </c:pt>
                <c:pt idx="1">
                  <c:v>D2</c:v>
                </c:pt>
                <c:pt idx="2">
                  <c:v>E2</c:v>
                </c:pt>
                <c:pt idx="3">
                  <c:v>F2</c:v>
                </c:pt>
                <c:pt idx="4">
                  <c:v>G2</c:v>
                </c:pt>
                <c:pt idx="5">
                  <c:v>A2</c:v>
                </c:pt>
                <c:pt idx="6">
                  <c:v>B2</c:v>
                </c:pt>
                <c:pt idx="7">
                  <c:v>C3</c:v>
                </c:pt>
                <c:pt idx="8">
                  <c:v>D3</c:v>
                </c:pt>
                <c:pt idx="9">
                  <c:v>E3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25</c:v>
                </c:pt>
                <c:pt idx="1">
                  <c:v>5</c:v>
                </c:pt>
                <c:pt idx="2">
                  <c:v>25</c:v>
                </c:pt>
                <c:pt idx="3">
                  <c:v>4</c:v>
                </c:pt>
                <c:pt idx="4">
                  <c:v>32</c:v>
                </c:pt>
                <c:pt idx="5">
                  <c:v>28</c:v>
                </c:pt>
                <c:pt idx="6">
                  <c:v>1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AB19E-8698-4C81-AC4C-DB4B3EDDF6AA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16D32-2D12-4575-81A6-EA4473496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6D32-2D12-4575-81A6-EA44734969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4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2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4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3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8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nh b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50" y="365125"/>
            <a:ext cx="2324100" cy="23209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0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30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6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B3DA-1618-4B4F-A47F-7B9E682F29CC}" type="datetimeFigureOut">
              <a:rPr lang="en-US" smtClean="0"/>
              <a:t>23-Nov-14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19D7-EE80-40C4-BD7B-248A249A3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38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87.xml"/><Relationship Id="rId1" Type="http://schemas.openxmlformats.org/officeDocument/2006/relationships/customXml" Target="../../customXml/item15.xml"/><Relationship Id="rId6" Type="http://schemas.openxmlformats.org/officeDocument/2006/relationships/customXml" Target="../../customXml/item3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50.xml"/><Relationship Id="rId10" Type="http://schemas.openxmlformats.org/officeDocument/2006/relationships/slideLayout" Target="../slideLayouts/slideLayout4.xml"/><Relationship Id="rId4" Type="http://schemas.openxmlformats.org/officeDocument/2006/relationships/customXml" Target="../../customXml/item49.xml"/><Relationship Id="rId9" Type="http://schemas.openxmlformats.org/officeDocument/2006/relationships/customXml" Target="../../customXml/item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4.emf"/><Relationship Id="rId2" Type="http://schemas.openxmlformats.org/officeDocument/2006/relationships/customXml" Target="../../customXml/item114.xml"/><Relationship Id="rId1" Type="http://schemas.openxmlformats.org/officeDocument/2006/relationships/customXml" Target="../../customXml/item7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customXml" Target="../../customXml/item1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06.xml"/><Relationship Id="rId13" Type="http://schemas.openxmlformats.org/officeDocument/2006/relationships/customXml" Target="../../customXml/item14.xml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105.xml"/><Relationship Id="rId12" Type="http://schemas.openxmlformats.org/officeDocument/2006/relationships/customXml" Target="../../customXml/item107.xml"/><Relationship Id="rId17" Type="http://schemas.openxmlformats.org/officeDocument/2006/relationships/chart" Target="../charts/chart3.xml"/><Relationship Id="rId2" Type="http://schemas.openxmlformats.org/officeDocument/2006/relationships/customXml" Target="../../customXml/item94.xml"/><Relationship Id="rId16" Type="http://schemas.openxmlformats.org/officeDocument/2006/relationships/image" Target="../media/image1.emf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83.xml"/><Relationship Id="rId11" Type="http://schemas.openxmlformats.org/officeDocument/2006/relationships/customXml" Target="../../customXml/item84.xml"/><Relationship Id="rId5" Type="http://schemas.openxmlformats.org/officeDocument/2006/relationships/customXml" Target="../../customXml/item62.xml"/><Relationship Id="rId15" Type="http://schemas.openxmlformats.org/officeDocument/2006/relationships/chart" Target="../charts/chart2.xml"/><Relationship Id="rId10" Type="http://schemas.openxmlformats.org/officeDocument/2006/relationships/customXml" Target="../../customXml/item58.xml"/><Relationship Id="rId4" Type="http://schemas.openxmlformats.org/officeDocument/2006/relationships/customXml" Target="../../customXml/item37.xml"/><Relationship Id="rId9" Type="http://schemas.openxmlformats.org/officeDocument/2006/relationships/customXml" Target="../../customXml/item78.xml"/><Relationship Id="rId1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0.xml"/><Relationship Id="rId13" Type="http://schemas.openxmlformats.org/officeDocument/2006/relationships/customXml" Target="../../customXml/item71.xml"/><Relationship Id="rId18" Type="http://schemas.openxmlformats.org/officeDocument/2006/relationships/chart" Target="../charts/chart5.xml"/><Relationship Id="rId3" Type="http://schemas.openxmlformats.org/officeDocument/2006/relationships/customXml" Target="../../customXml/item79.xml"/><Relationship Id="rId7" Type="http://schemas.openxmlformats.org/officeDocument/2006/relationships/customXml" Target="../../customXml/item53.xml"/><Relationship Id="rId12" Type="http://schemas.openxmlformats.org/officeDocument/2006/relationships/customXml" Target="../../customXml/item44.xml"/><Relationship Id="rId17" Type="http://schemas.openxmlformats.org/officeDocument/2006/relationships/image" Target="../media/image1.emf"/><Relationship Id="rId2" Type="http://schemas.openxmlformats.org/officeDocument/2006/relationships/customXml" Target="../../customXml/item59.xml"/><Relationship Id="rId16" Type="http://schemas.openxmlformats.org/officeDocument/2006/relationships/chart" Target="../charts/chart4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33.xml"/><Relationship Id="rId11" Type="http://schemas.openxmlformats.org/officeDocument/2006/relationships/customXml" Target="../../customXml/item23.xml"/><Relationship Id="rId5" Type="http://schemas.openxmlformats.org/officeDocument/2006/relationships/customXml" Target="../../customXml/item6.xml"/><Relationship Id="rId15" Type="http://schemas.openxmlformats.org/officeDocument/2006/relationships/slideLayout" Target="../slideLayouts/slideLayout4.xml"/><Relationship Id="rId10" Type="http://schemas.openxmlformats.org/officeDocument/2006/relationships/customXml" Target="../../customXml/item4.xml"/><Relationship Id="rId4" Type="http://schemas.openxmlformats.org/officeDocument/2006/relationships/customXml" Target="../../customXml/item99.xml"/><Relationship Id="rId9" Type="http://schemas.openxmlformats.org/officeDocument/2006/relationships/customXml" Target="../../customXml/item95.xml"/><Relationship Id="rId14" Type="http://schemas.openxmlformats.org/officeDocument/2006/relationships/customXml" Target="../../customXml/item8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1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customXml" Target="../../customXml/item124.xml"/><Relationship Id="rId7" Type="http://schemas.openxmlformats.org/officeDocument/2006/relationships/customXml" Target="../../customXml/item128.xml"/><Relationship Id="rId2" Type="http://schemas.openxmlformats.org/officeDocument/2006/relationships/customXml" Target="../../customXml/item123.xml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27.xml"/><Relationship Id="rId5" Type="http://schemas.openxmlformats.org/officeDocument/2006/relationships/customXml" Target="../../customXml/item126.xml"/><Relationship Id="rId4" Type="http://schemas.openxmlformats.org/officeDocument/2006/relationships/customXml" Target="../../customXml/item1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.xml"/><Relationship Id="rId13" Type="http://schemas.openxmlformats.org/officeDocument/2006/relationships/customXml" Target="../../customXml/item108.xml"/><Relationship Id="rId18" Type="http://schemas.openxmlformats.org/officeDocument/2006/relationships/customXml" Target="../../customXml/item17.xml"/><Relationship Id="rId3" Type="http://schemas.openxmlformats.org/officeDocument/2006/relationships/customXml" Target="../../customXml/item60.xml"/><Relationship Id="rId21" Type="http://schemas.openxmlformats.org/officeDocument/2006/relationships/image" Target="../media/image2.png"/><Relationship Id="rId7" Type="http://schemas.openxmlformats.org/officeDocument/2006/relationships/customXml" Target="../../customXml/item66.xml"/><Relationship Id="rId12" Type="http://schemas.openxmlformats.org/officeDocument/2006/relationships/customXml" Target="../../customXml/item82.xml"/><Relationship Id="rId17" Type="http://schemas.openxmlformats.org/officeDocument/2006/relationships/customXml" Target="../../customXml/item52.xml"/><Relationship Id="rId2" Type="http://schemas.openxmlformats.org/officeDocument/2006/relationships/customXml" Target="../../customXml/item85.xml"/><Relationship Id="rId16" Type="http://schemas.openxmlformats.org/officeDocument/2006/relationships/customXml" Target="../../customXml/item18.xml"/><Relationship Id="rId20" Type="http://schemas.openxmlformats.org/officeDocument/2006/relationships/slideLayout" Target="../slideLayouts/slideLayout4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110.xml"/><Relationship Id="rId11" Type="http://schemas.openxmlformats.org/officeDocument/2006/relationships/customXml" Target="../../customXml/item75.xml"/><Relationship Id="rId5" Type="http://schemas.openxmlformats.org/officeDocument/2006/relationships/customXml" Target="../../customXml/item48.xml"/><Relationship Id="rId15" Type="http://schemas.openxmlformats.org/officeDocument/2006/relationships/customXml" Target="../../customXml/item73.xml"/><Relationship Id="rId10" Type="http://schemas.openxmlformats.org/officeDocument/2006/relationships/customXml" Target="../../customXml/item55.xml"/><Relationship Id="rId19" Type="http://schemas.openxmlformats.org/officeDocument/2006/relationships/customXml" Target="../../customXml/item28.xml"/><Relationship Id="rId4" Type="http://schemas.openxmlformats.org/officeDocument/2006/relationships/customXml" Target="../../customXml/item36.xml"/><Relationship Id="rId9" Type="http://schemas.openxmlformats.org/officeDocument/2006/relationships/customXml" Target="../../customXml/item63.xml"/><Relationship Id="rId14" Type="http://schemas.openxmlformats.org/officeDocument/2006/relationships/customXml" Target="../../customXml/item103.xml"/><Relationship Id="rId2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../customXml/item90.xml"/><Relationship Id="rId18" Type="http://schemas.openxmlformats.org/officeDocument/2006/relationships/customXml" Target="../../customXml/item98.xml"/><Relationship Id="rId26" Type="http://schemas.openxmlformats.org/officeDocument/2006/relationships/customXml" Target="../../customXml/item104.xml"/><Relationship Id="rId3" Type="http://schemas.openxmlformats.org/officeDocument/2006/relationships/customXml" Target="../../customXml/item30.xml"/><Relationship Id="rId21" Type="http://schemas.openxmlformats.org/officeDocument/2006/relationships/customXml" Target="../../customXml/item109.xml"/><Relationship Id="rId34" Type="http://schemas.openxmlformats.org/officeDocument/2006/relationships/image" Target="../media/image3.emf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20.xml"/><Relationship Id="rId17" Type="http://schemas.openxmlformats.org/officeDocument/2006/relationships/customXml" Target="../../customXml/item97.xml"/><Relationship Id="rId25" Type="http://schemas.openxmlformats.org/officeDocument/2006/relationships/customXml" Target="../../customXml/item96.xml"/><Relationship Id="rId33" Type="http://schemas.openxmlformats.org/officeDocument/2006/relationships/image" Target="../media/image2.png"/><Relationship Id="rId2" Type="http://schemas.openxmlformats.org/officeDocument/2006/relationships/customXml" Target="../../customXml/item88.xml"/><Relationship Id="rId16" Type="http://schemas.openxmlformats.org/officeDocument/2006/relationships/customXml" Target="../../customXml/item43.xml"/><Relationship Id="rId20" Type="http://schemas.openxmlformats.org/officeDocument/2006/relationships/customXml" Target="../../customXml/item65.xml"/><Relationship Id="rId29" Type="http://schemas.openxmlformats.org/officeDocument/2006/relationships/customXml" Target="../../customXml/item25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2.xml"/><Relationship Id="rId11" Type="http://schemas.openxmlformats.org/officeDocument/2006/relationships/customXml" Target="../../customXml/item72.xml"/><Relationship Id="rId24" Type="http://schemas.openxmlformats.org/officeDocument/2006/relationships/customXml" Target="../../customXml/item102.xml"/><Relationship Id="rId32" Type="http://schemas.openxmlformats.org/officeDocument/2006/relationships/slideLayout" Target="../slideLayouts/slideLayout4.xml"/><Relationship Id="rId5" Type="http://schemas.openxmlformats.org/officeDocument/2006/relationships/customXml" Target="../../customXml/item39.xml"/><Relationship Id="rId15" Type="http://schemas.openxmlformats.org/officeDocument/2006/relationships/customXml" Target="../../customXml/item45.xml"/><Relationship Id="rId23" Type="http://schemas.openxmlformats.org/officeDocument/2006/relationships/customXml" Target="../../customXml/item91.xml"/><Relationship Id="rId28" Type="http://schemas.openxmlformats.org/officeDocument/2006/relationships/customXml" Target="../../customXml/item115.xml"/><Relationship Id="rId10" Type="http://schemas.openxmlformats.org/officeDocument/2006/relationships/customXml" Target="../../customXml/item47.xml"/><Relationship Id="rId19" Type="http://schemas.openxmlformats.org/officeDocument/2006/relationships/customXml" Target="../../customXml/item112.xml"/><Relationship Id="rId31" Type="http://schemas.openxmlformats.org/officeDocument/2006/relationships/customXml" Target="../../customXml/item64.xml"/><Relationship Id="rId4" Type="http://schemas.openxmlformats.org/officeDocument/2006/relationships/customXml" Target="../../customXml/item81.xml"/><Relationship Id="rId9" Type="http://schemas.openxmlformats.org/officeDocument/2006/relationships/customXml" Target="../../customXml/item113.xml"/><Relationship Id="rId14" Type="http://schemas.openxmlformats.org/officeDocument/2006/relationships/customXml" Target="../../customXml/item7.xml"/><Relationship Id="rId22" Type="http://schemas.openxmlformats.org/officeDocument/2006/relationships/customXml" Target="../../customXml/item5.xml"/><Relationship Id="rId27" Type="http://schemas.openxmlformats.org/officeDocument/2006/relationships/customXml" Target="../../customXml/item51.xml"/><Relationship Id="rId30" Type="http://schemas.openxmlformats.org/officeDocument/2006/relationships/customXml" Target="../../customXml/item10.xml"/><Relationship Id="rId8" Type="http://schemas.openxmlformats.org/officeDocument/2006/relationships/customXml" Target="../../customXml/item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54.xml"/><Relationship Id="rId7" Type="http://schemas.openxmlformats.org/officeDocument/2006/relationships/customXml" Target="../../customXml/item26.xml"/><Relationship Id="rId12" Type="http://schemas.openxmlformats.org/officeDocument/2006/relationships/slideLayout" Target="../slideLayouts/slideLayout4.xml"/><Relationship Id="rId2" Type="http://schemas.openxmlformats.org/officeDocument/2006/relationships/customXml" Target="../../customXml/item101.xml"/><Relationship Id="rId1" Type="http://schemas.openxmlformats.org/officeDocument/2006/relationships/customXml" Target="../../customXml/item13.xml"/><Relationship Id="rId6" Type="http://schemas.openxmlformats.org/officeDocument/2006/relationships/customXml" Target="../../customXml/item61.xml"/><Relationship Id="rId11" Type="http://schemas.openxmlformats.org/officeDocument/2006/relationships/customXml" Target="../../customXml/item11.xml"/><Relationship Id="rId5" Type="http://schemas.openxmlformats.org/officeDocument/2006/relationships/customXml" Target="../../customXml/item77.xml"/><Relationship Id="rId10" Type="http://schemas.openxmlformats.org/officeDocument/2006/relationships/customXml" Target="../../customXml/item100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9.xml"/><Relationship Id="rId2" Type="http://schemas.openxmlformats.org/officeDocument/2006/relationships/customXml" Target="../../customXml/item118.xml"/><Relationship Id="rId1" Type="http://schemas.openxmlformats.org/officeDocument/2006/relationships/customXml" Target="../../customXml/item11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      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Kho nhạc       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Tra 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Thông số chung</a:t>
            </a:r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453017753"/>
              </p:ext>
            </p:extLst>
          </p:nvPr>
        </p:nvGraphicFramePr>
        <p:xfrm>
          <a:off x="381614" y="2686050"/>
          <a:ext cx="4056234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945"/>
                <a:gridCol w="920955"/>
                <a:gridCol w="850520"/>
                <a:gridCol w="954814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Đặc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tính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Đơn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vị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Giá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trị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Trung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bình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Track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bè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Thời lượng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giây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210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Số nốt nhạc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Tốc độ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phách/phút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Khóa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  <a:latin typeface="+mn-lt"/>
                        </a:rPr>
                        <a:t> thời gian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¾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thấp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móc kép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Trường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độ cao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đen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Cao độ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lớn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E 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Cao độ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thấp nhất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HorizontalBarChart"/>
          <p:cNvGraphicFramePr/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1610668385"/>
              </p:ext>
            </p:extLst>
          </p:nvPr>
        </p:nvGraphicFramePr>
        <p:xfrm>
          <a:off x="4385860" y="1798638"/>
          <a:ext cx="4246451" cy="4640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0" name="Content"/>
          <p:cNvSpPr txBox="1"/>
          <p:nvPr>
            <p:custDataLst>
              <p:custData r:id="rId4"/>
            </p:custDataLst>
          </p:nvPr>
        </p:nvSpPr>
        <p:spPr>
          <a:xfrm>
            <a:off x="1854811" y="1243484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965" y="647700"/>
            <a:ext cx="1279517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5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8" name="Picture 57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61" name="Content"/>
          <p:cNvSpPr txBox="1"/>
          <p:nvPr>
            <p:custDataLst>
              <p:custData r:id="rId7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"/>
          <p:cNvSpPr txBox="1"/>
          <p:nvPr>
            <p:custDataLst>
              <p:custData r:id="rId8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9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0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3"/>
              <a:ext cx="8991600" cy="1203414"/>
              <a:chOff x="75085" y="380999"/>
              <a:chExt cx="8991600" cy="1203414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75085" y="381000"/>
                <a:ext cx="8991600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          Đặc tính         Nghe   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 Kho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nhạc  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49561" y="380999"/>
                <a:ext cx="4195877" cy="219457"/>
                <a:chOff x="850676" y="2907874"/>
                <a:chExt cx="4195877" cy="219457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4097447" y="2907874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Tra cứu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</a:t>
            </a:r>
            <a:r>
              <a:rPr lang="en-US" smtClean="0"/>
              <a:t>Tra cứu</a:t>
            </a:r>
            <a:endParaRPr lang="en-US"/>
          </a:p>
        </p:txBody>
      </p:sp>
      <p:sp>
        <p:nvSpPr>
          <p:cNvPr id="24" name="Content"/>
          <p:cNvSpPr txBox="1"/>
          <p:nvPr>
            <p:custDataLst>
              <p:custData r:id="rId2"/>
            </p:custDataLst>
          </p:nvPr>
        </p:nvSpPr>
        <p:spPr>
          <a:xfrm>
            <a:off x="186435" y="1243484"/>
            <a:ext cx="128432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Bảng Tần số nốt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abLine"/>
          <p:cNvSpPr/>
          <p:nvPr/>
        </p:nvSpPr>
        <p:spPr>
          <a:xfrm>
            <a:off x="4114856" y="528939"/>
            <a:ext cx="928768" cy="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" name="Content"/>
          <p:cNvSpPr/>
          <p:nvPr>
            <p:custDataLst>
              <p:custData r:id="rId3"/>
            </p:custDataLst>
          </p:nvPr>
        </p:nvSpPr>
        <p:spPr>
          <a:xfrm>
            <a:off x="388672" y="1822381"/>
            <a:ext cx="5123128" cy="104425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Bảng tần số của các node nhạc</a:t>
            </a:r>
          </a:p>
          <a:p>
            <a:r>
              <a:rPr lang="en-US" sz="1200">
                <a:latin typeface="Segoe UI" pitchFamily="34" charset="0"/>
                <a:cs typeface="Segoe UI" pitchFamily="34" charset="0"/>
              </a:rPr>
              <a:t>Tham khảo: http://www.intmath.com/trigonometric-graphs/music.php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1" name="Picture 30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2" y="725012"/>
            <a:ext cx="435080" cy="4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     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Kho nhạc                  Tra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>
          <a:xfrm>
            <a:off x="9515475" y="298450"/>
            <a:ext cx="2324100" cy="2320925"/>
          </a:xfrm>
        </p:spPr>
        <p:txBody>
          <a:bodyPr/>
          <a:lstStyle/>
          <a:p>
            <a:r>
              <a:rPr lang="en-US" smtClean="0"/>
              <a:t>Giao diện 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Nốt nhạc</a:t>
            </a:r>
            <a:endParaRPr lang="en-US"/>
          </a:p>
        </p:txBody>
      </p: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129065216"/>
              </p:ext>
            </p:extLst>
          </p:nvPr>
        </p:nvGraphicFramePr>
        <p:xfrm>
          <a:off x="348182" y="2941695"/>
          <a:ext cx="3030393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2045"/>
                <a:gridCol w="758445"/>
                <a:gridCol w="542545"/>
                <a:gridCol w="674308"/>
                <a:gridCol w="703050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STT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nhạc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Kí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hiệu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lượng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Tỷ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29,4%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 #</a:t>
                      </a:r>
                      <a:r>
                        <a:rPr lang="en-US" sz="1100" baseline="0" smtClean="0"/>
                        <a:t>, Re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C#, Db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8,8%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 #, Mi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D#, Eb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 #, Son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F#, Gb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31.4%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 #, La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G#, Ab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 #, Si b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A#, B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B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288767" y="1754335"/>
            <a:ext cx="27181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Danh sách các nốt nhạc có trong bài: </a:t>
            </a: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48182" y="1999446"/>
            <a:ext cx="4140010" cy="560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C, D, E, F, G, A, B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ScrollbarVertical"/>
          <p:cNvGrpSpPr/>
          <p:nvPr>
            <p:custDataLst>
              <p:custData r:id="rId5"/>
            </p:custDataLst>
          </p:nvPr>
        </p:nvGrpSpPr>
        <p:grpSpPr>
          <a:xfrm>
            <a:off x="4340177" y="2010645"/>
            <a:ext cx="147991" cy="549406"/>
            <a:chOff x="4552849" y="1543109"/>
            <a:chExt cx="91802" cy="3562291"/>
          </a:xfrm>
        </p:grpSpPr>
        <p:sp>
          <p:nvSpPr>
            <p:cNvPr id="40" name="Background"/>
            <p:cNvSpPr>
              <a:spLocks/>
            </p:cNvSpPr>
            <p:nvPr/>
          </p:nvSpPr>
          <p:spPr>
            <a:xfrm>
              <a:off x="4552849" y="1543109"/>
              <a:ext cx="9180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1" name="Slider"/>
            <p:cNvSpPr>
              <a:spLocks/>
            </p:cNvSpPr>
            <p:nvPr/>
          </p:nvSpPr>
          <p:spPr>
            <a:xfrm>
              <a:off x="4552849" y="1842088"/>
              <a:ext cx="9180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2" name="UpArrow"/>
            <p:cNvSpPr>
              <a:spLocks/>
            </p:cNvSpPr>
            <p:nvPr/>
          </p:nvSpPr>
          <p:spPr>
            <a:xfrm>
              <a:off x="4579257" y="1731881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Arrow"/>
            <p:cNvSpPr>
              <a:spLocks/>
            </p:cNvSpPr>
            <p:nvPr/>
          </p:nvSpPr>
          <p:spPr>
            <a:xfrm rot="10800000">
              <a:off x="4579257" y="4527944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272875" y="2698902"/>
            <a:ext cx="14784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Thống kê theo nốt </a:t>
            </a:r>
          </a:p>
        </p:txBody>
      </p:sp>
      <p:graphicFrame>
        <p:nvGraphicFramePr>
          <p:cNvPr id="67" name="VerticalBar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870350558"/>
              </p:ext>
            </p:extLst>
          </p:nvPr>
        </p:nvGraphicFramePr>
        <p:xfrm>
          <a:off x="4614448" y="4151085"/>
          <a:ext cx="4109303" cy="246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10436" y="659977"/>
            <a:ext cx="997592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1786686" y="1243484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09833790"/>
              </p:ext>
            </p:extLst>
          </p:nvPr>
        </p:nvGraphicFramePr>
        <p:xfrm>
          <a:off x="5675085" y="1754335"/>
          <a:ext cx="2536312" cy="230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81" name="Content"/>
          <p:cNvSpPr txBox="1"/>
          <p:nvPr>
            <p:custDataLst>
              <p:custData r:id="rId12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9618962" y="3528350"/>
            <a:ext cx="2117125" cy="2244182"/>
          </a:xfrm>
          <a:prstGeom prst="wedgeRoundRectCallout">
            <a:avLst>
              <a:gd name="adj1" fmla="val -67933"/>
              <a:gd name="adj2" fmla="val -207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smtClean="0"/>
              <a:t>Thống kê số lượng nốt nhạc theo 12 nốt Đổ, Rê, Mi, Fa, Son, La, Si, và 5 nốt thăng/giáng, 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KHÔNG bao gồm cao độ.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Có thể hiển thị vào danh sách cả những nốt không có mặt (tức là nốt nhạc có số lượng = 0, tùy theo tham số ở phần Cấu hình</a:t>
            </a:r>
          </a:p>
        </p:txBody>
      </p:sp>
    </p:spTree>
    <p:extLst>
      <p:ext uri="{BB962C8B-B14F-4D97-AF65-F5344CB8AC3E}">
        <p14:creationId xmlns:p14="http://schemas.microsoft.com/office/powerpoint/2010/main" val="29229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9484"/>
              <a:ext cx="8991600" cy="1203413"/>
              <a:chOff x="75085" y="381000"/>
              <a:chExt cx="8991600" cy="1203413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1788497" y="381000"/>
                <a:ext cx="7278188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Nghe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 Kho nhạc          Tra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839391" y="381000"/>
                <a:ext cx="949106" cy="219456"/>
                <a:chOff x="840506" y="2907875"/>
                <a:chExt cx="949106" cy="219456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840506" y="2907875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Đặc tính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85067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>
          <a:xfrm>
            <a:off x="9502775" y="306039"/>
            <a:ext cx="2324100" cy="2320925"/>
          </a:xfrm>
        </p:spPr>
        <p:txBody>
          <a:bodyPr/>
          <a:lstStyle/>
          <a:p>
            <a:r>
              <a:rPr lang="en-US" smtClean="0"/>
              <a:t>Giao diện 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Cao độ</a:t>
            </a:r>
            <a:endParaRPr lang="en-US"/>
          </a:p>
        </p:txBody>
      </p:sp>
      <p:graphicFrame>
        <p:nvGraphicFramePr>
          <p:cNvPr id="106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853443681"/>
              </p:ext>
            </p:extLst>
          </p:nvPr>
        </p:nvGraphicFramePr>
        <p:xfrm>
          <a:off x="348182" y="2941695"/>
          <a:ext cx="3433895" cy="25693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38346"/>
                <a:gridCol w="728930"/>
                <a:gridCol w="521431"/>
                <a:gridCol w="521431"/>
                <a:gridCol w="648067"/>
                <a:gridCol w="675690"/>
              </a:tblGrid>
              <a:tr h="197644"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STT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Nốt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nhạc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Quãng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Kí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hiệu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lượng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Tỷ</a:t>
                      </a:r>
                      <a:r>
                        <a:rPr lang="en-US" sz="1100" baseline="0" smtClean="0">
                          <a:solidFill>
                            <a:srgbClr val="000000"/>
                          </a:solidFill>
                        </a:rPr>
                        <a:t> lệ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1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25,4%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2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D2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E2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25,4%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  <a:ea typeface="Segoe UI" pitchFamily="34" charset="0"/>
                          <a:cs typeface="Segoe UI" pitchFamily="34" charset="0"/>
                        </a:rPr>
                        <a:t>4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Fa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F2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5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Son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G2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31.4%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La 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A2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27,5%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Si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B2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Đô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C3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Rê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D3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3,9%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/>
                        <a:t>Mi</a:t>
                      </a:r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  <a:latin typeface="+mn-lt"/>
                        </a:rPr>
                        <a:t>E3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3,1%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7644">
                <a:tc>
                  <a:txBody>
                    <a:bodyPr/>
                    <a:lstStyle/>
                    <a:p>
                      <a:pPr algn="r"/>
                      <a:r>
                        <a:rPr lang="en-US" sz="1100" smtClean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288767" y="1754335"/>
            <a:ext cx="271811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Danh sách các nốt nhạc có trong bài: </a:t>
            </a:r>
          </a:p>
        </p:txBody>
      </p:sp>
      <p:sp>
        <p:nvSpPr>
          <p:cNvPr id="38" name="Content"/>
          <p:cNvSpPr/>
          <p:nvPr>
            <p:custDataLst>
              <p:custData r:id="rId4"/>
            </p:custDataLst>
          </p:nvPr>
        </p:nvSpPr>
        <p:spPr>
          <a:xfrm>
            <a:off x="348182" y="1999446"/>
            <a:ext cx="4140010" cy="560604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C2, E2, E3, F3, A4, C4, D4, E4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9" name="ScrollbarVertical"/>
          <p:cNvGrpSpPr/>
          <p:nvPr>
            <p:custDataLst>
              <p:custData r:id="rId5"/>
            </p:custDataLst>
          </p:nvPr>
        </p:nvGrpSpPr>
        <p:grpSpPr>
          <a:xfrm>
            <a:off x="4340177" y="2010645"/>
            <a:ext cx="147991" cy="549406"/>
            <a:chOff x="4552849" y="1543109"/>
            <a:chExt cx="91802" cy="3562291"/>
          </a:xfrm>
        </p:grpSpPr>
        <p:sp>
          <p:nvSpPr>
            <p:cNvPr id="40" name="Background"/>
            <p:cNvSpPr>
              <a:spLocks/>
            </p:cNvSpPr>
            <p:nvPr/>
          </p:nvSpPr>
          <p:spPr>
            <a:xfrm>
              <a:off x="4552849" y="1543109"/>
              <a:ext cx="9180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1" name="Slider"/>
            <p:cNvSpPr>
              <a:spLocks/>
            </p:cNvSpPr>
            <p:nvPr/>
          </p:nvSpPr>
          <p:spPr>
            <a:xfrm>
              <a:off x="4552849" y="1842088"/>
              <a:ext cx="9180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2" name="UpArrow"/>
            <p:cNvSpPr>
              <a:spLocks/>
            </p:cNvSpPr>
            <p:nvPr/>
          </p:nvSpPr>
          <p:spPr>
            <a:xfrm>
              <a:off x="4579257" y="1731881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3" name="DownArrow"/>
            <p:cNvSpPr>
              <a:spLocks/>
            </p:cNvSpPr>
            <p:nvPr/>
          </p:nvSpPr>
          <p:spPr>
            <a:xfrm rot="10800000">
              <a:off x="4579257" y="4527944"/>
              <a:ext cx="39706" cy="415021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" name="Content"/>
          <p:cNvSpPr txBox="1"/>
          <p:nvPr>
            <p:custDataLst>
              <p:custData r:id="rId6"/>
            </p:custDataLst>
          </p:nvPr>
        </p:nvSpPr>
        <p:spPr>
          <a:xfrm>
            <a:off x="272875" y="2698902"/>
            <a:ext cx="14784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Thống kê theo nốt </a:t>
            </a:r>
          </a:p>
        </p:txBody>
      </p:sp>
      <p:graphicFrame>
        <p:nvGraphicFramePr>
          <p:cNvPr id="67" name="VerticalBarChart"/>
          <p:cNvGraphicFramePr/>
          <p:nvPr>
            <p:custDataLst>
              <p:custData r:id="rId7"/>
            </p:custDataLst>
            <p:extLst>
              <p:ext uri="{D42A27DB-BD31-4B8C-83A1-F6EECF244321}">
                <p14:modId xmlns:p14="http://schemas.microsoft.com/office/powerpoint/2010/main" val="3836788619"/>
              </p:ext>
            </p:extLst>
          </p:nvPr>
        </p:nvGraphicFramePr>
        <p:xfrm>
          <a:off x="4614448" y="4151085"/>
          <a:ext cx="4109303" cy="2466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1600200" y="647700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692400" y="659977"/>
            <a:ext cx="1041785" cy="806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3782076" y="659977"/>
            <a:ext cx="0" cy="826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6" y="734204"/>
            <a:ext cx="372433" cy="438938"/>
          </a:xfrm>
          <a:prstGeom prst="rect">
            <a:avLst/>
          </a:prstGeom>
        </p:spPr>
      </p:pic>
      <p:sp>
        <p:nvSpPr>
          <p:cNvPr id="75" name="Content"/>
          <p:cNvSpPr txBox="1"/>
          <p:nvPr>
            <p:custDataLst>
              <p:custData r:id="rId9"/>
            </p:custDataLst>
          </p:nvPr>
        </p:nvSpPr>
        <p:spPr>
          <a:xfrm>
            <a:off x="1837147" y="729952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10"/>
            </p:custDataLst>
          </p:nvPr>
        </p:nvSpPr>
        <p:spPr>
          <a:xfrm>
            <a:off x="1786686" y="1243484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11"/>
            </p:custDataLst>
          </p:nvPr>
        </p:nvSpPr>
        <p:spPr>
          <a:xfrm>
            <a:off x="186435" y="1243484"/>
            <a:ext cx="12795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189404598"/>
              </p:ext>
            </p:extLst>
          </p:nvPr>
        </p:nvGraphicFramePr>
        <p:xfrm>
          <a:off x="5675085" y="1754335"/>
          <a:ext cx="2536312" cy="230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81" name="Content"/>
          <p:cNvSpPr txBox="1"/>
          <p:nvPr>
            <p:custDataLst>
              <p:custData r:id="rId12"/>
            </p:custDataLst>
          </p:nvPr>
        </p:nvSpPr>
        <p:spPr>
          <a:xfrm>
            <a:off x="2870200" y="740518"/>
            <a:ext cx="745717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36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#b</a:t>
            </a:r>
            <a:endParaRPr lang="en-US" sz="36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13"/>
            </p:custDataLst>
          </p:nvPr>
        </p:nvSpPr>
        <p:spPr>
          <a:xfrm>
            <a:off x="2887864" y="1254050"/>
            <a:ext cx="67037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Cao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9618962" y="3528350"/>
            <a:ext cx="2117125" cy="2244182"/>
          </a:xfrm>
          <a:prstGeom prst="wedgeRoundRectCallout">
            <a:avLst>
              <a:gd name="adj1" fmla="val -67933"/>
              <a:gd name="adj2" fmla="val -207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US" sz="1100" smtClean="0"/>
              <a:t>Thống kê số lượng nốt nhạc theo 12 nốt Đổ, Rê, Mi, Fa, Son, La, Si, và 5 nốt thăng/giáng, </a:t>
            </a:r>
          </a:p>
          <a:p>
            <a:pPr marL="171450" indent="-171450">
              <a:buFontTx/>
              <a:buChar char="-"/>
            </a:pPr>
            <a:r>
              <a:rPr lang="en-US" sz="1100" smtClean="0"/>
              <a:t>CÓ bao gồm cao độ, tức là nốt Đô, thì có thể có Đô2 ở quáng tám 2, Đô3 ở quáng tám 3.</a:t>
            </a:r>
          </a:p>
        </p:txBody>
      </p:sp>
      <p:grpSp>
        <p:nvGrpSpPr>
          <p:cNvPr id="46" name="ScrollbarVertical"/>
          <p:cNvGrpSpPr/>
          <p:nvPr>
            <p:custDataLst>
              <p:custData r:id="rId14"/>
            </p:custDataLst>
          </p:nvPr>
        </p:nvGrpSpPr>
        <p:grpSpPr>
          <a:xfrm>
            <a:off x="3782076" y="2929734"/>
            <a:ext cx="147993" cy="2577314"/>
            <a:chOff x="4595443" y="1543109"/>
            <a:chExt cx="49208" cy="3562291"/>
          </a:xfrm>
        </p:grpSpPr>
        <p:sp>
          <p:nvSpPr>
            <p:cNvPr id="47" name="Background"/>
            <p:cNvSpPr>
              <a:spLocks/>
            </p:cNvSpPr>
            <p:nvPr/>
          </p:nvSpPr>
          <p:spPr>
            <a:xfrm>
              <a:off x="4595443" y="1543109"/>
              <a:ext cx="49208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48" name="Slider"/>
            <p:cNvSpPr>
              <a:spLocks/>
            </p:cNvSpPr>
            <p:nvPr/>
          </p:nvSpPr>
          <p:spPr>
            <a:xfrm>
              <a:off x="4595443" y="2850709"/>
              <a:ext cx="49208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49" name="UpArrow"/>
            <p:cNvSpPr>
              <a:spLocks/>
            </p:cNvSpPr>
            <p:nvPr/>
          </p:nvSpPr>
          <p:spPr>
            <a:xfrm>
              <a:off x="4609599" y="1583350"/>
              <a:ext cx="21283" cy="8847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50" name="DownArrow"/>
            <p:cNvSpPr>
              <a:spLocks/>
            </p:cNvSpPr>
            <p:nvPr/>
          </p:nvSpPr>
          <p:spPr>
            <a:xfrm rot="10800000">
              <a:off x="4609592" y="4982304"/>
              <a:ext cx="21283" cy="88470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8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6386"/>
              <a:ext cx="8991600" cy="1206511"/>
              <a:chOff x="75085" y="377902"/>
              <a:chExt cx="8991600" cy="1206511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792265" y="381000"/>
                <a:ext cx="8274420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Đặc tính                                    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Kho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nhạc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 Tra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1758863" y="377902"/>
                <a:ext cx="949106" cy="222554"/>
                <a:chOff x="1759978" y="2904777"/>
                <a:chExt cx="949106" cy="222554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1759978" y="2904777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Nghe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1780316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Tab Nghe</a:t>
            </a:r>
            <a:endParaRPr lang="en-US"/>
          </a:p>
        </p:txBody>
      </p:sp>
      <p:grpSp>
        <p:nvGrpSpPr>
          <p:cNvPr id="51" name="VideoPlayer"/>
          <p:cNvGrpSpPr/>
          <p:nvPr>
            <p:custDataLst>
              <p:custData r:id="rId2"/>
            </p:custDataLst>
          </p:nvPr>
        </p:nvGrpSpPr>
        <p:grpSpPr>
          <a:xfrm>
            <a:off x="458162" y="2347030"/>
            <a:ext cx="3927698" cy="2573312"/>
            <a:chOff x="2594610" y="1419225"/>
            <a:chExt cx="3001329" cy="2105881"/>
          </a:xfrm>
        </p:grpSpPr>
        <p:grpSp>
          <p:nvGrpSpPr>
            <p:cNvPr id="52" name="Group 51"/>
            <p:cNvGrpSpPr/>
            <p:nvPr/>
          </p:nvGrpSpPr>
          <p:grpSpPr>
            <a:xfrm>
              <a:off x="2594610" y="3367806"/>
              <a:ext cx="3001329" cy="157300"/>
              <a:chOff x="2594609" y="3367806"/>
              <a:chExt cx="3001324" cy="15730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2594609" y="3367806"/>
                <a:ext cx="3001324" cy="157300"/>
                <a:chOff x="2762249" y="3367712"/>
                <a:chExt cx="3030375" cy="157300"/>
              </a:xfrm>
            </p:grpSpPr>
            <p:sp>
              <p:nvSpPr>
                <p:cNvPr id="65" name="ControlBox"/>
                <p:cNvSpPr>
                  <a:spLocks/>
                </p:cNvSpPr>
                <p:nvPr/>
              </p:nvSpPr>
              <p:spPr>
                <a:xfrm>
                  <a:off x="2762249" y="3367868"/>
                  <a:ext cx="3030375" cy="15714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PlayBox"/>
                <p:cNvSpPr>
                  <a:spLocks/>
                </p:cNvSpPr>
                <p:nvPr/>
              </p:nvSpPr>
              <p:spPr>
                <a:xfrm>
                  <a:off x="2762250" y="3367712"/>
                  <a:ext cx="146734" cy="157144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" name="Group 54"/>
              <p:cNvGrpSpPr/>
              <p:nvPr/>
            </p:nvGrpSpPr>
            <p:grpSpPr>
              <a:xfrm>
                <a:off x="3247988" y="3411380"/>
                <a:ext cx="2289032" cy="70153"/>
                <a:chOff x="3036535" y="3411380"/>
                <a:chExt cx="2289032" cy="70153"/>
              </a:xfrm>
            </p:grpSpPr>
            <p:sp>
              <p:nvSpPr>
                <p:cNvPr id="59" name="SliderLine"/>
                <p:cNvSpPr>
                  <a:spLocks/>
                </p:cNvSpPr>
                <p:nvPr/>
              </p:nvSpPr>
              <p:spPr>
                <a:xfrm>
                  <a:off x="3036535" y="3432402"/>
                  <a:ext cx="2289032" cy="28110"/>
                </a:xfrm>
                <a:prstGeom prst="rect">
                  <a:avLst/>
                </a:prstGeom>
                <a:solidFill>
                  <a:srgbClr val="FFFFFF">
                    <a:lumMod val="85000"/>
                  </a:srgbClr>
                </a:solidFill>
                <a:ln w="3175" cap="flat" cmpd="sng" algn="ctr">
                  <a:solidFill>
                    <a:srgbClr val="FFFFFF">
                      <a:lumMod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Slider"/>
                <p:cNvSpPr>
                  <a:spLocks/>
                </p:cNvSpPr>
                <p:nvPr/>
              </p:nvSpPr>
              <p:spPr>
                <a:xfrm>
                  <a:off x="3454059" y="3411380"/>
                  <a:ext cx="65506" cy="7015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PlayArrow"/>
              <p:cNvSpPr>
                <a:spLocks/>
              </p:cNvSpPr>
              <p:nvPr/>
            </p:nvSpPr>
            <p:spPr>
              <a:xfrm rot="5400000">
                <a:off x="2629550" y="3412741"/>
                <a:ext cx="90438" cy="67432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Content"/>
              <p:cNvSpPr txBox="1">
                <a:spLocks/>
              </p:cNvSpPr>
              <p:nvPr/>
            </p:nvSpPr>
            <p:spPr>
              <a:xfrm>
                <a:off x="2770264" y="3388165"/>
                <a:ext cx="432461" cy="126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:r>
                  <a:rPr lang="en-US" sz="1000" dirty="0" smtClean="0"/>
                  <a:t>1:08 / 4:27</a:t>
                </a:r>
                <a:endParaRPr lang="en-US" sz="1000" dirty="0"/>
              </a:p>
            </p:txBody>
          </p:sp>
        </p:grpSp>
        <p:sp>
          <p:nvSpPr>
            <p:cNvPr id="53" name="PlayArea"/>
            <p:cNvSpPr>
              <a:spLocks/>
            </p:cNvSpPr>
            <p:nvPr/>
          </p:nvSpPr>
          <p:spPr>
            <a:xfrm>
              <a:off x="2594611" y="1419225"/>
              <a:ext cx="3001328" cy="194858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41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73" name="Group 172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91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18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18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8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8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83" name="Oval 182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73271" y="308429"/>
              <a:ext cx="8991600" cy="1204468"/>
              <a:chOff x="75085" y="379945"/>
              <a:chExt cx="8991600" cy="1204468"/>
            </a:xfrm>
          </p:grpSpPr>
          <p:sp>
            <p:nvSpPr>
              <p:cNvPr id="175" name="Container"/>
              <p:cNvSpPr/>
              <p:nvPr/>
            </p:nvSpPr>
            <p:spPr>
              <a:xfrm>
                <a:off x="75085" y="600456"/>
                <a:ext cx="8991600" cy="983957"/>
              </a:xfrm>
              <a:prstGeom prst="rect">
                <a:avLst/>
              </a:prstGeom>
              <a:gradFill>
                <a:gsLst>
                  <a:gs pos="0">
                    <a:srgbClr val="FFFFFF">
                      <a:lumMod val="95000"/>
                    </a:srgbClr>
                  </a:gs>
                  <a:gs pos="95000">
                    <a:sysClr val="window" lastClr="FFFFFF">
                      <a:shade val="100000"/>
                      <a:satMod val="115000"/>
                    </a:sysClr>
                  </a:gs>
                </a:gsLst>
                <a:lin ang="16200000" scaled="1"/>
              </a:gra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6" name="Active"/>
              <p:cNvSpPr txBox="1"/>
              <p:nvPr/>
            </p:nvSpPr>
            <p:spPr>
              <a:xfrm>
                <a:off x="80211" y="381000"/>
                <a:ext cx="712054" cy="21945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7" name="Active"/>
              <p:cNvSpPr txBox="1"/>
              <p:nvPr/>
            </p:nvSpPr>
            <p:spPr>
              <a:xfrm>
                <a:off x="792265" y="381000"/>
                <a:ext cx="8274420" cy="219455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182880" tIns="18288" rIns="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Đặc tính             Nghe             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Kho </a:t>
                </a:r>
                <a:r>
                  <a:rPr lang="en-US" sz="120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nhạc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       Tra </a:t>
                </a:r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cứu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2812800" y="379945"/>
                <a:ext cx="952444" cy="220511"/>
                <a:chOff x="2813915" y="2906820"/>
                <a:chExt cx="952444" cy="220511"/>
              </a:xfrm>
            </p:grpSpPr>
            <p:sp>
              <p:nvSpPr>
                <p:cNvPr id="179" name="Active"/>
                <p:cNvSpPr txBox="1"/>
                <p:nvPr/>
              </p:nvSpPr>
              <p:spPr>
                <a:xfrm>
                  <a:off x="2813915" y="2906820"/>
                  <a:ext cx="949106" cy="219456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</p:spPr>
              <p:txBody>
                <a:bodyPr wrap="none" lIns="45720" tIns="18288" rIns="0" rtlCol="0">
                  <a:noAutofit/>
                </a:bodyPr>
                <a:lstStyle/>
                <a:p>
                  <a:pPr algn="ctr"/>
                  <a:r>
                    <a:rPr lang="en-US" sz="1200" smtClean="0"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Kho nhạc</a:t>
                  </a:r>
                  <a:endPara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80" name="TabLine"/>
                <p:cNvSpPr/>
                <p:nvPr/>
              </p:nvSpPr>
              <p:spPr>
                <a:xfrm>
                  <a:off x="2837591" y="3127331"/>
                  <a:ext cx="928768" cy="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92" name="Title 19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chính</a:t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r>
              <a:rPr lang="en-US" smtClean="0"/>
              <a:t>Kho nhạc</a:t>
            </a:r>
            <a:endParaRPr lang="en-US"/>
          </a:p>
        </p:txBody>
      </p:sp>
      <p:grpSp>
        <p:nvGrpSpPr>
          <p:cNvPr id="68" name="TreeList"/>
          <p:cNvGrpSpPr/>
          <p:nvPr>
            <p:custDataLst>
              <p:custData r:id="rId2"/>
            </p:custDataLst>
          </p:nvPr>
        </p:nvGrpSpPr>
        <p:grpSpPr>
          <a:xfrm>
            <a:off x="475093" y="2041837"/>
            <a:ext cx="3083116" cy="4378840"/>
            <a:chOff x="3880709" y="2449673"/>
            <a:chExt cx="1672365" cy="2227102"/>
          </a:xfrm>
        </p:grpSpPr>
        <p:sp>
          <p:nvSpPr>
            <p:cNvPr id="69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3970939" y="2537232"/>
              <a:ext cx="727011" cy="187693"/>
              <a:chOff x="1931570" y="4380241"/>
              <a:chExt cx="727011" cy="187693"/>
            </a:xfrm>
          </p:grpSpPr>
          <p:sp>
            <p:nvSpPr>
              <p:cNvPr id="89" name="Text1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0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158632" y="2778432"/>
              <a:ext cx="727011" cy="187693"/>
              <a:chOff x="1931570" y="4380241"/>
              <a:chExt cx="727011" cy="187693"/>
            </a:xfrm>
          </p:grpSpPr>
          <p:sp>
            <p:nvSpPr>
              <p:cNvPr id="87" name="Text2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8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4353381" y="3024622"/>
              <a:ext cx="727011" cy="187693"/>
              <a:chOff x="1931570" y="4380241"/>
              <a:chExt cx="727011" cy="187693"/>
            </a:xfrm>
          </p:grpSpPr>
          <p:sp>
            <p:nvSpPr>
              <p:cNvPr id="85" name="Text3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6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353381" y="3270812"/>
              <a:ext cx="727011" cy="187693"/>
              <a:chOff x="1931570" y="4380241"/>
              <a:chExt cx="727011" cy="187693"/>
            </a:xfrm>
          </p:grpSpPr>
          <p:sp>
            <p:nvSpPr>
              <p:cNvPr id="83" name="Text4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4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53381" y="3517002"/>
              <a:ext cx="727011" cy="187693"/>
              <a:chOff x="1931570" y="4380241"/>
              <a:chExt cx="727011" cy="187693"/>
            </a:xfrm>
          </p:grpSpPr>
          <p:sp>
            <p:nvSpPr>
              <p:cNvPr id="81" name="Text5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2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970939" y="3763192"/>
              <a:ext cx="727011" cy="187693"/>
              <a:chOff x="1931570" y="4380241"/>
              <a:chExt cx="727011" cy="187693"/>
            </a:xfrm>
          </p:grpSpPr>
          <p:sp>
            <p:nvSpPr>
              <p:cNvPr id="79" name="Text6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80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70939" y="4009382"/>
              <a:ext cx="727011" cy="187693"/>
              <a:chOff x="1931570" y="4380241"/>
              <a:chExt cx="727011" cy="187693"/>
            </a:xfrm>
          </p:grpSpPr>
          <p:sp>
            <p:nvSpPr>
              <p:cNvPr id="77" name="Text7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78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aphicFrame>
        <p:nvGraphicFramePr>
          <p:cNvPr id="91" name="Table"/>
          <p:cNvGraphicFramePr>
            <a:graphicFrameLocks noGrp="1"/>
          </p:cNvGraphicFramePr>
          <p:nvPr>
            <p:custDataLst>
              <p:custData r:id="rId3"/>
            </p:custDataLst>
            <p:extLst>
              <p:ext uri="{D42A27DB-BD31-4B8C-83A1-F6EECF244321}">
                <p14:modId xmlns:p14="http://schemas.microsoft.com/office/powerpoint/2010/main" val="2566854909"/>
              </p:ext>
            </p:extLst>
          </p:nvPr>
        </p:nvGraphicFramePr>
        <p:xfrm>
          <a:off x="4070579" y="2088152"/>
          <a:ext cx="4380987" cy="1574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3404"/>
                <a:gridCol w="1059831"/>
                <a:gridCol w="1074496"/>
                <a:gridCol w="1173256"/>
              </a:tblGrid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682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" name="Content"/>
          <p:cNvSpPr txBox="1"/>
          <p:nvPr>
            <p:custDataLst>
              <p:custData r:id="rId4"/>
            </p:custDataLst>
          </p:nvPr>
        </p:nvSpPr>
        <p:spPr>
          <a:xfrm>
            <a:off x="3957102" y="1848724"/>
            <a:ext cx="12458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 cơ bản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3" name="PlayControls"/>
          <p:cNvGrpSpPr/>
          <p:nvPr>
            <p:custDataLst>
              <p:custData r:id="rId5"/>
            </p:custDataLst>
          </p:nvPr>
        </p:nvGrpSpPr>
        <p:grpSpPr>
          <a:xfrm>
            <a:off x="5402506" y="5800734"/>
            <a:ext cx="1361588" cy="406382"/>
            <a:chOff x="3891206" y="3225809"/>
            <a:chExt cx="1361588" cy="406382"/>
          </a:xfrm>
        </p:grpSpPr>
        <p:grpSp>
          <p:nvGrpSpPr>
            <p:cNvPr id="94" name="Group 93"/>
            <p:cNvGrpSpPr/>
            <p:nvPr/>
          </p:nvGrpSpPr>
          <p:grpSpPr>
            <a:xfrm>
              <a:off x="3891206" y="3321843"/>
              <a:ext cx="459581" cy="214313"/>
              <a:chOff x="3927477" y="3343273"/>
              <a:chExt cx="459581" cy="214313"/>
            </a:xfrm>
          </p:grpSpPr>
          <p:sp>
            <p:nvSpPr>
              <p:cNvPr id="104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106" name="Isosceles Triangle 105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>
              <a:off x="4368809" y="3225809"/>
              <a:ext cx="406382" cy="406382"/>
              <a:chOff x="4371591" y="3225809"/>
              <a:chExt cx="406382" cy="406382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371591" y="3225809"/>
                <a:ext cx="406382" cy="406382"/>
              </a:xfrm>
              <a:prstGeom prst="ellipse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3" name="Isosceles Triangle 102"/>
              <p:cNvSpPr/>
              <p:nvPr/>
            </p:nvSpPr>
            <p:spPr>
              <a:xfrm rot="5400000">
                <a:off x="4504067" y="3358757"/>
                <a:ext cx="181908" cy="145255"/>
              </a:xfrm>
              <a:prstGeom prst="triangle">
                <a:avLst/>
              </a:prstGeom>
              <a:solidFill>
                <a:srgbClr val="FFFFFF">
                  <a:lumMod val="65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flipH="1">
              <a:off x="4793213" y="3327421"/>
              <a:ext cx="459581" cy="214313"/>
              <a:chOff x="3927477" y="3343273"/>
              <a:chExt cx="459581" cy="214313"/>
            </a:xfrm>
          </p:grpSpPr>
          <p:sp>
            <p:nvSpPr>
              <p:cNvPr id="97" name="Flowchart: Stored Data 3"/>
              <p:cNvSpPr/>
              <p:nvPr/>
            </p:nvSpPr>
            <p:spPr>
              <a:xfrm>
                <a:off x="3927477" y="3343273"/>
                <a:ext cx="459581" cy="214313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179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9593 w 10000"/>
                  <a:gd name="connsiteY2" fmla="*/ 5111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00" h="10000">
                    <a:moveTo>
                      <a:pt x="1667" y="0"/>
                    </a:moveTo>
                    <a:lnTo>
                      <a:pt x="10000" y="0"/>
                    </a:lnTo>
                    <a:cubicBezTo>
                      <a:pt x="9736" y="1333"/>
                      <a:pt x="9593" y="2350"/>
                      <a:pt x="9593" y="5111"/>
                    </a:cubicBezTo>
                    <a:cubicBezTo>
                      <a:pt x="9593" y="7872"/>
                      <a:pt x="9783" y="8444"/>
                      <a:pt x="10000" y="10000"/>
                    </a:cubicBezTo>
                    <a:lnTo>
                      <a:pt x="1667" y="10000"/>
                    </a:lnTo>
                    <a:cubicBezTo>
                      <a:pt x="348" y="10000"/>
                      <a:pt x="0" y="7761"/>
                      <a:pt x="0" y="5000"/>
                    </a:cubicBezTo>
                    <a:cubicBezTo>
                      <a:pt x="0" y="2239"/>
                      <a:pt x="149" y="0"/>
                      <a:pt x="1667" y="0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grpSp>
            <p:nvGrpSpPr>
              <p:cNvPr id="98" name="Group 97"/>
              <p:cNvGrpSpPr/>
              <p:nvPr/>
            </p:nvGrpSpPr>
            <p:grpSpPr>
              <a:xfrm>
                <a:off x="4051766" y="3403467"/>
                <a:ext cx="204837" cy="108220"/>
                <a:chOff x="4051766" y="3403467"/>
                <a:chExt cx="204837" cy="108220"/>
              </a:xfrm>
            </p:grpSpPr>
            <p:sp>
              <p:nvSpPr>
                <p:cNvPr id="99" name="Isosceles Triangle 98"/>
                <p:cNvSpPr/>
                <p:nvPr/>
              </p:nvSpPr>
              <p:spPr>
                <a:xfrm rot="16200000" flipH="1">
                  <a:off x="4163517" y="3418600"/>
                  <a:ext cx="108220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00" name="Isosceles Triangle 99"/>
                <p:cNvSpPr/>
                <p:nvPr/>
              </p:nvSpPr>
              <p:spPr>
                <a:xfrm rot="16200000" flipH="1">
                  <a:off x="4077959" y="3418600"/>
                  <a:ext cx="98382" cy="77953"/>
                </a:xfrm>
                <a:prstGeom prst="triangle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051766" y="3410476"/>
                  <a:ext cx="19389" cy="89439"/>
                </a:xfrm>
                <a:prstGeom prst="rect">
                  <a:avLst/>
                </a:prstGeom>
                <a:solidFill>
                  <a:srgbClr val="FFFFFF">
                    <a:lumMod val="65000"/>
                    <a:alpha val="99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lIns="97548" tIns="48774" rIns="97548" bIns="48774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09" name="Content"/>
          <p:cNvSpPr txBox="1"/>
          <p:nvPr>
            <p:custDataLst>
              <p:custData r:id="rId6"/>
            </p:custDataLst>
          </p:nvPr>
        </p:nvSpPr>
        <p:spPr>
          <a:xfrm>
            <a:off x="4096232" y="5435847"/>
            <a:ext cx="82907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Nghe thử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0" name="Content"/>
          <p:cNvSpPr txBox="1"/>
          <p:nvPr>
            <p:custDataLst>
              <p:custData r:id="rId7"/>
            </p:custDataLst>
          </p:nvPr>
        </p:nvSpPr>
        <p:spPr>
          <a:xfrm>
            <a:off x="321169" y="1848724"/>
            <a:ext cx="25165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Danh sách các bản nhạc trong kho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4569071" y="667791"/>
            <a:ext cx="3186302" cy="1123010"/>
          </a:xfrm>
          <a:prstGeom prst="wedgeRoundRectCallout">
            <a:avLst>
              <a:gd name="adj1" fmla="val -86564"/>
              <a:gd name="adj2" fmla="val 3665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Sử dụng DB để lưu trữ các bát hát cùng các đặc tính vào kho.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tin midi”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4" name="Content"/>
          <p:cNvSpPr txBox="1"/>
          <p:nvPr>
            <p:custDataLst>
              <p:custData r:id="rId3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4"/>
            </p:custDataLst>
          </p:nvPr>
        </p:nvSpPr>
        <p:spPr>
          <a:xfrm>
            <a:off x="5458954" y="1954927"/>
            <a:ext cx="100642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Track(bè)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5"/>
            </p:custDataLst>
          </p:nvPr>
        </p:nvSpPr>
        <p:spPr>
          <a:xfrm>
            <a:off x="6470477" y="1954927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7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9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10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11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12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ontent"/>
          <p:cNvSpPr txBox="1"/>
          <p:nvPr>
            <p:custDataLst>
              <p:custData r:id="rId14"/>
            </p:custDataLst>
          </p:nvPr>
        </p:nvSpPr>
        <p:spPr>
          <a:xfrm>
            <a:off x="5458954" y="2186479"/>
            <a:ext cx="91723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lượng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5"/>
            </p:custDataLst>
          </p:nvPr>
        </p:nvSpPr>
        <p:spPr>
          <a:xfrm>
            <a:off x="6454539" y="2186479"/>
            <a:ext cx="7569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210 giây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6"/>
            </p:custDataLst>
          </p:nvPr>
        </p:nvSpPr>
        <p:spPr>
          <a:xfrm>
            <a:off x="5458954" y="2426505"/>
            <a:ext cx="99097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Số nốt nhạc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17"/>
            </p:custDataLst>
          </p:nvPr>
        </p:nvSpPr>
        <p:spPr>
          <a:xfrm>
            <a:off x="6465383" y="2432779"/>
            <a:ext cx="4347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425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18"/>
            </p:custDataLst>
          </p:nvPr>
        </p:nvSpPr>
        <p:spPr>
          <a:xfrm>
            <a:off x="5458954" y="2666531"/>
            <a:ext cx="64793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Tốc độ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19"/>
            </p:custDataLst>
          </p:nvPr>
        </p:nvSpPr>
        <p:spPr>
          <a:xfrm>
            <a:off x="6465383" y="2672805"/>
            <a:ext cx="78899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120 BMP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88" name="Group 8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106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97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99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00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101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2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3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98" name="Oval 97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5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7" name="Title 191"/>
          <p:cNvSpPr txBox="1">
            <a:spLocks/>
          </p:cNvSpPr>
          <p:nvPr/>
        </p:nvSpPr>
        <p:spPr>
          <a:xfrm>
            <a:off x="9467850" y="365125"/>
            <a:ext cx="2324100" cy="23209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Giao diện File</a:t>
            </a:r>
          </a:p>
          <a:p>
            <a:endParaRPr lang="en-US"/>
          </a:p>
          <a:p>
            <a:r>
              <a:rPr lang="en-US" smtClean="0"/>
              <a:t>Tab Thông số </a:t>
            </a:r>
          </a:p>
          <a:p>
            <a:endParaRPr lang="en-US"/>
          </a:p>
          <a:p>
            <a:r>
              <a:rPr lang="en-US" smtClean="0"/>
              <a:t>Mục “Thông số chung”</a:t>
            </a:r>
            <a:endParaRPr lang="en-US"/>
          </a:p>
        </p:txBody>
      </p:sp>
      <p:grpSp>
        <p:nvGrpSpPr>
          <p:cNvPr id="110" name="TabGroupVertical"/>
          <p:cNvGrpSpPr/>
          <p:nvPr>
            <p:custDataLst>
              <p:custData r:id="rId2"/>
            </p:custDataLst>
          </p:nvPr>
        </p:nvGrpSpPr>
        <p:grpSpPr>
          <a:xfrm>
            <a:off x="45782" y="301516"/>
            <a:ext cx="8971055" cy="6425081"/>
            <a:chOff x="3101353" y="2723643"/>
            <a:chExt cx="3489947" cy="2054097"/>
          </a:xfrm>
        </p:grpSpPr>
        <p:sp>
          <p:nvSpPr>
            <p:cNvPr id="111" name="Container"/>
            <p:cNvSpPr>
              <a:spLocks/>
            </p:cNvSpPr>
            <p:nvPr/>
          </p:nvSpPr>
          <p:spPr>
            <a:xfrm>
              <a:off x="3406835" y="2723643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2"/>
            <p:cNvSpPr txBox="1">
              <a:spLocks/>
            </p:cNvSpPr>
            <p:nvPr/>
          </p:nvSpPr>
          <p:spPr>
            <a:xfrm>
              <a:off x="3116508" y="2801933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3101353" y="2737619"/>
              <a:ext cx="304970" cy="64314"/>
              <a:chOff x="3317876" y="2777312"/>
              <a:chExt cx="220732" cy="64314"/>
            </a:xfrm>
          </p:grpSpPr>
          <p:sp>
            <p:nvSpPr>
              <p:cNvPr id="116" name="TabLine"/>
              <p:cNvSpPr txBox="1">
                <a:spLocks/>
              </p:cNvSpPr>
              <p:nvPr/>
            </p:nvSpPr>
            <p:spPr>
              <a:xfrm>
                <a:off x="3317876" y="2777312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Thông số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4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5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9" name="Content"/>
          <p:cNvSpPr txBox="1"/>
          <p:nvPr>
            <p:custDataLst>
              <p:custData r:id="rId3"/>
            </p:custDataLst>
          </p:nvPr>
        </p:nvSpPr>
        <p:spPr>
          <a:xfrm>
            <a:off x="5266435" y="2996549"/>
            <a:ext cx="8627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Thời gian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0" name="Content"/>
          <p:cNvSpPr txBox="1"/>
          <p:nvPr>
            <p:custDataLst>
              <p:custData r:id="rId4"/>
            </p:custDataLst>
          </p:nvPr>
        </p:nvSpPr>
        <p:spPr>
          <a:xfrm>
            <a:off x="5529381" y="3240032"/>
            <a:ext cx="80663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Ngày tạo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1" name="Content"/>
          <p:cNvSpPr txBox="1"/>
          <p:nvPr>
            <p:custDataLst>
              <p:custData r:id="rId5"/>
            </p:custDataLst>
          </p:nvPr>
        </p:nvSpPr>
        <p:spPr>
          <a:xfrm>
            <a:off x="6659862" y="3227381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14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2" name="Content"/>
          <p:cNvSpPr txBox="1"/>
          <p:nvPr>
            <p:custDataLst>
              <p:custData r:id="rId6"/>
            </p:custDataLst>
          </p:nvPr>
        </p:nvSpPr>
        <p:spPr>
          <a:xfrm>
            <a:off x="5529381" y="3483515"/>
            <a:ext cx="107914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Sửa gần nhất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3" name="Content"/>
          <p:cNvSpPr txBox="1"/>
          <p:nvPr>
            <p:custDataLst>
              <p:custData r:id="rId7"/>
            </p:custDataLst>
          </p:nvPr>
        </p:nvSpPr>
        <p:spPr>
          <a:xfrm>
            <a:off x="6659862" y="3470864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4" name="Content"/>
          <p:cNvSpPr txBox="1"/>
          <p:nvPr>
            <p:custDataLst>
              <p:custData r:id="rId8"/>
            </p:custDataLst>
          </p:nvPr>
        </p:nvSpPr>
        <p:spPr>
          <a:xfrm>
            <a:off x="5240787" y="1711444"/>
            <a:ext cx="7857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Đặc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5" name="Content"/>
          <p:cNvSpPr txBox="1"/>
          <p:nvPr>
            <p:custDataLst>
              <p:custData r:id="rId9"/>
            </p:custDataLst>
          </p:nvPr>
        </p:nvSpPr>
        <p:spPr>
          <a:xfrm>
            <a:off x="5458954" y="1954927"/>
            <a:ext cx="8975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Kích thước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Content"/>
          <p:cNvSpPr txBox="1"/>
          <p:nvPr>
            <p:custDataLst>
              <p:custData r:id="rId10"/>
            </p:custDataLst>
          </p:nvPr>
        </p:nvSpPr>
        <p:spPr>
          <a:xfrm>
            <a:off x="6470477" y="1954927"/>
            <a:ext cx="65434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150 KB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7" name="Content"/>
          <p:cNvSpPr txBox="1"/>
          <p:nvPr>
            <p:custDataLst>
              <p:custData r:id="rId11"/>
            </p:custDataLst>
          </p:nvPr>
        </p:nvSpPr>
        <p:spPr>
          <a:xfrm>
            <a:off x="5434069" y="2198410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Vị trí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Content"/>
          <p:cNvSpPr txBox="1"/>
          <p:nvPr>
            <p:custDataLst>
              <p:custData r:id="rId12"/>
            </p:custDataLst>
          </p:nvPr>
        </p:nvSpPr>
        <p:spPr>
          <a:xfrm>
            <a:off x="6445592" y="2198410"/>
            <a:ext cx="14847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C:\Home\User\Hai\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Content"/>
          <p:cNvSpPr txBox="1"/>
          <p:nvPr>
            <p:custDataLst>
              <p:custData r:id="rId13"/>
            </p:custDataLst>
          </p:nvPr>
        </p:nvSpPr>
        <p:spPr>
          <a:xfrm>
            <a:off x="5529381" y="3739649"/>
            <a:ext cx="7451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Truy cập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Content"/>
          <p:cNvSpPr txBox="1"/>
          <p:nvPr>
            <p:custDataLst>
              <p:custData r:id="rId14"/>
            </p:custDataLst>
          </p:nvPr>
        </p:nvSpPr>
        <p:spPr>
          <a:xfrm>
            <a:off x="6659862" y="3726998"/>
            <a:ext cx="11368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16 / 11 / 2014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Content"/>
          <p:cNvSpPr/>
          <p:nvPr>
            <p:custDataLst>
              <p:custData r:id="rId15"/>
            </p:custDataLst>
          </p:nvPr>
        </p:nvSpPr>
        <p:spPr>
          <a:xfrm>
            <a:off x="5266434" y="6092860"/>
            <a:ext cx="1859151" cy="26984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Mở thư mục chứa file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2" name="Content"/>
          <p:cNvSpPr txBox="1"/>
          <p:nvPr>
            <p:custDataLst>
              <p:custData r:id="rId16"/>
            </p:custDataLst>
          </p:nvPr>
        </p:nvSpPr>
        <p:spPr>
          <a:xfrm>
            <a:off x="5240787" y="5822702"/>
            <a:ext cx="88838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Liên quan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8" name="Content"/>
          <p:cNvSpPr txBox="1"/>
          <p:nvPr>
            <p:custDataLst>
              <p:custData r:id="rId17"/>
            </p:custDataLst>
          </p:nvPr>
        </p:nvSpPr>
        <p:spPr>
          <a:xfrm>
            <a:off x="5266435" y="4229363"/>
            <a:ext cx="95891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Thuộc tính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9" name="Content"/>
          <p:cNvSpPr txBox="1"/>
          <p:nvPr>
            <p:custDataLst>
              <p:custData r:id="rId18"/>
            </p:custDataLst>
          </p:nvPr>
        </p:nvSpPr>
        <p:spPr>
          <a:xfrm>
            <a:off x="5529381" y="4465510"/>
            <a:ext cx="87607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Read Only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Content"/>
          <p:cNvSpPr txBox="1"/>
          <p:nvPr>
            <p:custDataLst>
              <p:custData r:id="rId19"/>
            </p:custDataLst>
          </p:nvPr>
        </p:nvSpPr>
        <p:spPr>
          <a:xfrm>
            <a:off x="5529381" y="4721566"/>
            <a:ext cx="679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Hidden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 txBox="1"/>
          <p:nvPr>
            <p:custDataLst>
              <p:custData r:id="rId20"/>
            </p:custDataLst>
          </p:nvPr>
        </p:nvSpPr>
        <p:spPr>
          <a:xfrm>
            <a:off x="5529381" y="4965127"/>
            <a:ext cx="6818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Archive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0" name="CheckBoxUnchecked"/>
          <p:cNvGrpSpPr/>
          <p:nvPr>
            <p:custDataLst>
              <p:custData r:id="rId21"/>
            </p:custDataLst>
          </p:nvPr>
        </p:nvGrpSpPr>
        <p:grpSpPr>
          <a:xfrm>
            <a:off x="6692195" y="4465510"/>
            <a:ext cx="212436" cy="230832"/>
            <a:chOff x="5179841" y="2087449"/>
            <a:chExt cx="199095" cy="216403"/>
          </a:xfrm>
        </p:grpSpPr>
        <p:sp>
          <p:nvSpPr>
            <p:cNvPr id="161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3" name="CheckBoxUnchecked"/>
          <p:cNvGrpSpPr/>
          <p:nvPr>
            <p:custDataLst>
              <p:custData r:id="rId22"/>
            </p:custDataLst>
          </p:nvPr>
        </p:nvGrpSpPr>
        <p:grpSpPr>
          <a:xfrm>
            <a:off x="6692195" y="4721566"/>
            <a:ext cx="212436" cy="230832"/>
            <a:chOff x="5179841" y="2087449"/>
            <a:chExt cx="199095" cy="216403"/>
          </a:xfrm>
        </p:grpSpPr>
        <p:sp>
          <p:nvSpPr>
            <p:cNvPr id="164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6" name="CheckBoxUnchecked"/>
          <p:cNvGrpSpPr/>
          <p:nvPr>
            <p:custDataLst>
              <p:custData r:id="rId23"/>
            </p:custDataLst>
          </p:nvPr>
        </p:nvGrpSpPr>
        <p:grpSpPr>
          <a:xfrm>
            <a:off x="6692195" y="4959812"/>
            <a:ext cx="212436" cy="230832"/>
            <a:chOff x="5179841" y="2087449"/>
            <a:chExt cx="199095" cy="216403"/>
          </a:xfrm>
        </p:grpSpPr>
        <p:sp>
          <p:nvSpPr>
            <p:cNvPr id="167" name="Content"/>
            <p:cNvSpPr txBox="1">
              <a:spLocks/>
            </p:cNvSpPr>
            <p:nvPr/>
          </p:nvSpPr>
          <p:spPr>
            <a:xfrm>
              <a:off x="5179847" y="2087449"/>
              <a:ext cx="19908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8" name="CheckBox"/>
            <p:cNvSpPr>
              <a:spLocks/>
            </p:cNvSpPr>
            <p:nvPr/>
          </p:nvSpPr>
          <p:spPr>
            <a:xfrm>
              <a:off x="5179841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9" name="Picture 2" descr="C:\Users\t-dantay\Documents\Placeholders\music.png"/>
          <p:cNvPicPr>
            <a:picLocks noChangeAspect="1" noChangeArrowheads="1"/>
          </p:cNvPicPr>
          <p:nvPr>
            <p:custDataLst>
              <p:custData r:id="rId2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86" y="644151"/>
            <a:ext cx="496109" cy="4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Content"/>
          <p:cNvSpPr txBox="1"/>
          <p:nvPr>
            <p:custDataLst>
              <p:custData r:id="rId25"/>
            </p:custDataLst>
          </p:nvPr>
        </p:nvSpPr>
        <p:spPr>
          <a:xfrm>
            <a:off x="6005703" y="773307"/>
            <a:ext cx="124521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1" name="Picture 170"/>
          <p:cNvPicPr preferRelativeResize="0">
            <a:picLocks/>
          </p:cNvPicPr>
          <p:nvPr>
            <p:custDataLst>
              <p:custData r:id="rId2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788" y="2425146"/>
            <a:ext cx="789844" cy="6868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2" name="Content"/>
          <p:cNvSpPr txBox="1"/>
          <p:nvPr>
            <p:custDataLst>
              <p:custData r:id="rId27"/>
            </p:custDataLst>
          </p:nvPr>
        </p:nvSpPr>
        <p:spPr>
          <a:xfrm>
            <a:off x="2036832" y="2378980"/>
            <a:ext cx="192392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số chung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3" name="Content"/>
          <p:cNvSpPr txBox="1"/>
          <p:nvPr>
            <p:custDataLst>
              <p:custData r:id="rId28"/>
            </p:custDataLst>
          </p:nvPr>
        </p:nvSpPr>
        <p:spPr>
          <a:xfrm>
            <a:off x="2054239" y="2726403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chung về file như thời gian, kích thước…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5" name="Content"/>
          <p:cNvSpPr txBox="1"/>
          <p:nvPr>
            <p:custDataLst>
              <p:custData r:id="rId29"/>
            </p:custDataLst>
          </p:nvPr>
        </p:nvSpPr>
        <p:spPr>
          <a:xfrm>
            <a:off x="2036832" y="824272"/>
            <a:ext cx="1790875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Thông tin midi</a:t>
            </a:r>
            <a:endParaRPr lang="en-US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6" name="Content"/>
          <p:cNvSpPr txBox="1"/>
          <p:nvPr>
            <p:custDataLst>
              <p:custData r:id="rId30"/>
            </p:custDataLst>
          </p:nvPr>
        </p:nvSpPr>
        <p:spPr>
          <a:xfrm>
            <a:off x="2054239" y="1171695"/>
            <a:ext cx="2737554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Hiển thị các thông tin, đặc tính về âm nhạc lưu trữ trong midi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77" name="Picture 2" descr="C:\Users\t-dantay\Documents\Placeholders\music.png"/>
          <p:cNvPicPr>
            <a:picLocks noChangeAspect="1" noChangeArrowheads="1"/>
          </p:cNvPicPr>
          <p:nvPr>
            <p:custDataLst>
              <p:custData r:id="rId3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88" y="848152"/>
            <a:ext cx="789844" cy="6911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4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8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TabGroupVertical"/>
          <p:cNvGrpSpPr/>
          <p:nvPr>
            <p:custDataLst>
              <p:custData r:id="rId2"/>
            </p:custDataLst>
          </p:nvPr>
        </p:nvGrpSpPr>
        <p:grpSpPr>
          <a:xfrm>
            <a:off x="46894" y="313412"/>
            <a:ext cx="8975457" cy="6425081"/>
            <a:chOff x="3101786" y="2727446"/>
            <a:chExt cx="3491660" cy="2054097"/>
          </a:xfrm>
        </p:grpSpPr>
        <p:sp>
          <p:nvSpPr>
            <p:cNvPr id="50" name="Container"/>
            <p:cNvSpPr>
              <a:spLocks/>
            </p:cNvSpPr>
            <p:nvPr/>
          </p:nvSpPr>
          <p:spPr>
            <a:xfrm>
              <a:off x="3408981" y="2727446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Tab2"/>
            <p:cNvSpPr txBox="1">
              <a:spLocks/>
            </p:cNvSpPr>
            <p:nvPr/>
          </p:nvSpPr>
          <p:spPr>
            <a:xfrm>
              <a:off x="3115492" y="2737618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Thông số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101786" y="2737620"/>
              <a:ext cx="304890" cy="128625"/>
              <a:chOff x="3318188" y="2777313"/>
              <a:chExt cx="220674" cy="128625"/>
            </a:xfrm>
          </p:grpSpPr>
          <p:sp>
            <p:nvSpPr>
              <p:cNvPr id="55" name="TabLine"/>
              <p:cNvSpPr txBox="1">
                <a:spLocks/>
              </p:cNvSpPr>
              <p:nvPr/>
            </p:nvSpPr>
            <p:spPr>
              <a:xfrm>
                <a:off x="3318188" y="2841625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Mở file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b4"/>
            <p:cNvSpPr txBox="1">
              <a:spLocks/>
            </p:cNvSpPr>
            <p:nvPr/>
          </p:nvSpPr>
          <p:spPr>
            <a:xfrm>
              <a:off x="3116508" y="2930560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Tùy chọn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mở file midi</a:t>
            </a:r>
            <a:endParaRPr lang="en-US"/>
          </a:p>
        </p:txBody>
      </p:sp>
      <p:grpSp>
        <p:nvGrpSpPr>
          <p:cNvPr id="3" name="DialogBox"/>
          <p:cNvGrpSpPr/>
          <p:nvPr>
            <p:custDataLst>
              <p:custData r:id="rId3"/>
            </p:custDataLst>
          </p:nvPr>
        </p:nvGrpSpPr>
        <p:grpSpPr>
          <a:xfrm>
            <a:off x="6625279" y="2995534"/>
            <a:ext cx="4316095" cy="3138488"/>
            <a:chOff x="2894330" y="2786062"/>
            <a:chExt cx="4316095" cy="3138488"/>
          </a:xfrm>
        </p:grpSpPr>
        <p:grpSp>
          <p:nvGrpSpPr>
            <p:cNvPr id="4" name="Group 3"/>
            <p:cNvGrpSpPr/>
            <p:nvPr/>
          </p:nvGrpSpPr>
          <p:grpSpPr>
            <a:xfrm>
              <a:off x="2894330" y="2786062"/>
              <a:ext cx="4316095" cy="3138488"/>
              <a:chOff x="2161590" y="511099"/>
              <a:chExt cx="4316095" cy="3138488"/>
            </a:xfrm>
          </p:grpSpPr>
          <p:sp>
            <p:nvSpPr>
              <p:cNvPr id="8" name="Content"/>
              <p:cNvSpPr/>
              <p:nvPr/>
            </p:nvSpPr>
            <p:spPr>
              <a:xfrm>
                <a:off x="2161590" y="511099"/>
                <a:ext cx="4316095" cy="3138488"/>
              </a:xfrm>
              <a:prstGeom prst="roundRect">
                <a:avLst>
                  <a:gd name="adj" fmla="val 1028"/>
                </a:avLst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95000"/>
                    <a:lumOff val="5000"/>
                  </a:srgbClr>
                </a:solidFill>
                <a:prstDash val="solid"/>
              </a:ln>
              <a:effectLst/>
            </p:spPr>
            <p:txBody>
              <a:bodyPr rtlCol="0" anchor="t"/>
              <a:lstStyle/>
              <a:p>
                <a:r>
                  <a:rPr lang="en-US" sz="1200" kern="0" smtClean="0">
                    <a:solidFill>
                      <a:srgbClr val="FFFFFF"/>
                    </a:solidFill>
                    <a:latin typeface="Segoe UI"/>
                  </a:rPr>
                  <a:t>Open FIle</a:t>
                </a:r>
                <a:endParaRPr lang="en-US" sz="1200" kern="0" dirty="0">
                  <a:solidFill>
                    <a:srgbClr val="FFFFFF"/>
                  </a:solidFill>
                  <a:latin typeface="Segoe UI"/>
                </a:endParaRPr>
              </a:p>
            </p:txBody>
          </p:sp>
          <p:sp>
            <p:nvSpPr>
              <p:cNvPr id="9" name="InnerArea"/>
              <p:cNvSpPr/>
              <p:nvPr/>
            </p:nvSpPr>
            <p:spPr>
              <a:xfrm>
                <a:off x="2222671" y="806374"/>
                <a:ext cx="4198168" cy="276320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Minimize - Maximize - Close"/>
            <p:cNvGrpSpPr/>
            <p:nvPr/>
          </p:nvGrpSpPr>
          <p:grpSpPr>
            <a:xfrm>
              <a:off x="7039162" y="2903682"/>
              <a:ext cx="70774" cy="76200"/>
              <a:chOff x="9661395" y="156988"/>
              <a:chExt cx="70774" cy="76200"/>
            </a:xfrm>
          </p:grpSpPr>
          <p:cxnSp>
            <p:nvCxnSpPr>
              <p:cNvPr id="6" name="X2"/>
              <p:cNvCxnSpPr/>
              <p:nvPr/>
            </p:nvCxnSpPr>
            <p:spPr>
              <a:xfrm>
                <a:off x="9661396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7" name="X1"/>
              <p:cNvCxnSpPr/>
              <p:nvPr/>
            </p:nvCxnSpPr>
            <p:spPr>
              <a:xfrm flipH="1">
                <a:off x="9661395" y="1569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</p:grpSp>
      <p:grpSp>
        <p:nvGrpSpPr>
          <p:cNvPr id="10" name="TreeList"/>
          <p:cNvGrpSpPr/>
          <p:nvPr>
            <p:custDataLst>
              <p:custData r:id="rId4"/>
            </p:custDataLst>
          </p:nvPr>
        </p:nvGrpSpPr>
        <p:grpSpPr>
          <a:xfrm>
            <a:off x="6882838" y="3451227"/>
            <a:ext cx="3681209" cy="1866480"/>
            <a:chOff x="3880709" y="2449673"/>
            <a:chExt cx="1672365" cy="2227102"/>
          </a:xfrm>
        </p:grpSpPr>
        <p:sp>
          <p:nvSpPr>
            <p:cNvPr id="11" name="Container"/>
            <p:cNvSpPr/>
            <p:nvPr/>
          </p:nvSpPr>
          <p:spPr>
            <a:xfrm>
              <a:off x="3880709" y="2449673"/>
              <a:ext cx="1672365" cy="2227102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970939" y="2537232"/>
              <a:ext cx="727011" cy="187693"/>
              <a:chOff x="1931570" y="4380241"/>
              <a:chExt cx="727011" cy="187693"/>
            </a:xfrm>
          </p:grpSpPr>
          <p:sp>
            <p:nvSpPr>
              <p:cNvPr id="31" name="Text1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Icon1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158632" y="2778432"/>
              <a:ext cx="727011" cy="187693"/>
              <a:chOff x="1931570" y="4380241"/>
              <a:chExt cx="727011" cy="187693"/>
            </a:xfrm>
          </p:grpSpPr>
          <p:sp>
            <p:nvSpPr>
              <p:cNvPr id="29" name="Text2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0" name="Icon2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353381" y="3024622"/>
              <a:ext cx="727011" cy="187693"/>
              <a:chOff x="1931570" y="4380241"/>
              <a:chExt cx="727011" cy="187693"/>
            </a:xfrm>
          </p:grpSpPr>
          <p:sp>
            <p:nvSpPr>
              <p:cNvPr id="27" name="Text3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8" name="Icon3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353381" y="3270812"/>
              <a:ext cx="727011" cy="187693"/>
              <a:chOff x="1931570" y="4380241"/>
              <a:chExt cx="727011" cy="187693"/>
            </a:xfrm>
          </p:grpSpPr>
          <p:sp>
            <p:nvSpPr>
              <p:cNvPr id="25" name="Text4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Icon4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353381" y="3517002"/>
              <a:ext cx="727011" cy="187693"/>
              <a:chOff x="1931570" y="4380241"/>
              <a:chExt cx="727011" cy="187693"/>
            </a:xfrm>
          </p:grpSpPr>
          <p:sp>
            <p:nvSpPr>
              <p:cNvPr id="23" name="Text5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Icon5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70939" y="3763192"/>
              <a:ext cx="727011" cy="187693"/>
              <a:chOff x="1931570" y="4380241"/>
              <a:chExt cx="727011" cy="187693"/>
            </a:xfrm>
          </p:grpSpPr>
          <p:sp>
            <p:nvSpPr>
              <p:cNvPr id="21" name="Text6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Icon6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970939" y="4009382"/>
              <a:ext cx="727011" cy="187693"/>
              <a:chOff x="1931570" y="4380241"/>
              <a:chExt cx="727011" cy="187693"/>
            </a:xfrm>
          </p:grpSpPr>
          <p:sp>
            <p:nvSpPr>
              <p:cNvPr id="19" name="Text7"/>
              <p:cNvSpPr txBox="1"/>
              <p:nvPr/>
            </p:nvSpPr>
            <p:spPr>
              <a:xfrm>
                <a:off x="2126319" y="4383212"/>
                <a:ext cx="532262" cy="184666"/>
              </a:xfrm>
              <a:prstGeom prst="rect">
                <a:avLst/>
              </a:prstGeom>
              <a:noFill/>
            </p:spPr>
            <p:txBody>
              <a:bodyPr wrap="none" tIns="0" rIns="182880" bIns="0" rtlCol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text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Icon7"/>
              <p:cNvSpPr/>
              <p:nvPr/>
            </p:nvSpPr>
            <p:spPr>
              <a:xfrm>
                <a:off x="1931570" y="4380241"/>
                <a:ext cx="187693" cy="18769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Content"/>
          <p:cNvSpPr/>
          <p:nvPr>
            <p:custDataLst>
              <p:custData r:id="rId5"/>
            </p:custDataLst>
          </p:nvPr>
        </p:nvSpPr>
        <p:spPr>
          <a:xfrm>
            <a:off x="6882838" y="5532343"/>
            <a:ext cx="2640741" cy="24953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>
                <a:lumMod val="75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endParaRPr lang="en-US" sz="110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/>
          <p:nvPr>
            <p:custDataLst>
              <p:custData r:id="rId6"/>
            </p:custDataLst>
          </p:nvPr>
        </p:nvSpPr>
        <p:spPr>
          <a:xfrm>
            <a:off x="9693250" y="5541192"/>
            <a:ext cx="869377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Open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7"/>
            </p:custDataLst>
          </p:nvPr>
        </p:nvSpPr>
        <p:spPr>
          <a:xfrm>
            <a:off x="1154476" y="573426"/>
            <a:ext cx="160653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Các file mở gần đây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8"/>
            </p:custDataLst>
          </p:nvPr>
        </p:nvSpPr>
        <p:spPr>
          <a:xfrm>
            <a:off x="1454526" y="755819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 paloma.mid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9"/>
            </p:custDataLst>
          </p:nvPr>
        </p:nvSpPr>
        <p:spPr>
          <a:xfrm>
            <a:off x="1454526" y="1317838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Quoc ca.mid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0"/>
            </p:custDataLst>
          </p:nvPr>
        </p:nvSpPr>
        <p:spPr>
          <a:xfrm>
            <a:off x="1454526" y="1879857"/>
            <a:ext cx="2403478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Dona dona.mid</a:t>
            </a:r>
          </a:p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C:\Users\HaiLV\Document\Music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/>
          <p:nvPr>
            <p:custDataLst>
              <p:custData r:id="rId11"/>
            </p:custDataLst>
          </p:nvPr>
        </p:nvSpPr>
        <p:spPr>
          <a:xfrm>
            <a:off x="1312131" y="4627564"/>
            <a:ext cx="1213355" cy="69014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Mở file khác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</p:cNvCxnSpPr>
          <p:nvPr/>
        </p:nvCxnSpPr>
        <p:spPr>
          <a:xfrm flipV="1">
            <a:off x="2525486" y="4090332"/>
            <a:ext cx="4099793" cy="88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RibbonApplication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36" name="Group 3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48" name="WindowTitle"/>
                <p:cNvSpPr txBox="1"/>
                <p:nvPr/>
              </p:nvSpPr>
              <p:spPr>
                <a:xfrm>
                  <a:off x="272875" y="65818"/>
                  <a:ext cx="411298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sz="1200" smtClean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Synthesis Music Analyzer – Công cụ phân tích nhạc tổng hợp</a:t>
                  </a:r>
                  <a:endParaRPr lang="en-US" sz="1200" dirty="0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39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41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2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43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40" name="Oval 39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7" name="TabLine"/>
            <p:cNvSpPr/>
            <p:nvPr/>
          </p:nvSpPr>
          <p:spPr>
            <a:xfrm>
              <a:off x="847747" y="528940"/>
              <a:ext cx="928768" cy="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9" name="TabGroupVertical"/>
          <p:cNvGrpSpPr/>
          <p:nvPr>
            <p:custDataLst>
              <p:custData r:id="rId2"/>
            </p:custDataLst>
          </p:nvPr>
        </p:nvGrpSpPr>
        <p:grpSpPr>
          <a:xfrm>
            <a:off x="52819" y="313412"/>
            <a:ext cx="8969532" cy="6425081"/>
            <a:chOff x="3104091" y="2727446"/>
            <a:chExt cx="3489355" cy="2054097"/>
          </a:xfrm>
        </p:grpSpPr>
        <p:sp>
          <p:nvSpPr>
            <p:cNvPr id="50" name="Container"/>
            <p:cNvSpPr>
              <a:spLocks/>
            </p:cNvSpPr>
            <p:nvPr/>
          </p:nvSpPr>
          <p:spPr>
            <a:xfrm>
              <a:off x="3408981" y="2727446"/>
              <a:ext cx="3184465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Tab2"/>
            <p:cNvSpPr txBox="1">
              <a:spLocks/>
            </p:cNvSpPr>
            <p:nvPr/>
          </p:nvSpPr>
          <p:spPr>
            <a:xfrm>
              <a:off x="3115492" y="2737618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Thông số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104091" y="2737620"/>
              <a:ext cx="304890" cy="257715"/>
              <a:chOff x="3319856" y="2777313"/>
              <a:chExt cx="220674" cy="257715"/>
            </a:xfrm>
          </p:grpSpPr>
          <p:sp>
            <p:nvSpPr>
              <p:cNvPr id="55" name="TabLine"/>
              <p:cNvSpPr txBox="1">
                <a:spLocks/>
              </p:cNvSpPr>
              <p:nvPr/>
            </p:nvSpPr>
            <p:spPr>
              <a:xfrm>
                <a:off x="3319856" y="2970715"/>
                <a:ext cx="220674" cy="64313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Tùy chọn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ActiveTab"/>
              <p:cNvSpPr>
                <a:spLocks/>
              </p:cNvSpPr>
              <p:nvPr/>
            </p:nvSpPr>
            <p:spPr>
              <a:xfrm>
                <a:off x="3538608" y="2777313"/>
                <a:ext cx="0" cy="6431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53" name="Tab3"/>
            <p:cNvSpPr txBox="1">
              <a:spLocks/>
            </p:cNvSpPr>
            <p:nvPr/>
          </p:nvSpPr>
          <p:spPr>
            <a:xfrm>
              <a:off x="3116508" y="2866246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Đóng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b4"/>
            <p:cNvSpPr txBox="1">
              <a:spLocks/>
            </p:cNvSpPr>
            <p:nvPr/>
          </p:nvSpPr>
          <p:spPr>
            <a:xfrm>
              <a:off x="3116508" y="2799144"/>
              <a:ext cx="290327" cy="64313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Mở file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</a:t>
            </a:r>
            <a:r>
              <a:rPr lang="en-US" smtClean="0"/>
              <a:t>Tùy chọn</a:t>
            </a:r>
            <a:endParaRPr lang="en-US"/>
          </a:p>
        </p:txBody>
      </p:sp>
      <p:grpSp>
        <p:nvGrpSpPr>
          <p:cNvPr id="65" name="CheckBoxUnchecked"/>
          <p:cNvGrpSpPr/>
          <p:nvPr>
            <p:custDataLst>
              <p:custData r:id="rId3"/>
            </p:custDataLst>
          </p:nvPr>
        </p:nvGrpSpPr>
        <p:grpSpPr>
          <a:xfrm>
            <a:off x="1171271" y="528940"/>
            <a:ext cx="7516359" cy="600164"/>
            <a:chOff x="5179844" y="1914327"/>
            <a:chExt cx="7044353" cy="562649"/>
          </a:xfrm>
        </p:grpSpPr>
        <p:sp>
          <p:nvSpPr>
            <p:cNvPr id="66" name="Content"/>
            <p:cNvSpPr txBox="1">
              <a:spLocks/>
            </p:cNvSpPr>
            <p:nvPr/>
          </p:nvSpPr>
          <p:spPr>
            <a:xfrm>
              <a:off x="5179849" y="1914327"/>
              <a:ext cx="7044348" cy="562649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Hiển thị cả thông tin về các nốt nhạc không xuất hiện trong bản nhạc</a:t>
              </a:r>
            </a:p>
            <a:p>
              <a:r>
                <a:rPr lang="en-US" sz="1200" i="1"/>
                <a:t>Mặc đinh là không</a:t>
              </a:r>
              <a:r>
                <a:rPr lang="en-US" sz="1200" i="1"/>
                <a:t>. </a:t>
              </a:r>
              <a:r>
                <a:rPr lang="en-US" sz="1200" i="1" smtClean="0"/>
                <a:t>Nếu </a:t>
              </a:r>
              <a:r>
                <a:rPr lang="en-US" sz="1200" i="1"/>
                <a:t>tick chọn, thì trong các bảng bên dưới, các nốt có số lần xuất hiện =0 vẫn được đưa vào bảng</a:t>
              </a:r>
            </a:p>
            <a:p>
              <a:endParaRPr lang="en-US" sz="1200" dirty="0" smtClean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CheckBox"/>
            <p:cNvSpPr>
              <a:spLocks/>
            </p:cNvSpPr>
            <p:nvPr/>
          </p:nvSpPr>
          <p:spPr>
            <a:xfrm>
              <a:off x="5179844" y="2146835"/>
              <a:ext cx="100013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31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05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06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10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117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1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0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121.xml><?xml version="1.0" encoding="utf-8"?>
<Control xmlns="http://schemas.microsoft.com/VisualStudio/2011/storyboarding/control">
  <Id Name="System.Storyboarding.Media.VideoPlayer" Revision="1" Stencil="System.Storyboarding.Media" StencilVersion="0.1"/>
</Control>
</file>

<file path=customXml/item122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123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12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Media.PlayControls" Revision="1" Stencil="System.Storyboarding.Media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32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Music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RibbonApplication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69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88271d0f-2031-4330-b1c3-15263e14c73c" Revision="1" Stencil="System.MyShapes" StencilVersion="1.0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Props1.xml><?xml version="1.0" encoding="utf-8"?>
<ds:datastoreItem xmlns:ds="http://schemas.openxmlformats.org/officeDocument/2006/customXml" ds:itemID="{D3FCD991-C899-43A5-A5B3-0915A164E1F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ACD7B0F-006C-4D1B-B1D1-B07E3DF7A00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BFF05BE-1655-4255-9563-C8BA03C452DE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2F844283-FF72-490D-BCAC-21C478A0F39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2A1326C3-0B84-4A07-9BD8-56A76409189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3E4F17A9-8821-41C0-88D8-A4602895010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448E301-1C76-4CA9-8E31-AC856903ED8C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5BCAA5F5-E709-47D9-B5E2-EC08960E7F5F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E01A2658-1715-4758-BD08-25DD523B6A75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88AC8F9-03F8-4E40-BE00-F72A1C15EB2F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9D69BF86-E716-442F-9929-211F4C64EA28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F1AA9466-2170-483A-A156-17BAB2F11BF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9B95DB6-E5FF-40BF-BE5D-C3E9794C539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66A3DD9-1BC3-4201-9666-23345E3D239B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70F69BB-9ADC-4F4E-BE0B-48CBA8A51D8D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4EE72E86-F257-43C8-9624-44F2878B8C7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747EFAB5-A53F-4525-B7D7-9B2274B2E9D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2894064A-8AC1-4FE1-8C4C-6045B9B5AA7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9F4036C-A7AC-46D3-B07B-AD64331F2C4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D6B8680-1A6D-4B70-9287-DB9315C7617D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8D557A38-338C-4D31-A5FB-09C71C646B08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F13FBF3-E7E8-42E1-A03E-DA87D3886E5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1FEB8B7D-6D9A-4885-A41D-D394FAA26580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4CB8B62A-C4A4-4FDF-AA92-2505CA17346B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8916C68-50E8-49F1-A91F-26ACAF6D40F4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8B3C57E-B837-4414-AD77-9A3C8BA81BE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3F6E1F1-EE6E-4F0F-B89C-BCEB3A509C6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3147648-3689-407F-B5C1-FDCEFB6BEEC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57C8BE9-D2DE-4B78-A34E-D7AD475167EC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A36D9DB5-8357-401F-8A06-1FBC59BB4BA1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559BB32-1034-43AA-99E8-121AE8332BE9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CF110C3-F7C9-481B-9153-19C144FFCC9C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5575179-DAB4-4D56-BB40-4508353C8F8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B44D5D9-A83A-40A5-8B72-0AEE0056ADC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76CE738-33A5-460F-A75D-66A6CFF5C3C6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C3221DA-E12A-4259-B96D-6946CED7243B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A1A0C8C-B13D-4E68-B2CD-A3584F65C7F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DA80871-4509-4B98-9629-676A811A801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0A60711-A6E3-4C9E-83EE-5391A3A5237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055FF81-951E-46C8-B21F-C70F186F862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A383976-6256-4004-869E-01799560FD3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E34ACBA-6C31-4B80-867F-E4DA17CE8AE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BC33FBF-A851-4DBD-813F-D1A2675AEB0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C1C40C-9BB8-4191-AEC1-5F00FE10B7C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6D57D60-199D-4FF4-85BE-0183CD5F32A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94F797C5-EC7E-49F7-AFC7-9D4AA06B2D5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1BDDC40C-92F9-431D-8D3D-1CC944EE84C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FC35C64-61A2-4EFE-9D42-D12EA8009AE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01B5FA3A-FBBF-4695-8256-B3FD62E5595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1299845D-8A98-4781-802B-2A272264527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B8020B0-42D3-4048-B904-D3B37887DA7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5659F46-3082-48CB-BF21-29AA80F4CB0D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C93072A-2F46-4841-9FBB-148C2063EB14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4F8C91C-F5CC-4035-A07E-B3449AAD7B1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1010209-42BD-4E64-B0E7-7BED6B5C03B6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2E1F1DA4-4A09-4CEE-80AA-A7B87AF6206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35F8833A-E9A2-4C87-9F13-7D7F89749B9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4FAE775-1601-4634-A2D0-63E1B71E5E2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BB15C93-595A-48B9-AF0C-AF55EB1E9E57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047DCEA8-E33F-48A7-8C5B-9051C18F46D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002EA395-9AEF-455D-BFD7-7F996EFC372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D0F3E57D-3679-46CA-86E4-3C20EC96804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9A7DE38A-3415-463F-88D2-A910E8ED1A61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F0518C12-A359-49C2-BEA4-CEF8A18A866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39888FC-EF86-47FD-9DCE-9091FDA2539C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88B486AF-601D-44F2-9984-DAE36F660702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EFF7CCE-ACB9-4DDC-BBDF-AE3C15FCE8A1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D4D84782-AD07-4E51-9499-BF37B38E9AD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17DF59B-81D2-4BC1-8E0A-DBA8F4B5F458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C3C0B11B-C5E0-438D-8C67-B57DB8FD4F8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4074AFF-571E-43BB-9E33-601461283967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21C0054-FB97-4C20-9F9B-8529D7828DC8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35BF965B-8E79-4C94-9B64-77247E9DEC8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C786A04-942C-471B-970A-E688E43CF1A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0A88A7E-1F5F-457F-B7E3-360ED28B702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F3EE529-0E37-4FDF-94A8-7563EBC821B4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A8CD043-CF51-4175-B0CC-32BA42338FFB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E7E4214F-6C80-4F0F-98D9-63DD5642EA48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707A2C45-AB23-4318-8E97-BB62A79964D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AB675BE-0D4D-44DA-A8F1-97087E922E2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D265FF0-53CC-4121-AB8F-BF4A6A2363DA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A0D4D891-127F-4B8C-A64D-E71C8CF446D1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23CC9C73-491E-4ADE-AE49-79C895F13E3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089CDA7-9DA4-4CB0-B58D-0AE91DB9E73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AA9D8A-2785-4F10-9958-6A9075213A0F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51EC6B7-BCA5-4AD4-8A42-A53548E3839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43BA8309-EA4D-46ED-9E2E-9D45A25BFE2E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B9244DA0-D577-4169-B4B8-21C95FABE2C3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ACBA6BE7-022D-4C46-A102-BED214AC677A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B4320E96-C684-4243-8521-824FFD970A56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A12341CB-0B6E-44A8-A48E-EE0E5744637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4C8D9CF-6065-453B-B4A7-4FFCDA2B57E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07763F1-73D9-4FAE-9E3C-C393DD84621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9CDA051F-D629-4436-B950-5E0F4CF5F4E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9ECCCC0-E62B-48C6-AC4C-2DCF207DAF0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10DB777-0D21-4479-800F-205948ED592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9A31F56-8EF4-4541-A85D-AA595FC5FBE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E6FBEBD-7D66-4551-AAE2-4907856E31A3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22557AB-83EF-4CEB-94D7-09DFB1F05D2E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AE82269-C47E-4865-9637-B0A871289A6A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93D931E1-6517-4543-A041-D1997D2D96C6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4A996B0-5F52-448B-96D1-58B81311663A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670C8297-5CE7-436C-9783-6760D20E9C9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9DBC49C-6EB9-43D6-ADFA-4B7AAE9B948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C5E7A1C-3ED0-491B-8CA5-8F1CCC4D39E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C295AA2B-AF88-410E-912D-FC65505C9CD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C1E3DF7-7A51-493B-8B14-76B2BCB6293F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49DAA72-2FEB-45E0-AFA4-11576789D56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58219DA-F38D-40F6-B60A-E2E8773EAA19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18A43573-000B-491E-8ED5-00BB093FAD83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B315010C-AA9F-4990-9B42-18252284C0F5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5D51F2E6-2EC8-4765-B8C1-82989318DB4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280483B-42F0-4D21-950F-604417CB857C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893AFEAE-9C38-4F3A-B2E4-B13BD69B9BB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C382A6B-7507-4743-B9F4-0FD1C9E85E6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162D22C-6C21-4C23-A499-37C8CBAF4698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55F73B31-404C-4AF8-A74C-D22346B49ED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CA8ED3C-B097-4EA3-B3A6-B3287788F0EC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0CCF4F8F-3171-425C-8B91-D1219E4FD25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8D72DA7-A10B-41B0-9375-4B5B3C5FAF6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1A7987D-9600-44CF-B1FD-15EFDBE0E8B1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B63303A-2DC9-4E6D-A8AE-291FE0FC23C2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8019A1D3-D83E-47E4-8AC2-8B20A054040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57473470-F0AB-4A9A-BD5C-E08807C45AC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BB2C97D-355D-4C93-8B12-B65E38223B7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6EE5B674-B303-4248-BC23-E19C4D92D56D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B966B064-9897-4959-B95C-A1E29503DD7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E9905FF5-3C56-464D-A090-64A70B939C2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1029</Words>
  <Application>Microsoft Office PowerPoint</Application>
  <PresentationFormat>Widescreen</PresentationFormat>
  <Paragraphs>337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Semibold</vt:lpstr>
      <vt:lpstr>Office Theme</vt:lpstr>
      <vt:lpstr>Giao diện chính  Tab Thông số chung</vt:lpstr>
      <vt:lpstr>Giao diện chính  Tab Nốt nhạc</vt:lpstr>
      <vt:lpstr>Giao diện chính  Tab Cao độ</vt:lpstr>
      <vt:lpstr>Giao diện chính  Tab Nghe</vt:lpstr>
      <vt:lpstr>Giao diện chính  Kho nhạc</vt:lpstr>
      <vt:lpstr>PowerPoint Presentation</vt:lpstr>
      <vt:lpstr>PowerPoint Presentation</vt:lpstr>
      <vt:lpstr>Giao diện mở file midi</vt:lpstr>
      <vt:lpstr>Giao diện Tùy chọn</vt:lpstr>
      <vt:lpstr>Giao diện Tra cứu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Nguyen Duc</dc:creator>
  <cp:lastModifiedBy>Tien Nguyen Duc</cp:lastModifiedBy>
  <cp:revision>39</cp:revision>
  <dcterms:created xsi:type="dcterms:W3CDTF">2014-11-14T02:33:15Z</dcterms:created>
  <dcterms:modified xsi:type="dcterms:W3CDTF">2014-11-23T16:20:04Z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