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1" d="100"/>
          <a:sy n="71" d="100"/>
        </p:scale>
        <p:origin x="41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83284890-85D2-4D7B-8EF5-15A9C1DB8F42}" type="datetimeFigureOut">
              <a:rPr lang="en-US" smtClean="0"/>
              <a:t>6/19/2024</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31227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157CC2-0FC8-4686-B024-99790E0F5162}" type="datetimeFigureOut">
              <a:rPr lang="en-US" smtClean="0"/>
              <a:t>6/19/2024</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71072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764DA5-CD3D-4590-A511-FCD3BC7A793E}" type="datetimeFigureOut">
              <a:rPr lang="en-US" smtClean="0"/>
              <a:t>6/19/2024</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4068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2F5661D-6934-4B32-B92C-470368BF1EC6}" type="datetimeFigureOut">
              <a:rPr lang="en-US" smtClean="0"/>
              <a:t>6/19/2024</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56118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6F822A4-8DA6-4447-9B1F-C5DB58435268}" type="datetimeFigureOut">
              <a:rPr lang="en-US" smtClean="0"/>
              <a:t>6/19/2024</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22117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548D31E-DCDA-41A7-9C67-C4B11B94D21D}" type="datetimeFigureOut">
              <a:rPr lang="en-US" smtClean="0"/>
              <a:t>6/19/2024</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28654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B3762C0-B258-48F1-ADE6-176B4174CCDD}" type="datetimeFigureOut">
              <a:rPr lang="en-US" smtClean="0"/>
              <a:t>6/19/2024</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46745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77919A6-33EB-49BD-A62F-1FA56B9F9712}" type="datetimeFigureOut">
              <a:rPr lang="en-US" smtClean="0"/>
              <a:t>6/19/2024</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17491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A4E7D1B-D673-4CF6-8672-009D42ABD2A0}" type="datetimeFigureOut">
              <a:rPr lang="en-US" smtClean="0"/>
              <a:t>6/19/2024</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80156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A16AA21-1863-4931-97CB-99D0A168701B}" type="datetimeFigureOut">
              <a:rPr lang="en-US" smtClean="0"/>
              <a:t>6/19/2024</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41069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772C379-9A7C-4C87-A116-CBE9F58B04C5}" type="datetimeFigureOut">
              <a:rPr lang="en-US" smtClean="0"/>
              <a:t>6/19/2024</a:t>
            </a:fld>
            <a:endParaRPr lang="en-US" dirty="0"/>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83027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6/19/2024</a:t>
            </a:fld>
            <a:endParaRPr lang="en-US"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26052903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4713663"/>
            <a:ext cx="9144000" cy="414150"/>
          </a:xfrm>
        </p:spPr>
        <p:txBody>
          <a:bodyPr>
            <a:normAutofit/>
          </a:bodyPr>
          <a:lstStyle/>
          <a:p>
            <a:pPr algn="l"/>
            <a:r>
              <a:rPr lang="en-US" sz="2000" dirty="0" smtClean="0"/>
              <a:t>Par: Mohammad Zefri</a:t>
            </a:r>
            <a:endParaRPr lang="fr-FR" sz="2000" dirty="0"/>
          </a:p>
        </p:txBody>
      </p:sp>
      <p:sp>
        <p:nvSpPr>
          <p:cNvPr id="4" name="Zone de texte 8"/>
          <p:cNvSpPr txBox="1"/>
          <p:nvPr/>
        </p:nvSpPr>
        <p:spPr>
          <a:xfrm>
            <a:off x="1524000" y="1468214"/>
            <a:ext cx="9126071" cy="300965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R="0" defTabSz="914400">
              <a:spcBef>
                <a:spcPct val="0"/>
              </a:spcBef>
              <a:spcAft>
                <a:spcPts val="800"/>
              </a:spcAft>
              <a:defRPr/>
            </a:pPr>
            <a:r>
              <a:rPr lang="fr-FR" sz="6000" u="sng" dirty="0">
                <a:solidFill>
                  <a:schemeClr val="tx1"/>
                </a:solidFill>
                <a:latin typeface="Arial" panose="020B0604020202020204" pitchFamily="34" charset="0"/>
                <a:ea typeface="Microsoft JhengHei Light" panose="020B0304030504040204" pitchFamily="34" charset="-120"/>
                <a:cs typeface="Arial" panose="020B0604020202020204" pitchFamily="34" charset="0"/>
              </a:rPr>
              <a:t>THÈME :</a:t>
            </a:r>
          </a:p>
          <a:p>
            <a:pPr marR="0" defTabSz="914400">
              <a:spcBef>
                <a:spcPct val="0"/>
              </a:spcBef>
              <a:spcAft>
                <a:spcPts val="800"/>
              </a:spcAft>
              <a:defRPr/>
            </a:pPr>
            <a:r>
              <a:rPr lang="fr-FR" sz="6000" dirty="0">
                <a:solidFill>
                  <a:schemeClr val="tx1"/>
                </a:solidFill>
                <a:latin typeface="Arial" panose="020B0604020202020204" pitchFamily="34" charset="0"/>
                <a:ea typeface="Microsoft JhengHei Light" panose="020B0304030504040204" pitchFamily="34" charset="-120"/>
                <a:cs typeface="Arial" panose="020B0604020202020204" pitchFamily="34" charset="0"/>
              </a:rPr>
              <a:t>RÉALISATION </a:t>
            </a:r>
            <a:r>
              <a:rPr lang="fr-FR" sz="6000" dirty="0" smtClean="0">
                <a:solidFill>
                  <a:schemeClr val="tx1"/>
                </a:solidFill>
                <a:latin typeface="Arial" panose="020B0604020202020204" pitchFamily="34" charset="0"/>
                <a:ea typeface="Microsoft JhengHei Light" panose="020B0304030504040204" pitchFamily="34" charset="-120"/>
                <a:cs typeface="Arial" panose="020B0604020202020204" pitchFamily="34" charset="0"/>
              </a:rPr>
              <a:t>D’UNE</a:t>
            </a:r>
            <a:endParaRPr lang="fr-FR" sz="6000" dirty="0">
              <a:solidFill>
                <a:schemeClr val="tx1"/>
              </a:solidFill>
              <a:latin typeface="Arial" panose="020B0604020202020204" pitchFamily="34" charset="0"/>
              <a:ea typeface="Microsoft JhengHei Light" panose="020B0304030504040204" pitchFamily="34" charset="-120"/>
              <a:cs typeface="Arial" panose="020B0604020202020204" pitchFamily="34" charset="0"/>
            </a:endParaRPr>
          </a:p>
          <a:p>
            <a:pPr marR="0" defTabSz="914400">
              <a:spcBef>
                <a:spcPct val="0"/>
              </a:spcBef>
              <a:spcAft>
                <a:spcPts val="800"/>
              </a:spcAft>
              <a:defRPr/>
            </a:pPr>
            <a:r>
              <a:rPr lang="fr-FR" sz="6000" dirty="0">
                <a:solidFill>
                  <a:schemeClr val="tx1"/>
                </a:solidFill>
                <a:latin typeface="Arial" panose="020B0604020202020204" pitchFamily="34" charset="0"/>
                <a:ea typeface="Microsoft JhengHei Light" panose="020B0304030504040204" pitchFamily="34" charset="-120"/>
                <a:cs typeface="Arial" panose="020B0604020202020204" pitchFamily="34" charset="0"/>
              </a:rPr>
              <a:t>GESTION DES CLIENTS</a:t>
            </a:r>
          </a:p>
        </p:txBody>
      </p:sp>
    </p:spTree>
    <p:extLst>
      <p:ext uri="{BB962C8B-B14F-4D97-AF65-F5344CB8AC3E}">
        <p14:creationId xmlns:p14="http://schemas.microsoft.com/office/powerpoint/2010/main" val="1403909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64" y="398900"/>
            <a:ext cx="6396883" cy="3977631"/>
          </a:xfrm>
          <a:prstGeom prst="rect">
            <a:avLst/>
          </a:prstGeom>
        </p:spPr>
      </p:pic>
      <p:sp>
        <p:nvSpPr>
          <p:cNvPr id="4" name="ZoneTexte 3"/>
          <p:cNvSpPr txBox="1"/>
          <p:nvPr/>
        </p:nvSpPr>
        <p:spPr>
          <a:xfrm>
            <a:off x="753037" y="198845"/>
            <a:ext cx="9045388" cy="400110"/>
          </a:xfrm>
          <a:prstGeom prst="rect">
            <a:avLst/>
          </a:prstGeom>
          <a:noFill/>
        </p:spPr>
        <p:txBody>
          <a:bodyPr wrap="square" rtlCol="0">
            <a:spAutoFit/>
          </a:bodyPr>
          <a:lstStyle/>
          <a:p>
            <a:r>
              <a:rPr lang="en-US" sz="2000" b="1" dirty="0"/>
              <a:t>Use </a:t>
            </a:r>
            <a:r>
              <a:rPr lang="en-US" sz="2000" b="1" dirty="0" smtClean="0"/>
              <a:t>Case Diagram </a:t>
            </a:r>
            <a:r>
              <a:rPr lang="en-US" sz="2000" b="1" dirty="0"/>
              <a:t>for the Admin</a:t>
            </a:r>
            <a:endParaRPr lang="fr-FR" sz="2000" b="1" dirty="0" smtClean="0"/>
          </a:p>
        </p:txBody>
      </p:sp>
      <p:sp>
        <p:nvSpPr>
          <p:cNvPr id="2" name="ZoneTexte 1"/>
          <p:cNvSpPr txBox="1"/>
          <p:nvPr/>
        </p:nvSpPr>
        <p:spPr>
          <a:xfrm>
            <a:off x="6988557" y="854346"/>
            <a:ext cx="4724400" cy="411676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smtClean="0"/>
              <a:t>	The </a:t>
            </a:r>
            <a:r>
              <a:rPr lang="en-US" sz="1600" dirty="0"/>
              <a:t>Admin actor is connected to three use cases: "Create a client," "Update a client," and "Delete a </a:t>
            </a:r>
            <a:r>
              <a:rPr lang="en-US" sz="1600" dirty="0" smtClean="0"/>
              <a:t>client.”</a:t>
            </a:r>
          </a:p>
          <a:p>
            <a:pPr marL="285750" indent="-285750" algn="just">
              <a:lnSpc>
                <a:spcPct val="150000"/>
              </a:lnSpc>
              <a:buFont typeface="Wingdings" panose="05000000000000000000" pitchFamily="2" charset="2"/>
              <a:buChar char="Ø"/>
            </a:pPr>
            <a:r>
              <a:rPr lang="en-US" sz="1600" dirty="0" smtClean="0"/>
              <a:t>	Each </a:t>
            </a:r>
            <a:r>
              <a:rPr lang="en-US" sz="1600" dirty="0"/>
              <a:t>of these use cases has a dependency on the "Authentication" use case, depicted by the &lt;&lt;include&gt;&gt; stereotype</a:t>
            </a:r>
            <a:r>
              <a:rPr lang="en-US" sz="1600" dirty="0" smtClean="0"/>
              <a:t>.</a:t>
            </a:r>
          </a:p>
          <a:p>
            <a:pPr marL="285750" indent="-285750" algn="just">
              <a:lnSpc>
                <a:spcPct val="150000"/>
              </a:lnSpc>
              <a:buFont typeface="Wingdings" panose="05000000000000000000" pitchFamily="2" charset="2"/>
              <a:buChar char="Ø"/>
            </a:pPr>
            <a:r>
              <a:rPr lang="en-US" sz="1600" dirty="0" smtClean="0"/>
              <a:t>	The </a:t>
            </a:r>
            <a:r>
              <a:rPr lang="en-US" sz="1600" dirty="0"/>
              <a:t>&lt;&lt;include&gt;&gt; relationship indicates that the "Authentication" use case is a mandatory part of the other use cases. This implies that authentication is a prerequisite for any client-related operations performed by the admin.</a:t>
            </a:r>
            <a:endParaRPr lang="en-US" sz="1600" dirty="0" smtClean="0"/>
          </a:p>
        </p:txBody>
      </p:sp>
      <p:sp>
        <p:nvSpPr>
          <p:cNvPr id="3" name="ZoneTexte 2"/>
          <p:cNvSpPr txBox="1"/>
          <p:nvPr/>
        </p:nvSpPr>
        <p:spPr>
          <a:xfrm>
            <a:off x="753037" y="3983087"/>
            <a:ext cx="5880847" cy="2639441"/>
          </a:xfrm>
          <a:prstGeom prst="rect">
            <a:avLst/>
          </a:prstGeom>
          <a:noFill/>
        </p:spPr>
        <p:txBody>
          <a:bodyPr wrap="square" rtlCol="0">
            <a:spAutoFit/>
          </a:bodyPr>
          <a:lstStyle/>
          <a:p>
            <a:pPr>
              <a:lnSpc>
                <a:spcPct val="150000"/>
              </a:lnSpc>
            </a:pPr>
            <a:r>
              <a:rPr lang="en-US" sz="1600" b="1" dirty="0"/>
              <a:t>Use Cases</a:t>
            </a:r>
            <a:r>
              <a:rPr lang="en-US" sz="1600" b="1" dirty="0" smtClean="0"/>
              <a:t>:</a:t>
            </a:r>
          </a:p>
          <a:p>
            <a:pPr marL="742950" lvl="1" indent="-285750">
              <a:lnSpc>
                <a:spcPct val="150000"/>
              </a:lnSpc>
              <a:buFont typeface="Arial" panose="020B0604020202020204" pitchFamily="34" charset="0"/>
              <a:buChar char="•"/>
            </a:pPr>
            <a:r>
              <a:rPr lang="en-US" sz="1600" b="1" dirty="0" smtClean="0"/>
              <a:t>Create </a:t>
            </a:r>
            <a:r>
              <a:rPr lang="en-US" sz="1600" b="1" dirty="0"/>
              <a:t>a client: </a:t>
            </a:r>
            <a:r>
              <a:rPr lang="en-US" sz="1600" dirty="0"/>
              <a:t>This use case allows the admin to create a new client in the system</a:t>
            </a:r>
            <a:r>
              <a:rPr lang="en-US" sz="1600" dirty="0" smtClean="0"/>
              <a:t>.</a:t>
            </a:r>
          </a:p>
          <a:p>
            <a:pPr marL="742950" lvl="1" indent="-285750">
              <a:lnSpc>
                <a:spcPct val="150000"/>
              </a:lnSpc>
              <a:buFont typeface="Arial" panose="020B0604020202020204" pitchFamily="34" charset="0"/>
              <a:buChar char="•"/>
            </a:pPr>
            <a:r>
              <a:rPr lang="en-US" sz="1600" b="1" dirty="0" smtClean="0"/>
              <a:t>Update </a:t>
            </a:r>
            <a:r>
              <a:rPr lang="en-US" sz="1600" b="1" dirty="0"/>
              <a:t>a client: </a:t>
            </a:r>
            <a:r>
              <a:rPr lang="en-US" sz="1600" dirty="0"/>
              <a:t>This use case allows the admin to update the details of an existing client</a:t>
            </a:r>
            <a:r>
              <a:rPr lang="en-US" sz="1600" dirty="0" smtClean="0"/>
              <a:t>.</a:t>
            </a:r>
          </a:p>
          <a:p>
            <a:pPr marL="742950" lvl="1" indent="-285750">
              <a:lnSpc>
                <a:spcPct val="150000"/>
              </a:lnSpc>
              <a:buFont typeface="Arial" panose="020B0604020202020204" pitchFamily="34" charset="0"/>
              <a:buChar char="•"/>
            </a:pPr>
            <a:r>
              <a:rPr lang="en-US" sz="1600" b="1" dirty="0" smtClean="0"/>
              <a:t>Delete </a:t>
            </a:r>
            <a:r>
              <a:rPr lang="en-US" sz="1600" b="1" dirty="0"/>
              <a:t>a client: </a:t>
            </a:r>
            <a:r>
              <a:rPr lang="en-US" sz="1600" dirty="0"/>
              <a:t>This use case allows the admin to delete a client from the system.</a:t>
            </a:r>
            <a:endParaRPr lang="fr-FR" sz="1600" dirty="0"/>
          </a:p>
        </p:txBody>
      </p:sp>
    </p:spTree>
    <p:extLst>
      <p:ext uri="{BB962C8B-B14F-4D97-AF65-F5344CB8AC3E}">
        <p14:creationId xmlns:p14="http://schemas.microsoft.com/office/powerpoint/2010/main" val="308300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2054411" y="1369293"/>
            <a:ext cx="7869518" cy="4119414"/>
          </a:xfrm>
          <a:prstGeom prst="rect">
            <a:avLst/>
          </a:prstGeom>
        </p:spPr>
      </p:pic>
      <p:sp>
        <p:nvSpPr>
          <p:cNvPr id="4" name="Rectangle 3"/>
          <p:cNvSpPr/>
          <p:nvPr/>
        </p:nvSpPr>
        <p:spPr>
          <a:xfrm>
            <a:off x="1461422" y="608710"/>
            <a:ext cx="1666610" cy="400110"/>
          </a:xfrm>
          <a:prstGeom prst="rect">
            <a:avLst/>
          </a:prstGeom>
        </p:spPr>
        <p:txBody>
          <a:bodyPr wrap="none">
            <a:spAutoFit/>
          </a:bodyPr>
          <a:lstStyle/>
          <a:p>
            <a:r>
              <a:rPr lang="fr-FR" sz="2000" b="1" dirty="0"/>
              <a:t>Class Diagram</a:t>
            </a:r>
          </a:p>
        </p:txBody>
      </p:sp>
      <p:sp>
        <p:nvSpPr>
          <p:cNvPr id="2" name="ZoneTexte 1"/>
          <p:cNvSpPr txBox="1"/>
          <p:nvPr/>
        </p:nvSpPr>
        <p:spPr>
          <a:xfrm>
            <a:off x="1461422" y="4925850"/>
            <a:ext cx="9726531" cy="923330"/>
          </a:xfrm>
          <a:prstGeom prst="rect">
            <a:avLst/>
          </a:prstGeom>
          <a:noFill/>
        </p:spPr>
        <p:txBody>
          <a:bodyPr wrap="square" rtlCol="0">
            <a:spAutoFit/>
          </a:bodyPr>
          <a:lstStyle/>
          <a:p>
            <a:pPr>
              <a:lnSpc>
                <a:spcPct val="150000"/>
              </a:lnSpc>
            </a:pPr>
            <a:r>
              <a:rPr lang="en-US" dirty="0"/>
              <a:t>The </a:t>
            </a:r>
            <a:r>
              <a:rPr lang="en-US" dirty="0" smtClean="0"/>
              <a:t>diagram above </a:t>
            </a:r>
            <a:r>
              <a:rPr lang="en-US" dirty="0"/>
              <a:t>illustrates that each Admin can manage multiple Client instances, forming a one-to-many relationship. Each Client is managed by exactly one Admin.</a:t>
            </a:r>
            <a:endParaRPr lang="fr-FR" dirty="0"/>
          </a:p>
        </p:txBody>
      </p:sp>
    </p:spTree>
    <p:extLst>
      <p:ext uri="{BB962C8B-B14F-4D97-AF65-F5344CB8AC3E}">
        <p14:creationId xmlns:p14="http://schemas.microsoft.com/office/powerpoint/2010/main" val="3734602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0" y="963997"/>
            <a:ext cx="7430996" cy="5580239"/>
          </a:xfrm>
          <a:prstGeom prst="rect">
            <a:avLst/>
          </a:prstGeom>
        </p:spPr>
      </p:pic>
      <p:sp>
        <p:nvSpPr>
          <p:cNvPr id="4" name="Rectangle 3"/>
          <p:cNvSpPr/>
          <p:nvPr/>
        </p:nvSpPr>
        <p:spPr>
          <a:xfrm>
            <a:off x="873758" y="426585"/>
            <a:ext cx="4182812" cy="400110"/>
          </a:xfrm>
          <a:prstGeom prst="rect">
            <a:avLst/>
          </a:prstGeom>
        </p:spPr>
        <p:txBody>
          <a:bodyPr wrap="none">
            <a:spAutoFit/>
          </a:bodyPr>
          <a:lstStyle/>
          <a:p>
            <a:r>
              <a:rPr lang="fr-FR" sz="2000" b="1" dirty="0">
                <a:latin typeface="Calibri" panose="020F0502020204030204" pitchFamily="34" charset="0"/>
                <a:ea typeface="Calibri" panose="020F0502020204030204" pitchFamily="34" charset="0"/>
                <a:cs typeface="Arial" panose="020B0604020202020204" pitchFamily="34" charset="0"/>
              </a:rPr>
              <a:t>Sequence Diagram for Authentication</a:t>
            </a:r>
          </a:p>
        </p:txBody>
      </p:sp>
      <p:sp>
        <p:nvSpPr>
          <p:cNvPr id="6" name="ZoneTexte 5"/>
          <p:cNvSpPr txBox="1"/>
          <p:nvPr/>
        </p:nvSpPr>
        <p:spPr>
          <a:xfrm>
            <a:off x="7117975" y="1046620"/>
            <a:ext cx="4500285" cy="4524315"/>
          </a:xfrm>
          <a:prstGeom prst="rect">
            <a:avLst/>
          </a:prstGeom>
          <a:noFill/>
        </p:spPr>
        <p:txBody>
          <a:bodyPr wrap="square" rtlCol="0">
            <a:spAutoFit/>
          </a:bodyPr>
          <a:lstStyle/>
          <a:p>
            <a:pPr algn="just">
              <a:lnSpc>
                <a:spcPct val="150000"/>
              </a:lnSpc>
            </a:pPr>
            <a:r>
              <a:rPr lang="en-US" sz="1600" dirty="0"/>
              <a:t>The Admin initiates the authentication process by sending a login request to the system's Controller. The Controller then forwards this request to the Service to authenticate the provided credentials. </a:t>
            </a:r>
            <a:r>
              <a:rPr lang="en-US" sz="1600" dirty="0" smtClean="0"/>
              <a:t>  The </a:t>
            </a:r>
            <a:r>
              <a:rPr lang="en-US" sz="1600" dirty="0"/>
              <a:t>Service requests the Database to validate the credentials. After the Database confirms the validity of the credentials, this confirmation is sent back to the Service. The Service then generates an authentication token and sends it back to the Controller. Finally, the Controller returns the generated token to the Admin, completing the authentication process.</a:t>
            </a:r>
            <a:endParaRPr lang="fr-FR" sz="1600" dirty="0"/>
          </a:p>
        </p:txBody>
      </p:sp>
    </p:spTree>
    <p:extLst>
      <p:ext uri="{BB962C8B-B14F-4D97-AF65-F5344CB8AC3E}">
        <p14:creationId xmlns:p14="http://schemas.microsoft.com/office/powerpoint/2010/main" val="793588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5257" y="417620"/>
            <a:ext cx="4336893" cy="400110"/>
          </a:xfrm>
          <a:prstGeom prst="rect">
            <a:avLst/>
          </a:prstGeom>
        </p:spPr>
        <p:txBody>
          <a:bodyPr wrap="none">
            <a:spAutoFit/>
          </a:bodyPr>
          <a:lstStyle/>
          <a:p>
            <a:r>
              <a:rPr lang="en-US" sz="2000" b="1" dirty="0">
                <a:latin typeface="Calibri" panose="020F0502020204030204" pitchFamily="34" charset="0"/>
                <a:ea typeface="Calibri" panose="020F0502020204030204" pitchFamily="34" charset="0"/>
                <a:cs typeface="Arial" panose="020B0604020202020204" pitchFamily="34" charset="0"/>
              </a:rPr>
              <a:t>Sequence Diagram for Creating a </a:t>
            </a:r>
            <a:r>
              <a:rPr lang="en-US" sz="2000" b="1" dirty="0" smtClean="0">
                <a:latin typeface="Calibri" panose="020F0502020204030204" pitchFamily="34" charset="0"/>
                <a:ea typeface="Calibri" panose="020F0502020204030204" pitchFamily="34" charset="0"/>
                <a:cs typeface="Arial" panose="020B0604020202020204" pitchFamily="34" charset="0"/>
              </a:rPr>
              <a:t>Client</a:t>
            </a:r>
            <a:endParaRPr lang="fr-FR" sz="2000" b="1" dirty="0">
              <a:latin typeface="Calibri" panose="020F0502020204030204" pitchFamily="34" charset="0"/>
              <a:ea typeface="Calibri" panose="020F0502020204030204" pitchFamily="34" charset="0"/>
              <a:cs typeface="Arial" panose="020B0604020202020204" pitchFamily="34" charset="0"/>
            </a:endParaRPr>
          </a:p>
        </p:txBody>
      </p:sp>
      <p:pic>
        <p:nvPicPr>
          <p:cNvPr id="6" name="Image 5"/>
          <p:cNvPicPr/>
          <p:nvPr/>
        </p:nvPicPr>
        <p:blipFill>
          <a:blip r:embed="rId2">
            <a:extLst>
              <a:ext uri="{28A0092B-C50C-407E-A947-70E740481C1C}">
                <a14:useLocalDpi xmlns:a14="http://schemas.microsoft.com/office/drawing/2010/main" val="0"/>
              </a:ext>
            </a:extLst>
          </a:blip>
          <a:stretch>
            <a:fillRect/>
          </a:stretch>
        </p:blipFill>
        <p:spPr>
          <a:xfrm>
            <a:off x="318994" y="1102845"/>
            <a:ext cx="6906559" cy="5414495"/>
          </a:xfrm>
          <a:prstGeom prst="rect">
            <a:avLst/>
          </a:prstGeom>
        </p:spPr>
      </p:pic>
      <p:sp>
        <p:nvSpPr>
          <p:cNvPr id="5" name="ZoneTexte 4"/>
          <p:cNvSpPr txBox="1"/>
          <p:nvPr/>
        </p:nvSpPr>
        <p:spPr>
          <a:xfrm>
            <a:off x="7100045" y="1102845"/>
            <a:ext cx="4643720" cy="4154984"/>
          </a:xfrm>
          <a:prstGeom prst="rect">
            <a:avLst/>
          </a:prstGeom>
          <a:noFill/>
        </p:spPr>
        <p:txBody>
          <a:bodyPr wrap="square" rtlCol="0">
            <a:spAutoFit/>
          </a:bodyPr>
          <a:lstStyle/>
          <a:p>
            <a:pPr algn="just">
              <a:lnSpc>
                <a:spcPct val="150000"/>
              </a:lnSpc>
            </a:pPr>
            <a:r>
              <a:rPr lang="en-US" sz="1600" dirty="0"/>
              <a:t>The admin starts the client creation process by interacting with the system's controller</a:t>
            </a:r>
            <a:r>
              <a:rPr lang="en-US" sz="1600" dirty="0" smtClean="0"/>
              <a:t>. The </a:t>
            </a:r>
            <a:r>
              <a:rPr lang="en-US" sz="1600" dirty="0"/>
              <a:t>controller requests the service to validate the provided client data</a:t>
            </a:r>
            <a:r>
              <a:rPr lang="en-US" sz="1600" dirty="0" smtClean="0"/>
              <a:t>. After </a:t>
            </a:r>
            <a:r>
              <a:rPr lang="en-US" sz="1600" dirty="0"/>
              <a:t>validation, the service communicates back to the controller, confirming the data's validity</a:t>
            </a:r>
            <a:r>
              <a:rPr lang="en-US" sz="1600" dirty="0" smtClean="0"/>
              <a:t>. The </a:t>
            </a:r>
            <a:r>
              <a:rPr lang="en-US" sz="1600" dirty="0"/>
              <a:t>controller then instructs the service to proceed with client creation</a:t>
            </a:r>
            <a:r>
              <a:rPr lang="en-US" sz="1600" dirty="0" smtClean="0"/>
              <a:t>. The </a:t>
            </a:r>
            <a:r>
              <a:rPr lang="en-US" sz="1600" dirty="0"/>
              <a:t>service prepares the data and inserts it into the database</a:t>
            </a:r>
            <a:r>
              <a:rPr lang="en-US" sz="1600" dirty="0" smtClean="0"/>
              <a:t>. The </a:t>
            </a:r>
            <a:r>
              <a:rPr lang="en-US" sz="1600" dirty="0"/>
              <a:t>database confirms the successful insertion of the new client</a:t>
            </a:r>
            <a:r>
              <a:rPr lang="en-US" sz="1600" dirty="0" smtClean="0"/>
              <a:t>. This </a:t>
            </a:r>
            <a:r>
              <a:rPr lang="en-US" sz="1600" dirty="0"/>
              <a:t>confirmation is propagated back up through the service and controller to the admin.</a:t>
            </a:r>
            <a:endParaRPr lang="fr-FR" sz="1600" dirty="0"/>
          </a:p>
        </p:txBody>
      </p:sp>
    </p:spTree>
    <p:extLst>
      <p:ext uri="{BB962C8B-B14F-4D97-AF65-F5344CB8AC3E}">
        <p14:creationId xmlns:p14="http://schemas.microsoft.com/office/powerpoint/2010/main" val="3884963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242607" y="877536"/>
            <a:ext cx="6776756" cy="5514183"/>
          </a:xfrm>
          <a:prstGeom prst="rect">
            <a:avLst/>
          </a:prstGeom>
        </p:spPr>
      </p:pic>
      <p:sp>
        <p:nvSpPr>
          <p:cNvPr id="4" name="Rectangle 3"/>
          <p:cNvSpPr/>
          <p:nvPr/>
        </p:nvSpPr>
        <p:spPr>
          <a:xfrm>
            <a:off x="869751" y="339769"/>
            <a:ext cx="4424737" cy="400110"/>
          </a:xfrm>
          <a:prstGeom prst="rect">
            <a:avLst/>
          </a:prstGeom>
        </p:spPr>
        <p:txBody>
          <a:bodyPr wrap="none">
            <a:spAutoFit/>
          </a:bodyPr>
          <a:lstStyle/>
          <a:p>
            <a:r>
              <a:rPr lang="fr-FR" sz="2000" b="1" dirty="0">
                <a:latin typeface="Calibri" panose="020F0502020204030204" pitchFamily="34" charset="0"/>
                <a:ea typeface="Calibri" panose="020F0502020204030204" pitchFamily="34" charset="0"/>
                <a:cs typeface="Arial" panose="020B0604020202020204" pitchFamily="34" charset="0"/>
              </a:rPr>
              <a:t>Sequence Diagram for </a:t>
            </a:r>
            <a:r>
              <a:rPr lang="fr-FR" sz="2000" b="1" dirty="0" smtClean="0">
                <a:latin typeface="Calibri" panose="020F0502020204030204" pitchFamily="34" charset="0"/>
                <a:ea typeface="Calibri" panose="020F0502020204030204" pitchFamily="34" charset="0"/>
                <a:cs typeface="Arial" panose="020B0604020202020204" pitchFamily="34" charset="0"/>
              </a:rPr>
              <a:t>Updating </a:t>
            </a:r>
            <a:r>
              <a:rPr lang="fr-FR" sz="2000" b="1" dirty="0">
                <a:latin typeface="Calibri" panose="020F0502020204030204" pitchFamily="34" charset="0"/>
                <a:ea typeface="Calibri" panose="020F0502020204030204" pitchFamily="34" charset="0"/>
                <a:cs typeface="Arial" panose="020B0604020202020204" pitchFamily="34" charset="0"/>
              </a:rPr>
              <a:t>a </a:t>
            </a:r>
            <a:r>
              <a:rPr lang="fr-FR" sz="2000" b="1" dirty="0" smtClean="0">
                <a:latin typeface="Calibri" panose="020F0502020204030204" pitchFamily="34" charset="0"/>
                <a:ea typeface="Calibri" panose="020F0502020204030204" pitchFamily="34" charset="0"/>
                <a:cs typeface="Arial" panose="020B0604020202020204" pitchFamily="34" charset="0"/>
              </a:rPr>
              <a:t>Client</a:t>
            </a:r>
            <a:endParaRPr lang="fr-FR" sz="2000" b="1" dirty="0">
              <a:latin typeface="Calibri" panose="020F0502020204030204" pitchFamily="34" charset="0"/>
              <a:ea typeface="Calibri" panose="020F0502020204030204" pitchFamily="34" charset="0"/>
              <a:cs typeface="Arial" panose="020B0604020202020204" pitchFamily="34" charset="0"/>
            </a:endParaRPr>
          </a:p>
        </p:txBody>
      </p:sp>
      <p:sp>
        <p:nvSpPr>
          <p:cNvPr id="6" name="ZoneTexte 5"/>
          <p:cNvSpPr txBox="1"/>
          <p:nvPr/>
        </p:nvSpPr>
        <p:spPr>
          <a:xfrm>
            <a:off x="6866963" y="905025"/>
            <a:ext cx="4894731" cy="5632311"/>
          </a:xfrm>
          <a:prstGeom prst="rect">
            <a:avLst/>
          </a:prstGeom>
          <a:noFill/>
        </p:spPr>
        <p:txBody>
          <a:bodyPr wrap="square" rtlCol="0">
            <a:spAutoFit/>
          </a:bodyPr>
          <a:lstStyle/>
          <a:p>
            <a:pPr algn="just">
              <a:lnSpc>
                <a:spcPct val="150000"/>
              </a:lnSpc>
            </a:pPr>
            <a:r>
              <a:rPr lang="en-US" sz="1600" dirty="0"/>
              <a:t>The Admin initiates the client update process by sending an updateClient() request to the system's Controller. </a:t>
            </a:r>
            <a:r>
              <a:rPr lang="en-US" sz="1600" dirty="0" smtClean="0"/>
              <a:t>  The </a:t>
            </a:r>
            <a:r>
              <a:rPr lang="en-US" sz="1600" dirty="0"/>
              <a:t>Controller forwards this request to the Service for validation by calling the validateData() method. </a:t>
            </a:r>
            <a:r>
              <a:rPr lang="en-US" sz="1600" dirty="0" smtClean="0"/>
              <a:t>           The </a:t>
            </a:r>
            <a:r>
              <a:rPr lang="en-US" sz="1600" dirty="0"/>
              <a:t>Service validates the provided data and confirms its validity with an isValid response. Upon validation, the Controller instructs the Service to proceed with updating the client by calling the updateClient() method. </a:t>
            </a:r>
            <a:r>
              <a:rPr lang="en-US" sz="1600" dirty="0" smtClean="0"/>
              <a:t>           The </a:t>
            </a:r>
            <a:r>
              <a:rPr lang="en-US" sz="1600" dirty="0"/>
              <a:t>Service then prepares the necessary data and sends an updateOne(data) request to the Database to update the client information. The Database confirms the successful update with an updatedClient response. This confirmation is propagated back through the Service and the Controller to the Admin, completing the client update process.</a:t>
            </a:r>
            <a:endParaRPr lang="fr-FR" sz="1600" dirty="0"/>
          </a:p>
        </p:txBody>
      </p:sp>
    </p:spTree>
    <p:extLst>
      <p:ext uri="{BB962C8B-B14F-4D97-AF65-F5344CB8AC3E}">
        <p14:creationId xmlns:p14="http://schemas.microsoft.com/office/powerpoint/2010/main" val="2201840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0" y="700523"/>
            <a:ext cx="7403103" cy="5696781"/>
          </a:xfrm>
          <a:prstGeom prst="rect">
            <a:avLst/>
          </a:prstGeom>
        </p:spPr>
      </p:pic>
      <p:sp>
        <p:nvSpPr>
          <p:cNvPr id="4" name="Rectangle 3"/>
          <p:cNvSpPr/>
          <p:nvPr/>
        </p:nvSpPr>
        <p:spPr>
          <a:xfrm>
            <a:off x="778188" y="438379"/>
            <a:ext cx="4340419" cy="400110"/>
          </a:xfrm>
          <a:prstGeom prst="rect">
            <a:avLst/>
          </a:prstGeom>
        </p:spPr>
        <p:txBody>
          <a:bodyPr wrap="none">
            <a:spAutoFit/>
          </a:bodyPr>
          <a:lstStyle/>
          <a:p>
            <a:r>
              <a:rPr lang="fr-FR" sz="2000" b="1" dirty="0">
                <a:latin typeface="Calibri" panose="020F0502020204030204" pitchFamily="34" charset="0"/>
                <a:ea typeface="Calibri" panose="020F0502020204030204" pitchFamily="34" charset="0"/>
                <a:cs typeface="Arial" panose="020B0604020202020204" pitchFamily="34" charset="0"/>
              </a:rPr>
              <a:t>Sequence Diagram for </a:t>
            </a:r>
            <a:r>
              <a:rPr lang="fr-FR" sz="2000" b="1" dirty="0" smtClean="0">
                <a:latin typeface="Calibri" panose="020F0502020204030204" pitchFamily="34" charset="0"/>
                <a:ea typeface="Calibri" panose="020F0502020204030204" pitchFamily="34" charset="0"/>
                <a:cs typeface="Arial" panose="020B0604020202020204" pitchFamily="34" charset="0"/>
              </a:rPr>
              <a:t>Deleting </a:t>
            </a:r>
            <a:r>
              <a:rPr lang="fr-FR" sz="2000" b="1" dirty="0">
                <a:latin typeface="Calibri" panose="020F0502020204030204" pitchFamily="34" charset="0"/>
                <a:ea typeface="Calibri" panose="020F0502020204030204" pitchFamily="34" charset="0"/>
                <a:cs typeface="Arial" panose="020B0604020202020204" pitchFamily="34" charset="0"/>
              </a:rPr>
              <a:t>a </a:t>
            </a:r>
            <a:r>
              <a:rPr lang="fr-FR" sz="2000" b="1" dirty="0" smtClean="0">
                <a:latin typeface="Calibri" panose="020F0502020204030204" pitchFamily="34" charset="0"/>
                <a:ea typeface="Calibri" panose="020F0502020204030204" pitchFamily="34" charset="0"/>
                <a:cs typeface="Arial" panose="020B0604020202020204" pitchFamily="34" charset="0"/>
              </a:rPr>
              <a:t>Client</a:t>
            </a:r>
            <a:endParaRPr lang="fr-FR" sz="2000" b="1" dirty="0">
              <a:latin typeface="Calibri" panose="020F0502020204030204" pitchFamily="34" charset="0"/>
              <a:ea typeface="Calibri" panose="020F0502020204030204" pitchFamily="34" charset="0"/>
              <a:cs typeface="Arial" panose="020B0604020202020204" pitchFamily="34" charset="0"/>
            </a:endParaRPr>
          </a:p>
        </p:txBody>
      </p:sp>
      <p:sp>
        <p:nvSpPr>
          <p:cNvPr id="7" name="ZoneTexte 6"/>
          <p:cNvSpPr txBox="1"/>
          <p:nvPr/>
        </p:nvSpPr>
        <p:spPr>
          <a:xfrm>
            <a:off x="6840069" y="917423"/>
            <a:ext cx="4921625" cy="5262979"/>
          </a:xfrm>
          <a:prstGeom prst="rect">
            <a:avLst/>
          </a:prstGeom>
          <a:noFill/>
        </p:spPr>
        <p:txBody>
          <a:bodyPr wrap="square" rtlCol="0">
            <a:spAutoFit/>
          </a:bodyPr>
          <a:lstStyle/>
          <a:p>
            <a:pPr algn="just">
              <a:lnSpc>
                <a:spcPct val="150000"/>
              </a:lnSpc>
            </a:pPr>
            <a:r>
              <a:rPr lang="en-US" sz="1600" dirty="0"/>
              <a:t>The Admin initiates the client deletion process by sending a deleteClient() request to the system's Controller. The Controller forwards this request to the Service for validation by </a:t>
            </a:r>
            <a:r>
              <a:rPr lang="en-US" sz="1600" dirty="0" smtClean="0"/>
              <a:t>calling </a:t>
            </a:r>
            <a:r>
              <a:rPr lang="en-US" sz="1600" dirty="0"/>
              <a:t>the validateId() method. The Service validates the provided ID and confirms its validity with an isValid response. Upon validation, the Controller instructs the Service to proceed with deleting the client by calling the deleteClient() method. </a:t>
            </a:r>
            <a:r>
              <a:rPr lang="en-US" sz="1600" dirty="0" smtClean="0"/>
              <a:t>             The </a:t>
            </a:r>
            <a:r>
              <a:rPr lang="en-US" sz="1600" dirty="0"/>
              <a:t>Service then prepares the necessary data and sends a deleteOne(id) request to the Database to delete the client information. The Database confirms the successful deletion with a void response. This confirmation is propagated back through the Service and the Controller to the Admin, completing the client deletion process.</a:t>
            </a:r>
            <a:endParaRPr lang="fr-FR" sz="1600" dirty="0"/>
          </a:p>
        </p:txBody>
      </p:sp>
    </p:spTree>
    <p:extLst>
      <p:ext uri="{BB962C8B-B14F-4D97-AF65-F5344CB8AC3E}">
        <p14:creationId xmlns:p14="http://schemas.microsoft.com/office/powerpoint/2010/main" val="69484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8"/>
          <p:cNvSpPr txBox="1"/>
          <p:nvPr/>
        </p:nvSpPr>
        <p:spPr>
          <a:xfrm>
            <a:off x="1532964" y="2624662"/>
            <a:ext cx="9126071" cy="134670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R="0" algn="ctr" defTabSz="914400">
              <a:spcBef>
                <a:spcPct val="0"/>
              </a:spcBef>
              <a:spcAft>
                <a:spcPts val="800"/>
              </a:spcAft>
              <a:defRPr/>
            </a:pPr>
            <a:r>
              <a:rPr lang="fr-FR" sz="6000" dirty="0">
                <a:solidFill>
                  <a:schemeClr val="tx1"/>
                </a:solidFill>
                <a:latin typeface="Arial" panose="020B0604020202020204" pitchFamily="34" charset="0"/>
                <a:ea typeface="Microsoft JhengHei Light" panose="020B0304030504040204" pitchFamily="34" charset="-120"/>
                <a:cs typeface="Arial" panose="020B0604020202020204" pitchFamily="34" charset="0"/>
              </a:rPr>
              <a:t>Demonstration</a:t>
            </a:r>
          </a:p>
        </p:txBody>
      </p:sp>
    </p:spTree>
    <p:extLst>
      <p:ext uri="{BB962C8B-B14F-4D97-AF65-F5344CB8AC3E}">
        <p14:creationId xmlns:p14="http://schemas.microsoft.com/office/powerpoint/2010/main" val="1054497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8"/>
          <p:cNvSpPr txBox="1"/>
          <p:nvPr/>
        </p:nvSpPr>
        <p:spPr>
          <a:xfrm>
            <a:off x="1819835" y="2755648"/>
            <a:ext cx="9126071" cy="134670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R="0" algn="ctr" defTabSz="914400">
              <a:spcBef>
                <a:spcPct val="0"/>
              </a:spcBef>
              <a:spcAft>
                <a:spcPts val="800"/>
              </a:spcAft>
              <a:defRPr/>
            </a:pPr>
            <a:r>
              <a:rPr lang="en-US" sz="6000" dirty="0"/>
              <a:t>Thank you for your attention</a:t>
            </a:r>
            <a:endParaRPr lang="fr-FR" sz="6000" dirty="0">
              <a:solidFill>
                <a:schemeClr val="tx1"/>
              </a:solidFill>
              <a:latin typeface="Arial" panose="020B0604020202020204" pitchFamily="34" charset="0"/>
              <a:ea typeface="Microsoft JhengHei Light" panose="020B0304030504040204" pitchFamily="34" charset="-120"/>
              <a:cs typeface="Arial" panose="020B0604020202020204" pitchFamily="34" charset="0"/>
            </a:endParaRPr>
          </a:p>
        </p:txBody>
      </p:sp>
    </p:spTree>
    <p:extLst>
      <p:ext uri="{BB962C8B-B14F-4D97-AF65-F5344CB8AC3E}">
        <p14:creationId xmlns:p14="http://schemas.microsoft.com/office/powerpoint/2010/main" val="2838593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561</Words>
  <Application>Microsoft Office PowerPoint</Application>
  <PresentationFormat>Grand écran</PresentationFormat>
  <Paragraphs>24</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Microsoft JhengHei Light</vt: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ZEFRI MOHAMMAD</dc:creator>
  <cp:lastModifiedBy>ZEFRI MOHAMMAD</cp:lastModifiedBy>
  <cp:revision>19</cp:revision>
  <dcterms:created xsi:type="dcterms:W3CDTF">2024-06-14T08:41:12Z</dcterms:created>
  <dcterms:modified xsi:type="dcterms:W3CDTF">2024-06-19T15:49:50Z</dcterms:modified>
</cp:coreProperties>
</file>