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65" r:id="rId3"/>
    <p:sldId id="266" r:id="rId4"/>
    <p:sldId id="275" r:id="rId5"/>
    <p:sldId id="267" r:id="rId6"/>
    <p:sldId id="276" r:id="rId7"/>
    <p:sldId id="277" r:id="rId8"/>
    <p:sldId id="278" r:id="rId9"/>
    <p:sldId id="268" r:id="rId10"/>
    <p:sldId id="269" r:id="rId11"/>
    <p:sldId id="270" r:id="rId12"/>
    <p:sldId id="271" r:id="rId13"/>
    <p:sldId id="279" r:id="rId14"/>
    <p:sldId id="280" r:id="rId15"/>
    <p:sldId id="281" r:id="rId16"/>
    <p:sldId id="282" r:id="rId17"/>
    <p:sldId id="283" r:id="rId18"/>
    <p:sldId id="339" r:id="rId19"/>
    <p:sldId id="284" r:id="rId20"/>
    <p:sldId id="285" r:id="rId21"/>
    <p:sldId id="338" r:id="rId22"/>
    <p:sldId id="286" r:id="rId23"/>
    <p:sldId id="287" r:id="rId24"/>
    <p:sldId id="288" r:id="rId25"/>
    <p:sldId id="319" r:id="rId26"/>
    <p:sldId id="32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328BEB-45FD-48D4-8CCA-64A69817E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A9B1CB-6976-44AD-B4FF-FA8012E3E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F0AB0-9B3A-4879-AD5C-8CB4801D0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70CC3-4989-4419-9D40-47234957138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114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26E1B9-7677-4624-A4A9-05D30E07C9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086D0-C7B5-46D0-AB7C-FABDAB09E7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5317F1-CA0C-410D-8826-0DD098D8F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CD5A-B8B5-4600-9A6A-74AEE2A6F20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89000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F40ADA-81C1-4DA5-9238-CADE7D749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747C7F-997D-4E49-B91C-18F346E7B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75E65-0959-47F5-B30F-DA99A1A59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36E6-782B-4651-9667-7C30327B2A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658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5FF39-3186-4EC8-B4A7-CA54FE480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5AE20-CD52-4234-BB31-9ABAACDF4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5B533-F043-4BB0-AC2A-172BD6B5E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3F0B-7B8A-4347-ACF7-4F2208CD7CD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6933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F0921F-4461-40B0-A995-DEEC9B0F7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8755E6-5953-4DA9-9C11-E1319B082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9D6A6F-02A9-4F00-86A2-E85704B2B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FFCC3-DFCB-4093-BD8C-33CB1886A2E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101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BD81C5-CBEC-42FD-A24B-3BDC6B191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0F6EC4-B12F-447D-A4D6-AA030A166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81EF5-7365-4DB6-BB98-6840C483B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8956F-CA08-4678-AFE0-178258A9BA3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424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4B8823-17BA-4488-866F-70F71907C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79CC44-D1D5-4BDF-81AE-866CA6BDE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FDD8B5-105D-4F15-9405-003FE7C14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54C0-5664-42E0-91E3-5B46F4C3BC3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231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6CAC-CCB7-4532-B8BE-DC4075DF3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CED4E-3BAF-42BC-ACC7-0653D6357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81113-9D65-4AB9-8542-E518648D4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BC-2BA2-4537-BA3A-D70E040C89A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133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D10DB9-6E41-4E58-99E6-DAD2719B6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6F808D-1C5A-47A9-B8BA-4E48492EE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BD7A37-884D-44E3-98DF-D64C3C4A73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175B-3850-488C-8026-75CC9C6A9BE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678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23EB3F-3267-4C70-B736-ABF7F92D7A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4DF2A6-8D20-4819-ABD4-1467DC57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C211D4-E27B-4CE2-8011-83E85C340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46198-EF68-4CF3-87DA-4DF56976003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324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CDE89D-F8AE-4298-8BA9-F19F9A2B6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D63830-A74E-49DC-BD97-934B6B955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27E336-31DC-4E1C-B74A-5FE8D6601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9E1A-63FF-4CA7-81A9-542D565ACBB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3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88149-70B5-4FD5-A235-E3974D113A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840BF-1A42-481E-97E1-728371971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3BD15-918B-42E9-AE04-E3E1230AC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B2FCB-73D3-4152-A4B3-9A4B4F5D32D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8892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464F7-82B0-4E76-9F21-617698997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46DA0-4850-45D2-A093-3586CDE94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8777E-802E-42A1-89B4-B92BEACDE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2193D-5AF9-4E80-8A64-5BC2129F67A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8427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92EAAE-AC9B-47F6-8506-F53314F7C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A51325-102A-4A52-B1ED-1D79CB788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BB9DED7-3DEE-4B56-8348-917BBBD73D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60C61A-A32D-4874-9DE9-23A410F011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E8CECE-96B8-4BCD-B40B-D751A7E27F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B60009-75B0-48FB-BA26-0477B9700F3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4DF166AC-0EF0-4726-9F30-86587E18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C215C3EF-1C73-4E4E-863F-40901AE4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CF9106BB-2910-452F-820E-8C3FB3E61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43B81D51-FF49-42D1-B6E9-DA0A0E65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D2433199-2DBC-4489-B1BF-F76AF2AC6058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73680CE5-CB52-4D24-8089-C43021B2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4B057A34-54B0-4998-9A16-EF009906F3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55A0EC60-9055-468D-936C-2D7CFAE390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C558BA35-233A-41EE-AACD-6AFEAB4B5F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6F901057-2079-4357-9B74-0957E254ED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751AED-DCFD-4428-B4F5-6734965723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093375-2BA2-4D25-9BED-EADF51FB9C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3CE9E08-E2B3-4EC3-AF59-25236405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Avaliação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254F42-E5C1-4518-B618-782B8CFBC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 dirty="0"/>
              <a:t>Componente </a:t>
            </a:r>
            <a:r>
              <a:rPr lang="pt-PT" altLang="pt-PT" sz="2400" b="1" dirty="0" err="1"/>
              <a:t>TeoricoPrática</a:t>
            </a:r>
            <a:endParaRPr lang="pt-PT" altLang="pt-PT" sz="2400" b="1" dirty="0"/>
          </a:p>
          <a:p>
            <a:pPr lvl="1"/>
            <a:r>
              <a:rPr lang="pt-PT" altLang="pt-PT" sz="2000" dirty="0"/>
              <a:t>Teste final (durante época de exames)</a:t>
            </a:r>
          </a:p>
          <a:p>
            <a:pPr lvl="1"/>
            <a:r>
              <a:rPr lang="pt-PT" altLang="pt-PT" sz="2000" dirty="0"/>
              <a:t>Nota mínima: 8</a:t>
            </a:r>
          </a:p>
          <a:p>
            <a:r>
              <a:rPr lang="pt-PT" altLang="pt-PT" sz="2400" b="1" dirty="0"/>
              <a:t>Componente Prática</a:t>
            </a:r>
          </a:p>
          <a:p>
            <a:pPr lvl="1"/>
            <a:r>
              <a:rPr lang="pt-PT" altLang="pt-PT" sz="2000" dirty="0"/>
              <a:t>2 trabalhos</a:t>
            </a:r>
          </a:p>
          <a:p>
            <a:pPr lvl="1"/>
            <a:r>
              <a:rPr lang="pt-PT" altLang="pt-PT" sz="2000" dirty="0" err="1"/>
              <a:t>Mini-teste</a:t>
            </a:r>
            <a:r>
              <a:rPr lang="pt-PT" altLang="pt-PT" sz="2000"/>
              <a:t> (novembro</a:t>
            </a:r>
            <a:r>
              <a:rPr lang="pt-PT" altLang="pt-PT" sz="2000" dirty="0"/>
              <a:t>)</a:t>
            </a:r>
          </a:p>
          <a:p>
            <a:pPr lvl="1"/>
            <a:r>
              <a:rPr lang="pt-PT" altLang="pt-PT" sz="2000" dirty="0"/>
              <a:t>30%.TP1+30%.TP2+40%*MT</a:t>
            </a:r>
          </a:p>
          <a:p>
            <a:pPr lvl="1"/>
            <a:r>
              <a:rPr lang="pt-PT" altLang="pt-PT" sz="2000" dirty="0"/>
              <a:t>Nota mínima: 8</a:t>
            </a:r>
          </a:p>
          <a:p>
            <a:r>
              <a:rPr lang="pt-PT" altLang="pt-PT" sz="2400" b="1" dirty="0"/>
              <a:t>Nota final</a:t>
            </a:r>
          </a:p>
          <a:p>
            <a:pPr lvl="1"/>
            <a:r>
              <a:rPr lang="pt-PT" altLang="pt-PT" sz="2000" dirty="0"/>
              <a:t>NF = 50%.CTP + 50%.CP</a:t>
            </a:r>
          </a:p>
          <a:p>
            <a:pPr lvl="1"/>
            <a:endParaRPr lang="pt-PT" altLang="pt-PT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8C5E77-2D1C-4317-AD72-95961C542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Bibliografia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41F6C9-07EE-4091-8603-80ABDAF18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 i="1"/>
              <a:t>Operating System Concepts with Java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Silberschatz, Galvin, Gagne, 8</a:t>
            </a:r>
            <a:r>
              <a:rPr lang="pt-PT" altLang="pt-PT" sz="2000" baseline="30000"/>
              <a:t>th</a:t>
            </a:r>
            <a:r>
              <a:rPr lang="pt-PT" altLang="pt-PT" sz="2000"/>
              <a:t> edition, Wiley, 2009</a:t>
            </a:r>
          </a:p>
          <a:p>
            <a:pPr>
              <a:spcBef>
                <a:spcPts val="1200"/>
              </a:spcBef>
            </a:pPr>
            <a:r>
              <a:rPr lang="pt-PT" altLang="pt-PT" sz="2000" i="1"/>
              <a:t>Operating System Concepts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Abraham Silberschatz , Peter Baer Galvin, Greg Gagne, 10</a:t>
            </a:r>
            <a:r>
              <a:rPr lang="pt-PT" altLang="pt-PT" sz="2000" baseline="30000"/>
              <a:t>th</a:t>
            </a:r>
            <a:r>
              <a:rPr lang="pt-PT" altLang="pt-PT" sz="2000"/>
              <a:t> edition, Wiley, 2018 </a:t>
            </a:r>
          </a:p>
          <a:p>
            <a:pPr>
              <a:spcBef>
                <a:spcPts val="1200"/>
              </a:spcBef>
            </a:pPr>
            <a:r>
              <a:rPr lang="pt-PT" altLang="pt-PT" sz="2000" i="1"/>
              <a:t>Modern Operating Systems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Andrew S. Tanenbaum, 4</a:t>
            </a:r>
            <a:r>
              <a:rPr lang="pt-PT" altLang="pt-PT" sz="2000" baseline="30000"/>
              <a:t>th</a:t>
            </a:r>
            <a:r>
              <a:rPr lang="pt-PT" altLang="pt-PT" sz="2000"/>
              <a:t> edition, Pearson, 2014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Operating Systems, Principles and Practices, </a:t>
            </a:r>
            <a:br>
              <a:rPr lang="pt-PT" altLang="pt-PT" sz="2000"/>
            </a:br>
            <a:r>
              <a:rPr lang="pt-PT" altLang="pt-PT" sz="2000"/>
              <a:t>Anderson and Dahlin, 2</a:t>
            </a:r>
            <a:r>
              <a:rPr lang="pt-PT" altLang="pt-PT" sz="2000" baseline="30000"/>
              <a:t>nd</a:t>
            </a:r>
            <a:r>
              <a:rPr lang="pt-PT" altLang="pt-PT" sz="2000"/>
              <a:t> edition, Recursive Books, 2015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Operating Systems: 3 Easy Pieces, </a:t>
            </a:r>
            <a:br>
              <a:rPr lang="pt-PT" altLang="pt-PT" sz="2000"/>
            </a:br>
            <a:r>
              <a:rPr lang="fr-FR" altLang="pt-PT" sz="2000"/>
              <a:t>Dusseau, Arpaci-Dusseau, Arpaci-Dusseau Books, 2018</a:t>
            </a:r>
            <a:endParaRPr lang="pt-PT" altLang="pt-PT" sz="2000"/>
          </a:p>
          <a:p>
            <a:pPr>
              <a:spcBef>
                <a:spcPts val="1200"/>
              </a:spcBef>
            </a:pPr>
            <a:r>
              <a:rPr lang="pt-PT" altLang="pt-PT" sz="2000" i="1"/>
              <a:t>Sistemas Operativos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José Alves Marques et al. 2ª edição, FCA, 2012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16E382-28F5-492A-9D3C-B14561CEB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Questões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CFAED1-88B3-476A-888F-F11F4E4E0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que é um Sistema Operativo?</a:t>
            </a:r>
            <a:endParaRPr lang="pt-PT" altLang="pt-PT" b="1"/>
          </a:p>
        </p:txBody>
      </p:sp>
      <p:sp>
        <p:nvSpPr>
          <p:cNvPr id="14339" name="Marcador de Posição de Conteúdo 15">
            <a:extLst>
              <a:ext uri="{FF2B5EF4-FFF2-40B4-BE49-F238E27FC236}">
                <a16:creationId xmlns:a16="http://schemas.microsoft.com/office/drawing/2014/main" id="{74ADEB7B-D4C1-46B9-8A15-3FB983EA3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Sistema Operativo é o programa base que estabelece a interface entre os programas de aplicação e o hardware.</a:t>
            </a:r>
          </a:p>
          <a:p>
            <a:endParaRPr lang="pt-PT" altLang="pt-PT" sz="2000"/>
          </a:p>
        </p:txBody>
      </p:sp>
      <p:pic>
        <p:nvPicPr>
          <p:cNvPr id="14340" name="Picture 1030" descr="1-1">
            <a:extLst>
              <a:ext uri="{FF2B5EF4-FFF2-40B4-BE49-F238E27FC236}">
                <a16:creationId xmlns:a16="http://schemas.microsoft.com/office/drawing/2014/main" id="{9E3227E9-3722-4781-8B70-77A175D1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5505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758A8D-57B7-4A3B-95A1-C6F14E708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Objectivos do Sistema Operativo</a:t>
            </a:r>
            <a:endParaRPr lang="pt-PT" altLang="pt-PT" b="1"/>
          </a:p>
        </p:txBody>
      </p:sp>
      <p:sp>
        <p:nvSpPr>
          <p:cNvPr id="15363" name="Marcador de Posição de Conteúdo 15">
            <a:extLst>
              <a:ext uri="{FF2B5EF4-FFF2-40B4-BE49-F238E27FC236}">
                <a16:creationId xmlns:a16="http://schemas.microsoft.com/office/drawing/2014/main" id="{4BE0410A-A823-470B-9192-92D40E6E8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Executar os programas de aplicação</a:t>
            </a:r>
          </a:p>
          <a:p>
            <a:r>
              <a:rPr lang="pt-PT" altLang="pt-PT" sz="2000"/>
              <a:t>Tornar o hardware mais fácil de usar</a:t>
            </a:r>
          </a:p>
          <a:p>
            <a:pPr lvl="1"/>
            <a:r>
              <a:rPr lang="pt-PT" altLang="pt-PT" sz="1600"/>
              <a:t>O SO cria um nível de abstracção que esconde muitos dos pormenores da utilização de dispositivos específicos (usando </a:t>
            </a:r>
            <a:r>
              <a:rPr lang="pt-PT" altLang="pt-PT" sz="1600" i="1"/>
              <a:t>device drivers</a:t>
            </a:r>
            <a:r>
              <a:rPr lang="pt-PT" altLang="pt-PT" sz="1600"/>
              <a:t>)</a:t>
            </a:r>
          </a:p>
          <a:p>
            <a:r>
              <a:rPr lang="pt-PT" altLang="pt-PT" sz="2000"/>
              <a:t>Usar o hardware de forma eficiente</a:t>
            </a:r>
          </a:p>
          <a:p>
            <a:pPr lvl="1"/>
            <a:r>
              <a:rPr lang="pt-PT" altLang="pt-PT" sz="1600"/>
              <a:t>O SO gere os recursos de hardware do sistema de forma a tornar a sua utilização mais eficiente, justa e segura</a:t>
            </a:r>
          </a:p>
          <a:p>
            <a:endParaRPr lang="pt-PT" altLang="pt-PT" sz="200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7E0DC024-AA02-488E-9BFA-73CCCB28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71938"/>
            <a:ext cx="3429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DBF9F9-12CE-4EC5-869F-39C1CBD0B9C9}"/>
              </a:ext>
            </a:extLst>
          </p:cNvPr>
          <p:cNvSpPr txBox="1"/>
          <p:nvPr/>
        </p:nvSpPr>
        <p:spPr>
          <a:xfrm>
            <a:off x="4929188" y="4572000"/>
            <a:ext cx="37147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000" dirty="0">
                <a:latin typeface="+mn-lt"/>
                <a:cs typeface="Arial" charset="0"/>
              </a:rPr>
              <a:t>Os 2 últimos objectivos podem facilmente entrar em conflito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24CDAA-9B74-4F7D-BAE8-B7F1B51F5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Computacional</a:t>
            </a:r>
            <a:endParaRPr lang="pt-PT" altLang="pt-PT" b="1"/>
          </a:p>
        </p:txBody>
      </p:sp>
      <p:sp>
        <p:nvSpPr>
          <p:cNvPr id="16387" name="Marcador de Posição de Conteúdo 15">
            <a:extLst>
              <a:ext uri="{FF2B5EF4-FFF2-40B4-BE49-F238E27FC236}">
                <a16:creationId xmlns:a16="http://schemas.microsoft.com/office/drawing/2014/main" id="{85A7EC91-0850-474D-A4F3-01515416A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pt-PT" sz="2000"/>
              <a:t>Um sistema computacional pode ser dividido em 4 componentes:</a:t>
            </a:r>
          </a:p>
          <a:p>
            <a:r>
              <a:rPr lang="pt-PT" altLang="pt-PT" sz="2000"/>
              <a:t>Hardware</a:t>
            </a:r>
          </a:p>
          <a:p>
            <a:pPr lvl="1"/>
            <a:r>
              <a:rPr lang="pt-PT" altLang="pt-PT" sz="1600"/>
              <a:t>CPU, Memória, Dispositivos I/O</a:t>
            </a:r>
          </a:p>
          <a:p>
            <a:r>
              <a:rPr lang="pt-PT" altLang="pt-PT" sz="2000"/>
              <a:t>Sistema Operativo</a:t>
            </a:r>
          </a:p>
          <a:p>
            <a:pPr lvl="1"/>
            <a:r>
              <a:rPr lang="pt-PT" altLang="pt-PT" sz="1600"/>
              <a:t>Controla e coordena o uso de hardware entre as várias aplicações e utilizadores</a:t>
            </a:r>
          </a:p>
          <a:p>
            <a:r>
              <a:rPr lang="pt-PT" altLang="pt-PT" sz="2000"/>
              <a:t>Programas de aplicação</a:t>
            </a:r>
          </a:p>
          <a:p>
            <a:pPr lvl="1"/>
            <a:r>
              <a:rPr lang="pt-PT" altLang="pt-PT" sz="1600"/>
              <a:t>Processadores de texto, compiladores, browsers, bases de dados, jogos, etc</a:t>
            </a:r>
          </a:p>
          <a:p>
            <a:r>
              <a:rPr lang="pt-PT" altLang="pt-PT" sz="2400"/>
              <a:t>U</a:t>
            </a:r>
            <a:r>
              <a:rPr lang="pt-PT" altLang="pt-PT" sz="2000"/>
              <a:t>tilizadores</a:t>
            </a:r>
          </a:p>
          <a:p>
            <a:pPr lvl="1"/>
            <a:r>
              <a:rPr lang="pt-PT" altLang="pt-PT" sz="1600"/>
              <a:t>Pessoas, máquinas, outros computadores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1A60D4-3F74-4661-B084-FEDD9CECD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Computacional</a:t>
            </a:r>
            <a:endParaRPr lang="pt-PT" altLang="pt-PT" b="1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D335FE9B-CF95-45E0-8022-7A824FAF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1935163" y="1544638"/>
            <a:ext cx="5145087" cy="4210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4D627E-B6DA-4938-BCAF-53EE8200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Operativo fornece</a:t>
            </a:r>
            <a:endParaRPr lang="pt-PT" altLang="pt-PT" b="1"/>
          </a:p>
        </p:txBody>
      </p:sp>
      <p:sp>
        <p:nvSpPr>
          <p:cNvPr id="18435" name="Marcador de Posição de Conteúdo 15">
            <a:extLst>
              <a:ext uri="{FF2B5EF4-FFF2-40B4-BE49-F238E27FC236}">
                <a16:creationId xmlns:a16="http://schemas.microsoft.com/office/drawing/2014/main" id="{419719E2-3534-4A75-A71A-5A2BAA47E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 b="1"/>
              <a:t>Serviços:</a:t>
            </a:r>
            <a:r>
              <a:rPr lang="pt-PT" altLang="pt-PT" sz="1800"/>
              <a:t> O SO cria serviços standard que são implementados pelo hardware</a:t>
            </a:r>
          </a:p>
          <a:p>
            <a:pPr lvl="1"/>
            <a:r>
              <a:rPr lang="pt-PT" altLang="pt-PT" sz="1400"/>
              <a:t>Exemplos: Sistema de ficheiros, memória virtual, redes, etc</a:t>
            </a:r>
          </a:p>
          <a:p>
            <a:pPr lvl="1"/>
            <a:r>
              <a:rPr lang="pt-PT" altLang="pt-PT" sz="1400"/>
              <a:t>Sistema operativo como criador de máquina virtual</a:t>
            </a:r>
          </a:p>
          <a:p>
            <a:r>
              <a:rPr lang="pt-PT" altLang="pt-PT" sz="1800" b="1"/>
              <a:t>Coordenação:</a:t>
            </a:r>
            <a:r>
              <a:rPr lang="pt-PT" altLang="pt-PT" sz="1800"/>
              <a:t> O SO coordena várias aplicações e utilizadores de modo a garantir segurança, eficiência e justiça na utilização dos recursos</a:t>
            </a:r>
          </a:p>
          <a:p>
            <a:pPr lvl="1"/>
            <a:r>
              <a:rPr lang="pt-PT" altLang="pt-PT" sz="1400"/>
              <a:t>Exemplos: concorrência, protecção da memória, segurança</a:t>
            </a:r>
          </a:p>
          <a:p>
            <a:pPr lvl="1"/>
            <a:r>
              <a:rPr lang="pt-PT" altLang="pt-PT" sz="1400"/>
              <a:t>Sistema operativo como gestor de recursos</a:t>
            </a:r>
          </a:p>
          <a:p>
            <a:r>
              <a:rPr lang="pt-PT" altLang="pt-PT" sz="1800" b="1"/>
              <a:t>Controlo:</a:t>
            </a:r>
            <a:r>
              <a:rPr lang="pt-PT" altLang="pt-PT" sz="1800"/>
              <a:t> O SO controla a execução dos programas prevenindo erros e uso impróprio do computador</a:t>
            </a:r>
          </a:p>
          <a:p>
            <a:pPr lvl="1"/>
            <a:r>
              <a:rPr lang="pt-PT" altLang="pt-PT" sz="1400"/>
              <a:t>Exemplos: escalonamento do CPU, criação de novos processos, seg fault, etc	</a:t>
            </a:r>
          </a:p>
          <a:p>
            <a:endParaRPr lang="pt-PT" altLang="pt-PT" sz="1800"/>
          </a:p>
          <a:p>
            <a:r>
              <a:rPr lang="pt-PT" altLang="pt-PT" sz="1800" b="1"/>
              <a:t>Objectivo:</a:t>
            </a:r>
            <a:r>
              <a:rPr lang="pt-PT" altLang="pt-PT" sz="1800"/>
              <a:t> Criar um SO que é simultaneamente fácil de usar e eficiente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9154654-59E8-43D8-B277-21CEFC65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Operativo – Papéis</a:t>
            </a:r>
            <a:endParaRPr lang="pt-PT" altLang="pt-PT" b="1"/>
          </a:p>
        </p:txBody>
      </p:sp>
      <p:sp>
        <p:nvSpPr>
          <p:cNvPr id="19459" name="Marcador de Posição de Conteúdo 15">
            <a:extLst>
              <a:ext uri="{FF2B5EF4-FFF2-40B4-BE49-F238E27FC236}">
                <a16:creationId xmlns:a16="http://schemas.microsoft.com/office/drawing/2014/main" id="{1B93EFBE-7686-456E-9BA0-AB5A1DD6C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/>
              <a:t>Árbitro</a:t>
            </a:r>
            <a:endParaRPr lang="pt-PT" altLang="pt-PT" sz="2400"/>
          </a:p>
          <a:p>
            <a:pPr lvl="1"/>
            <a:r>
              <a:rPr lang="pt-PT" altLang="pt-PT" sz="2000"/>
              <a:t>Gere recursos partilhados: CPU, memória, discos, impressoras, etc.</a:t>
            </a:r>
          </a:p>
          <a:p>
            <a:r>
              <a:rPr lang="pt-PT" altLang="pt-PT" sz="2400" b="1"/>
              <a:t>Ilusionista</a:t>
            </a:r>
            <a:endParaRPr lang="pt-PT" altLang="pt-PT" sz="2400"/>
          </a:p>
          <a:p>
            <a:pPr lvl="1"/>
            <a:r>
              <a:rPr lang="pt-PT" altLang="pt-PT" sz="2000"/>
              <a:t>Fornece às aplicações/programador abstrações de recursos com capacidades superiores às existentes: memória infinita; uso exclusivo do CPU; etc.</a:t>
            </a:r>
          </a:p>
          <a:p>
            <a:r>
              <a:rPr lang="pt-PT" altLang="pt-PT" sz="2400" b="1"/>
              <a:t>Adaptador</a:t>
            </a:r>
            <a:endParaRPr lang="pt-PT" altLang="pt-PT" sz="2400"/>
          </a:p>
          <a:p>
            <a:pPr lvl="1"/>
            <a:r>
              <a:rPr lang="pt-PT" altLang="pt-PT" sz="2000"/>
              <a:t>Serviços comuns: sistema de ficheiros; rotinas da UI</a:t>
            </a:r>
          </a:p>
          <a:p>
            <a:pPr lvl="1"/>
            <a:r>
              <a:rPr lang="pt-PT" altLang="pt-PT" sz="2000"/>
              <a:t>Separa aplicações dos dispositivos de entrada/saída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EAC287-AC12-4EBC-A7B2-67CD31664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Funcionalidades criadas</a:t>
            </a:r>
            <a:endParaRPr lang="pt-PT" altLang="pt-PT" b="1"/>
          </a:p>
        </p:txBody>
      </p:sp>
      <p:sp>
        <p:nvSpPr>
          <p:cNvPr id="20483" name="Marcador de Posição de Conteúdo 15">
            <a:extLst>
              <a:ext uri="{FF2B5EF4-FFF2-40B4-BE49-F238E27FC236}">
                <a16:creationId xmlns:a16="http://schemas.microsoft.com/office/drawing/2014/main" id="{151CEE1A-037A-4CFD-9E11-98A9B1F73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Estabelecimento do ambiente de base de interação com o utilizador</a:t>
            </a:r>
          </a:p>
          <a:p>
            <a:r>
              <a:rPr lang="pt-PT" altLang="pt-PT" sz="2000"/>
              <a:t>Mecanismos de execução controlada de programas</a:t>
            </a:r>
          </a:p>
          <a:p>
            <a:r>
              <a:rPr lang="pt-PT" altLang="pt-PT" sz="2000"/>
              <a:t>Mecanismos de comunicação entre programas e respetiva sincronização</a:t>
            </a:r>
          </a:p>
          <a:p>
            <a:r>
              <a:rPr lang="pt-PT" altLang="pt-PT" sz="2000"/>
              <a:t>Disponibilização de facilidades para o desenvolvimento, teste e depuração de programas</a:t>
            </a:r>
          </a:p>
          <a:p>
            <a:r>
              <a:rPr lang="pt-PT" altLang="pt-PT" sz="2000"/>
              <a:t>Espaço de endereçamento virtual dos programas é independente das limitações da memória física</a:t>
            </a:r>
          </a:p>
          <a:p>
            <a:r>
              <a:rPr lang="pt-PT" altLang="pt-PT" sz="2000"/>
              <a:t>Sistemas de ficheiros</a:t>
            </a:r>
          </a:p>
          <a:p>
            <a:r>
              <a:rPr lang="pt-PT" altLang="pt-PT" sz="2000"/>
              <a:t>Modelo geral de acesso a dispositivos de I/O</a:t>
            </a:r>
          </a:p>
          <a:p>
            <a:r>
              <a:rPr lang="pt-PT" altLang="pt-PT" sz="2000"/>
              <a:t>Deteção de situações de erro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72FC97D-6D73-4EC2-A849-E294A2146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Apresentação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F0FD98-8F3D-4AAC-BA33-FA544CF44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PT" altLang="pt-PT" sz="2000" b="1" dirty="0"/>
              <a:t>Sistemas Operativos (2022/2023)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Escolaridade: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400" dirty="0"/>
              <a:t> 	</a:t>
            </a:r>
            <a:r>
              <a:rPr lang="pt-PT" altLang="pt-PT" sz="1800" dirty="0">
                <a:solidFill>
                  <a:srgbClr val="008000"/>
                </a:solidFill>
              </a:rPr>
              <a:t>2h TP / semana	2h P / semana	1h OT/ semana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Docentes (aulas TP e P):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2400" dirty="0">
                <a:solidFill>
                  <a:srgbClr val="008000"/>
                </a:solidFill>
              </a:rPr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Nuno Lau			Guilherme Campos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1800" dirty="0">
                <a:solidFill>
                  <a:srgbClr val="008000"/>
                </a:solidFill>
              </a:rPr>
              <a:t>	nunolau@ua.pt		guilherme.campos@ua.pt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1800" dirty="0">
                <a:solidFill>
                  <a:srgbClr val="008000"/>
                </a:solidFill>
              </a:rPr>
              <a:t>	IEETA (IRIS </a:t>
            </a:r>
            <a:r>
              <a:rPr lang="pt-PT" altLang="pt-PT" sz="1800" dirty="0" err="1">
                <a:solidFill>
                  <a:srgbClr val="008000"/>
                </a:solidFill>
              </a:rPr>
              <a:t>Lab</a:t>
            </a:r>
            <a:r>
              <a:rPr lang="pt-PT" altLang="pt-PT" sz="1800" dirty="0">
                <a:solidFill>
                  <a:srgbClr val="008000"/>
                </a:solidFill>
              </a:rPr>
              <a:t> / 2.07) 	DETI (4.2.19)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Página web em elearning.ua.pt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400" dirty="0">
                <a:solidFill>
                  <a:schemeClr val="accent2"/>
                </a:solidFill>
              </a:rPr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login: utilizador universal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Canal #sop no </a:t>
            </a:r>
            <a:r>
              <a:rPr lang="pt-PT" altLang="pt-PT" sz="2000" dirty="0" err="1"/>
              <a:t>Slack</a:t>
            </a:r>
            <a:endParaRPr lang="pt-PT" altLang="pt-PT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accent2"/>
                </a:solidFill>
              </a:rPr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https://detiuaveiro.slack.com/archives/C01CE0V06KB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pt-PT" altLang="pt-PT" sz="1800" dirty="0"/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Slides adaptados dos usados em edições anteriores da disciplina (Prof. António Rui Borges) e na bibliografia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accent2"/>
                </a:solidFill>
              </a:rPr>
              <a:t>	</a:t>
            </a:r>
            <a:endParaRPr lang="pt-PT" altLang="pt-PT" sz="16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18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0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50D67E-EADD-45BE-BA6D-08416F4B6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Funcionalidades</a:t>
            </a:r>
            <a:endParaRPr lang="pt-PT" altLang="pt-PT" b="1"/>
          </a:p>
        </p:txBody>
      </p:sp>
      <p:sp>
        <p:nvSpPr>
          <p:cNvPr id="21507" name="Marcador de Posição de Conteúdo 15">
            <a:extLst>
              <a:ext uri="{FF2B5EF4-FFF2-40B4-BE49-F238E27FC236}">
                <a16:creationId xmlns:a16="http://schemas.microsoft.com/office/drawing/2014/main" id="{FCEE5A9D-B8BA-492F-AA69-442115FD7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Concorrência</a:t>
            </a:r>
          </a:p>
          <a:p>
            <a:pPr lvl="1"/>
            <a:r>
              <a:rPr lang="pt-PT" altLang="pt-PT" sz="1600"/>
              <a:t>Permite que vários programas sejam executados em simultâneo</a:t>
            </a:r>
          </a:p>
          <a:p>
            <a:pPr lvl="1"/>
            <a:r>
              <a:rPr lang="pt-PT" altLang="pt-PT" sz="1600"/>
              <a:t>Também vários utilizadores em simultâneo</a:t>
            </a:r>
          </a:p>
          <a:p>
            <a:r>
              <a:rPr lang="pt-PT" altLang="pt-PT" sz="2000"/>
              <a:t>Dispositivos de I/O</a:t>
            </a:r>
          </a:p>
          <a:p>
            <a:pPr lvl="1"/>
            <a:r>
              <a:rPr lang="pt-PT" altLang="pt-PT" sz="1600"/>
              <a:t>CPU continua a trabalhar enquanto I/O não responde</a:t>
            </a:r>
          </a:p>
          <a:p>
            <a:pPr lvl="1"/>
            <a:r>
              <a:rPr lang="pt-PT" altLang="pt-PT" sz="1600"/>
              <a:t>Mecanismos comuns para acesso a v</a:t>
            </a:r>
            <a:r>
              <a:rPr lang="en-US" altLang="pt-PT" sz="1600"/>
              <a:t>ários tipos de dispositivos</a:t>
            </a:r>
            <a:endParaRPr lang="pt-PT" altLang="pt-PT" sz="1600"/>
          </a:p>
          <a:p>
            <a:r>
              <a:rPr lang="pt-PT" altLang="pt-PT" sz="2000"/>
              <a:t>Gestão da memória</a:t>
            </a:r>
          </a:p>
          <a:p>
            <a:pPr lvl="1"/>
            <a:r>
              <a:rPr lang="pt-PT" altLang="pt-PT" sz="1600"/>
              <a:t>SO gere as alocações de memória e transferências de dados entre memória e disco</a:t>
            </a:r>
          </a:p>
          <a:p>
            <a:r>
              <a:rPr lang="pt-PT" altLang="pt-PT" sz="2000"/>
              <a:t>Ficheiros</a:t>
            </a:r>
          </a:p>
          <a:p>
            <a:pPr lvl="1"/>
            <a:r>
              <a:rPr lang="pt-PT" altLang="pt-PT" sz="1600"/>
              <a:t>Espaço em disco é organizado num sistema de ficheiros capaz de armazenar vários ficheiros de tamanho variável</a:t>
            </a:r>
          </a:p>
          <a:p>
            <a:r>
              <a:rPr lang="pt-PT" altLang="pt-PT" sz="2000"/>
              <a:t>Sistemas distribuídos e redes</a:t>
            </a:r>
          </a:p>
          <a:p>
            <a:pPr lvl="1"/>
            <a:r>
              <a:rPr lang="pt-PT" altLang="pt-PT" sz="1600"/>
              <a:t>Permite que um grupo de computadores trabalhem de forma conjunta para resolver um problema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FF6CFD-6AE6-43BB-83E0-12C42198C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Sistemas Operativos</a:t>
            </a:r>
            <a:endParaRPr lang="pt-PT" altLang="pt-PT" b="1"/>
          </a:p>
        </p:txBody>
      </p:sp>
      <p:sp>
        <p:nvSpPr>
          <p:cNvPr id="22531" name="Marcador de Posição de Conteúdo 15">
            <a:extLst>
              <a:ext uri="{FF2B5EF4-FFF2-40B4-BE49-F238E27FC236}">
                <a16:creationId xmlns:a16="http://schemas.microsoft.com/office/drawing/2014/main" id="{6FE37587-5956-4EF0-995F-6C0AD9E2F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96975"/>
            <a:ext cx="8229600" cy="4525963"/>
          </a:xfrm>
        </p:spPr>
        <p:txBody>
          <a:bodyPr/>
          <a:lstStyle/>
          <a:p>
            <a:r>
              <a:rPr lang="pt-PT" altLang="pt-PT" sz="1800"/>
              <a:t>Sistemas Operativos para Mainframes</a:t>
            </a:r>
          </a:p>
          <a:p>
            <a:pPr lvl="1"/>
            <a:r>
              <a:rPr lang="pt-PT" altLang="pt-PT" sz="1400"/>
              <a:t>Serviços: Batch, Transações e Timesharing</a:t>
            </a:r>
          </a:p>
          <a:p>
            <a:pPr lvl="1"/>
            <a:r>
              <a:rPr lang="pt-PT" altLang="pt-PT" sz="1400"/>
              <a:t>Ex: OS/390</a:t>
            </a:r>
          </a:p>
          <a:p>
            <a:r>
              <a:rPr lang="pt-PT" altLang="pt-PT" sz="1800"/>
              <a:t>Sistemas Operativos para Servidores</a:t>
            </a:r>
          </a:p>
          <a:p>
            <a:pPr lvl="1"/>
            <a:r>
              <a:rPr lang="pt-PT" altLang="pt-PT" sz="1400"/>
              <a:t>Partilha de recursos de hardware e software</a:t>
            </a:r>
          </a:p>
          <a:p>
            <a:pPr lvl="1"/>
            <a:r>
              <a:rPr lang="pt-PT" altLang="pt-PT" sz="1400"/>
              <a:t>Ex: Solaris, FreeBSD, Linux, Windows Server 201x</a:t>
            </a:r>
          </a:p>
          <a:p>
            <a:r>
              <a:rPr lang="pt-PT" altLang="pt-PT" sz="1800"/>
              <a:t>Sistemas Operativos para Multiprocessadores</a:t>
            </a:r>
          </a:p>
          <a:p>
            <a:pPr lvl="1"/>
            <a:r>
              <a:rPr lang="pt-PT" altLang="pt-PT" sz="1400"/>
              <a:t>Ex: Windows, Linux</a:t>
            </a:r>
          </a:p>
          <a:p>
            <a:r>
              <a:rPr lang="pt-PT" altLang="pt-PT" sz="1800"/>
              <a:t>Sistemas Operativos para PCs</a:t>
            </a:r>
          </a:p>
          <a:p>
            <a:pPr lvl="1"/>
            <a:r>
              <a:rPr lang="pt-PT" altLang="pt-PT" sz="1400"/>
              <a:t>Ex: Windows, Linux</a:t>
            </a:r>
          </a:p>
          <a:p>
            <a:r>
              <a:rPr lang="pt-PT" altLang="pt-PT" sz="1800"/>
              <a:t>Sistemas Operativos para Dispositivos Móveis</a:t>
            </a:r>
          </a:p>
          <a:p>
            <a:pPr lvl="1"/>
            <a:r>
              <a:rPr lang="pt-PT" altLang="pt-PT" sz="1400"/>
              <a:t>Ex: iOS, Android</a:t>
            </a:r>
          </a:p>
          <a:p>
            <a:r>
              <a:rPr lang="pt-PT" altLang="pt-PT" sz="1800"/>
              <a:t>Sistemas Operativos para Sistemas Embebidos</a:t>
            </a:r>
          </a:p>
          <a:p>
            <a:pPr lvl="1"/>
            <a:r>
              <a:rPr lang="pt-PT" altLang="pt-PT" sz="1400"/>
              <a:t>Ex: QNX, VxWorks</a:t>
            </a:r>
          </a:p>
          <a:p>
            <a:r>
              <a:rPr lang="pt-PT" altLang="pt-PT" sz="1800"/>
              <a:t>Sistemas Operativos para Nós Sensoriais</a:t>
            </a:r>
          </a:p>
          <a:p>
            <a:pPr lvl="1"/>
            <a:r>
              <a:rPr lang="pt-PT" altLang="pt-PT" sz="1400"/>
              <a:t>Ex: TinyOS</a:t>
            </a:r>
          </a:p>
          <a:p>
            <a:r>
              <a:rPr lang="pt-PT" altLang="pt-PT" sz="1800"/>
              <a:t>Sistemas Operativos de Tempo Real</a:t>
            </a:r>
          </a:p>
          <a:p>
            <a:r>
              <a:rPr lang="pt-PT" altLang="pt-PT" sz="1800"/>
              <a:t>Sistemas Operativos para </a:t>
            </a:r>
            <a:r>
              <a:rPr lang="pt-PT" altLang="pt-PT" sz="1800" i="1"/>
              <a:t>Smart Cards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5CE1E7F-3B5B-49D3-8F79-1350AE939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Arranque do computador</a:t>
            </a:r>
            <a:endParaRPr lang="pt-PT" altLang="pt-PT" b="1"/>
          </a:p>
        </p:txBody>
      </p:sp>
      <p:sp>
        <p:nvSpPr>
          <p:cNvPr id="23555" name="Marcador de Posição de Conteúdo 15">
            <a:extLst>
              <a:ext uri="{FF2B5EF4-FFF2-40B4-BE49-F238E27FC236}">
                <a16:creationId xmlns:a16="http://schemas.microsoft.com/office/drawing/2014/main" id="{6366322C-1E76-45F8-8474-F6070BB1A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Programa de </a:t>
            </a:r>
            <a:r>
              <a:rPr lang="pt-PT" altLang="pt-PT" sz="2800" i="1"/>
              <a:t>bootstrap</a:t>
            </a:r>
            <a:r>
              <a:rPr lang="pt-PT" altLang="pt-PT" sz="2800"/>
              <a:t> é carregado quando o computador arranca ou é reinicializado</a:t>
            </a:r>
          </a:p>
          <a:p>
            <a:pPr lvl="1"/>
            <a:r>
              <a:rPr lang="pt-PT" altLang="pt-PT" sz="2000"/>
              <a:t>Tipicamente armazenado em ROM ou EPROM (</a:t>
            </a:r>
            <a:r>
              <a:rPr lang="pt-PT" altLang="pt-PT" sz="2000" i="1"/>
              <a:t>firmware</a:t>
            </a:r>
            <a:r>
              <a:rPr lang="pt-PT" altLang="pt-PT" sz="2000"/>
              <a:t>)</a:t>
            </a:r>
          </a:p>
          <a:p>
            <a:pPr lvl="1"/>
            <a:r>
              <a:rPr lang="pt-PT" altLang="pt-PT" sz="2000"/>
              <a:t>Inicializa vários dispositivos do sistema</a:t>
            </a:r>
          </a:p>
          <a:p>
            <a:pPr lvl="1"/>
            <a:r>
              <a:rPr lang="pt-PT" altLang="pt-PT" sz="2000"/>
              <a:t>Carrega o núcleo (</a:t>
            </a:r>
            <a:r>
              <a:rPr lang="pt-PT" altLang="pt-PT" sz="2000" i="1"/>
              <a:t>kernel</a:t>
            </a:r>
            <a:r>
              <a:rPr lang="pt-PT" altLang="pt-PT" sz="2000"/>
              <a:t>) do sistema operativo e começa a sua execução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E221DA4-8495-4603-A065-5321AE5BB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sp>
        <p:nvSpPr>
          <p:cNvPr id="24579" name="Marcador de Posição de Conteúdo 15">
            <a:extLst>
              <a:ext uri="{FF2B5EF4-FFF2-40B4-BE49-F238E27FC236}">
                <a16:creationId xmlns:a16="http://schemas.microsoft.com/office/drawing/2014/main" id="{F8C2922B-A08D-4D0C-B7A6-A9F49E33B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Um ou mais CPUs e controladores de dispositivos ligados à memória através de barramento</a:t>
            </a:r>
          </a:p>
          <a:p>
            <a:r>
              <a:rPr lang="pt-PT" altLang="pt-PT" sz="2400"/>
              <a:t>Execução concorrente de CPU e dispositivos origina conflitos no acesso à memória</a:t>
            </a:r>
          </a:p>
          <a:p>
            <a:endParaRPr lang="pt-PT" altLang="pt-PT" sz="24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9806A4B6-EB4B-45CE-8598-96036313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643063" y="3357563"/>
            <a:ext cx="5645150" cy="2749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0D86BFB-7AEF-466E-8363-611C0D761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sp>
        <p:nvSpPr>
          <p:cNvPr id="25603" name="Marcador de Posição de Conteúdo 15">
            <a:extLst>
              <a:ext uri="{FF2B5EF4-FFF2-40B4-BE49-F238E27FC236}">
                <a16:creationId xmlns:a16="http://schemas.microsoft.com/office/drawing/2014/main" id="{85F7DD7E-55F8-4F70-9816-C73A0AC27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CPUs e controladores de dispositivos de I/O executam em paralelo</a:t>
            </a:r>
          </a:p>
          <a:p>
            <a:r>
              <a:rPr lang="en-US" altLang="pt-PT" sz="2400"/>
              <a:t>Cada controlador de dispositivo trata um tipo particular</a:t>
            </a:r>
          </a:p>
          <a:p>
            <a:r>
              <a:rPr lang="en-US" altLang="pt-PT" sz="2400"/>
              <a:t>Controladores de dispositivo têm </a:t>
            </a:r>
            <a:r>
              <a:rPr lang="en-US" altLang="pt-PT" sz="2400" i="1"/>
              <a:t>buffer</a:t>
            </a:r>
            <a:r>
              <a:rPr lang="en-US" altLang="pt-PT" sz="2400"/>
              <a:t> local</a:t>
            </a:r>
          </a:p>
          <a:p>
            <a:r>
              <a:rPr lang="en-US" altLang="pt-PT" sz="2400"/>
              <a:t>CPU move dados de/para memória e de/para </a:t>
            </a:r>
            <a:r>
              <a:rPr lang="en-US" altLang="pt-PT" sz="2400" i="1"/>
              <a:t>buffers </a:t>
            </a:r>
            <a:r>
              <a:rPr lang="en-US" altLang="pt-PT" sz="2400"/>
              <a:t>locais</a:t>
            </a:r>
          </a:p>
          <a:p>
            <a:r>
              <a:rPr lang="en-US" altLang="pt-PT" sz="2400"/>
              <a:t>Transferências de I/O são do dispositivo para o </a:t>
            </a:r>
            <a:r>
              <a:rPr lang="en-US" altLang="pt-PT" sz="2400" i="1"/>
              <a:t>buffer</a:t>
            </a:r>
            <a:r>
              <a:rPr lang="en-US" altLang="pt-PT" sz="2400"/>
              <a:t> local do respectivo controlador e depois para a memória</a:t>
            </a:r>
          </a:p>
          <a:p>
            <a:r>
              <a:rPr lang="en-US" altLang="pt-PT" sz="2400"/>
              <a:t>Controlador do dispositivo informa CPU que terminou a operação através do envio de uma interrupção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2901878-50E8-4220-BEB0-C30A3CDCE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034E418A-389A-48B9-B64A-3CEC9619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246188"/>
            <a:ext cx="6097587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12FBD8F-E8B8-4E23-9BC8-930F2642C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BC77A9C-A8F8-4DFB-90C0-C0AEEF918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Visualizar aplicações em execução</a:t>
            </a:r>
          </a:p>
          <a:p>
            <a:pPr lvl="1"/>
            <a:r>
              <a:rPr lang="en-US" altLang="en-US"/>
              <a:t>Windows</a:t>
            </a:r>
          </a:p>
          <a:p>
            <a:pPr lvl="2"/>
            <a:r>
              <a:rPr lang="en-US" altLang="en-US"/>
              <a:t>Task Manager/Gestor de Tarefas</a:t>
            </a:r>
          </a:p>
          <a:p>
            <a:pPr lvl="1"/>
            <a:r>
              <a:rPr lang="en-US" altLang="en-US"/>
              <a:t>Linux</a:t>
            </a:r>
          </a:p>
          <a:p>
            <a:pPr lvl="2"/>
            <a:r>
              <a:rPr lang="en-US" altLang="en-US"/>
              <a:t>Comandos: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/>
              <a:t> ,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htop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9D6EDB-294B-4E42-9733-F80C2BE7F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Objetivos</a:t>
            </a:r>
          </a:p>
        </p:txBody>
      </p:sp>
      <p:sp>
        <p:nvSpPr>
          <p:cNvPr id="4099" name="Marcador de Posição de Conteúdo 4">
            <a:extLst>
              <a:ext uri="{FF2B5EF4-FFF2-40B4-BE49-F238E27FC236}">
                <a16:creationId xmlns:a16="http://schemas.microsoft.com/office/drawing/2014/main" id="{478582AC-8335-493B-802F-3D350AFA6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/>
              <a:t>Apresentar os conceitos mais importantes sobre a organização dos sistemas operativos atuais numa perspetiva funcional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Introduzir o ambiente de interação com o sistema computacional baseado no processamento de linha de comando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Apresentar o sistema operativo como uma abstração que fornece ao programador de aplicações um modelo de máquina virtual baseado em </a:t>
            </a:r>
            <a:r>
              <a:rPr lang="en-US" altLang="pt-PT" sz="2000" i="1"/>
              <a:t>chamadas ao sistema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Introduzir a programação concorrente e os mecanismos principais de comunicação e de sincronização entre processos;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Familiarizar os alunos com o interface de interação fornecido pelo </a:t>
            </a:r>
            <a:r>
              <a:rPr lang="en-US" altLang="pt-PT" sz="2000"/>
              <a:t>Unix.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2440FDC-33F1-4840-B71E-579486B85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Competências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E3F28F81-EB69-4CE3-A08B-0DBDB87EB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/>
              <a:t>Compreensão do mecanismo da multiprogramação e da organização geral de um sistema operativo;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realização de tarefas administrativas simples para configuração e gestão do sistema operativo;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desenvolvimento de pequenas aplicações que tiram partido das APIs fornecidas pelo modelo de máquina virtual do sistema operativo, tendo em vista promover a robustez e a portabilidade de código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projeto de aplicações concorrentes simples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121534-43F6-4A53-8705-B66AB8AB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teoricopráticas)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D8859BF-7465-4DE1-B582-88F8AE64C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Conceitos Introdutórios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Ambiente de interação de linha de comando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Gestão do Processador em Multiprogramação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Comunicação entre Processos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Gestão da memória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Input / Output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Sistema de ficheiros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DF277D4-7149-4F1E-87EB-07DFD91BF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81E43C-E82D-431B-BCC6-C194E3F52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dirty="0"/>
              <a:t>As aulas práticas seguem uma filosofia do </a:t>
            </a:r>
            <a:r>
              <a:rPr lang="pt-PT" sz="2000" i="1" dirty="0"/>
              <a:t>saber fazer </a:t>
            </a:r>
            <a:r>
              <a:rPr lang="pt-PT" sz="2000" dirty="0"/>
              <a:t>e visam a realização de pequenos trabalhos distribuídos por grupos de aulas.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b="1" i="1" dirty="0"/>
              <a:t>Grupo </a:t>
            </a:r>
            <a:r>
              <a:rPr lang="pt-PT" sz="2000" b="1" dirty="0"/>
              <a:t>1 – Processamento da linha de comando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tarefas para configuração e gestão do ambiente de interação </a:t>
            </a:r>
            <a:r>
              <a:rPr lang="en-US" sz="2000" dirty="0" err="1"/>
              <a:t>apresentado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ambiente</a:t>
            </a:r>
            <a:r>
              <a:rPr lang="en-US" sz="2000" dirty="0"/>
              <a:t> Unix.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Resolução de um problema proposto.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b="1" i="1" dirty="0"/>
              <a:t>Grupo </a:t>
            </a:r>
            <a:r>
              <a:rPr lang="pt-PT" sz="2000" b="1" dirty="0"/>
              <a:t>2 – Modelo de máquina virtual baseado em </a:t>
            </a:r>
            <a:r>
              <a:rPr lang="pt-PT" sz="2000" b="1" i="1" dirty="0"/>
              <a:t>chamadas ao sistema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aplicações em linguagem C que promovem a comunicação com os recursos do sistema computacional em ambiente Unix.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err="1"/>
              <a:t>Miniteste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86AA5B-0D5C-4609-AB59-3B5357EF5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693F577-E902-4323-9578-6972303BA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sz="2000" b="1" i="1" dirty="0" err="1"/>
              <a:t>Grupo</a:t>
            </a:r>
            <a:r>
              <a:rPr lang="en-US" sz="2000" b="1" i="1" dirty="0"/>
              <a:t> </a:t>
            </a:r>
            <a:r>
              <a:rPr lang="en-US" sz="2000" b="1" dirty="0"/>
              <a:t>3 – </a:t>
            </a:r>
            <a:r>
              <a:rPr lang="en-US" sz="2000" b="1" dirty="0" err="1"/>
              <a:t>Programação</a:t>
            </a:r>
            <a:r>
              <a:rPr lang="en-US" sz="2000" b="1" dirty="0"/>
              <a:t> </a:t>
            </a:r>
            <a:r>
              <a:rPr lang="en-US" sz="2000" b="1" dirty="0" err="1"/>
              <a:t>concorrente</a:t>
            </a:r>
            <a:endParaRPr lang="en-US" sz="2000" b="1" dirty="0"/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aplicações concorrentes usando os mecanismos de comunicação e sincronização mais comuns em ambiente UNIX: semáforos e memória partilhada, passagem de mensagens e </a:t>
            </a:r>
            <a:r>
              <a:rPr lang="pt-PT" sz="2000" i="1" dirty="0" err="1"/>
              <a:t>pipes</a:t>
            </a:r>
            <a:r>
              <a:rPr lang="pt-PT" sz="2000" dirty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Resolução de um problema proposto.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F1B0E750-165D-4852-9530-05FB957E4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Grupos de trabalho</a:t>
            </a:r>
          </a:p>
        </p:txBody>
      </p:sp>
      <p:sp>
        <p:nvSpPr>
          <p:cNvPr id="9219" name="Marcador de Posição de Conteúdo 2">
            <a:extLst>
              <a:ext uri="{FF2B5EF4-FFF2-40B4-BE49-F238E27FC236}">
                <a16:creationId xmlns:a16="http://schemas.microsoft.com/office/drawing/2014/main" id="{CD42FE32-6152-4FDC-9F91-0289CBAE5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400"/>
              <a:t>Cada grupo de trabalho tem 1 ou 2 elementos 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 grupo tem que efetuar uma implementação precisa dos problemas propostos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 trabalho será avaliado essencialmente de acordo com as funcionalidades que apresenta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Os trabalhos são desenvolvidos fora das aulas práticas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A nota atribuída aos trabalhos efetuados não será necessariamente a mesma para todos os elementos do grupo</a:t>
            </a:r>
          </a:p>
          <a:p>
            <a:pPr>
              <a:spcBef>
                <a:spcPts val="1200"/>
              </a:spcBef>
            </a:pPr>
            <a:r>
              <a:rPr lang="pt-PT" altLang="pt-PT" sz="2400" b="1"/>
              <a:t>O plágio será fortemente penalizado</a:t>
            </a:r>
            <a:endParaRPr lang="en-US" altLang="pt-PT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5BD479D-953B-4E09-8417-3C866F29B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Faltas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B9F5045-AB1B-48BC-AE07-B78E1600F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2700">
              <a:buFontTx/>
              <a:buNone/>
              <a:defRPr/>
            </a:pPr>
            <a:r>
              <a:rPr lang="pt-PT" sz="2400" b="1" dirty="0"/>
              <a:t>Frequência das aulas P é obrigatória </a:t>
            </a:r>
            <a:br>
              <a:rPr lang="pt-PT" sz="2400" dirty="0"/>
            </a:br>
            <a:endParaRPr lang="pt-PT" sz="2400" dirty="0"/>
          </a:p>
          <a:p>
            <a:pPr marL="0" indent="12700">
              <a:spcBef>
                <a:spcPts val="1200"/>
              </a:spcBef>
              <a:buFontTx/>
              <a:buNone/>
              <a:defRPr/>
            </a:pPr>
            <a:r>
              <a:rPr lang="pt-PT" sz="2400" dirty="0"/>
              <a:t>O estudante que faltar injustificadamente a mais de 20% das aulas com componente prática:</a:t>
            </a:r>
          </a:p>
          <a:p>
            <a:pPr>
              <a:spcBef>
                <a:spcPts val="1200"/>
              </a:spcBef>
              <a:defRPr/>
            </a:pPr>
            <a:r>
              <a:rPr lang="pt-PT" sz="2400" dirty="0"/>
              <a:t>reprova automaticamente à respetiva unidade curricular, ficando impedido de apresentar-se a qualquer prova da mesma durante o respetivo ano lectivo.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2143</TotalTime>
  <Words>1504</Words>
  <Application>Microsoft Office PowerPoint</Application>
  <PresentationFormat>On-screen Show (4:3)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Apresentação</vt:lpstr>
      <vt:lpstr>Objetivos</vt:lpstr>
      <vt:lpstr>Competências</vt:lpstr>
      <vt:lpstr>Programa (aulas teoricopráticas)</vt:lpstr>
      <vt:lpstr>Programa (aulas práticas)</vt:lpstr>
      <vt:lpstr>Programa (aulas práticas)</vt:lpstr>
      <vt:lpstr>Grupos de trabalho</vt:lpstr>
      <vt:lpstr>Faltas</vt:lpstr>
      <vt:lpstr>Avaliação</vt:lpstr>
      <vt:lpstr>Bibliografia</vt:lpstr>
      <vt:lpstr>Questões</vt:lpstr>
      <vt:lpstr>O que é um Sistema Operativo?</vt:lpstr>
      <vt:lpstr>Objectivos do Sistema Operativo</vt:lpstr>
      <vt:lpstr>Sistema Computacional</vt:lpstr>
      <vt:lpstr>Sistema Computacional</vt:lpstr>
      <vt:lpstr>Sistema Operativo fornece</vt:lpstr>
      <vt:lpstr>Sistema Operativo – Papéis</vt:lpstr>
      <vt:lpstr>Funcionalidades criadas</vt:lpstr>
      <vt:lpstr>Funcionalidades</vt:lpstr>
      <vt:lpstr>Tipos de Sistemas Operativos</vt:lpstr>
      <vt:lpstr>Arranque do computador</vt:lpstr>
      <vt:lpstr>Organização do computador</vt:lpstr>
      <vt:lpstr>Organização do computador</vt:lpstr>
      <vt:lpstr>Organização do computador</vt:lpstr>
      <vt:lpstr>Tópico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181</cp:revision>
  <dcterms:created xsi:type="dcterms:W3CDTF">1601-01-01T00:00:00Z</dcterms:created>
  <dcterms:modified xsi:type="dcterms:W3CDTF">2022-09-20T13:07:17Z</dcterms:modified>
</cp:coreProperties>
</file>