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79" r:id="rId3"/>
    <p:sldId id="280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64" r:id="rId12"/>
    <p:sldId id="333" r:id="rId13"/>
    <p:sldId id="334" r:id="rId14"/>
    <p:sldId id="335" r:id="rId15"/>
    <p:sldId id="336" r:id="rId16"/>
    <p:sldId id="366" r:id="rId17"/>
    <p:sldId id="36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7ED2B6-1C2A-40E4-9CA1-2385DB9D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Relações entre </a:t>
            </a:r>
            <a:r>
              <a:rPr lang="pt-PT" altLang="pt-PT" dirty="0" err="1"/>
              <a:t>SOs</a:t>
            </a:r>
            <a:endParaRPr lang="pt-PT" altLang="pt-PT" dirty="0"/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7453C6FD-E7B5-4491-A29F-5767DAE2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8326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B716B7-3182-4B33-959D-0E1D1406DFE5}"/>
              </a:ext>
            </a:extLst>
          </p:cNvPr>
          <p:cNvSpPr/>
          <p:nvPr/>
        </p:nvSpPr>
        <p:spPr>
          <a:xfrm>
            <a:off x="4381500" y="6284913"/>
            <a:ext cx="438785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>
                <a:latin typeface="+mn-lt"/>
              </a:rPr>
              <a:t>Operating Systems Principles and Practice, Anderson and Dahlin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8347CA-1CC4-4722-B585-852C9B0D1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 Chart</a:t>
            </a:r>
          </a:p>
        </p:txBody>
      </p:sp>
      <p:pic>
        <p:nvPicPr>
          <p:cNvPr id="12291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1463BFA-96F0-4211-993F-01EBFEBE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7001" r="9508" b="2002"/>
          <a:stretch>
            <a:fillRect/>
          </a:stretch>
        </p:blipFill>
        <p:spPr bwMode="auto">
          <a:xfrm>
            <a:off x="57150" y="1268760"/>
            <a:ext cx="9086850" cy="461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842AA29-1412-4CF0-AAE8-157695D1D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3315" name="Marcador de Posição de Conteúdo 3">
            <a:extLst>
              <a:ext uri="{FF2B5EF4-FFF2-40B4-BE49-F238E27FC236}">
                <a16:creationId xmlns:a16="http://schemas.microsoft.com/office/drawing/2014/main" id="{53821478-9D08-4820-98B7-FE277000D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endParaRPr lang="pt-PT" altLang="pt-PT" sz="240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AA127A58-4D83-46ED-89FE-6E457A10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44675"/>
            <a:ext cx="8301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70244FA-347E-483F-B2B6-C6D82ECC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4339" name="Marcador de Posição de Conteúdo 3">
            <a:extLst>
              <a:ext uri="{FF2B5EF4-FFF2-40B4-BE49-F238E27FC236}">
                <a16:creationId xmlns:a16="http://schemas.microsoft.com/office/drawing/2014/main" id="{AAB37961-E11C-4A43-BC48-ABC74FB2D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pPr lvl="1"/>
            <a:r>
              <a:rPr lang="pt-PT" altLang="pt-PT" sz="2000"/>
              <a:t>Pode estar incluído no </a:t>
            </a:r>
            <a:r>
              <a:rPr lang="pt-PT" altLang="pt-PT" sz="2000" i="1"/>
              <a:t>kernel</a:t>
            </a:r>
            <a:r>
              <a:rPr lang="pt-PT" altLang="pt-PT" sz="2000"/>
              <a:t> ou funcionar como um programa de sistema</a:t>
            </a:r>
          </a:p>
          <a:p>
            <a:pPr lvl="1"/>
            <a:r>
              <a:rPr lang="pt-PT" altLang="pt-PT" sz="2000"/>
              <a:t>Se programa independente designado de </a:t>
            </a:r>
            <a:r>
              <a:rPr lang="pt-PT" altLang="pt-PT" sz="2000" i="1"/>
              <a:t>shell</a:t>
            </a:r>
          </a:p>
          <a:p>
            <a:pPr lvl="2"/>
            <a:r>
              <a:rPr lang="pt-PT" altLang="pt-PT" sz="1600" i="1"/>
              <a:t>Bourne shell, C shell, Korn shell, etc</a:t>
            </a:r>
          </a:p>
          <a:p>
            <a:pPr lvl="1"/>
            <a:r>
              <a:rPr lang="pt-PT" altLang="pt-PT" sz="2000"/>
              <a:t>Função principal: ler e executar comandos do utilizador</a:t>
            </a:r>
          </a:p>
          <a:p>
            <a:pPr lvl="1"/>
            <a:r>
              <a:rPr lang="pt-PT" altLang="pt-PT" sz="2000"/>
              <a:t>Muitos destes comandos estão relacionados com a gestão de ficheiros</a:t>
            </a:r>
          </a:p>
          <a:p>
            <a:pPr lvl="1"/>
            <a:r>
              <a:rPr lang="pt-PT" altLang="pt-PT" sz="2000"/>
              <a:t>O código que efetivamente manipula os ficheiros pode estar integrado no interpretador de comandos ou usar programas independentes deste</a:t>
            </a:r>
          </a:p>
          <a:p>
            <a:pPr lvl="2"/>
            <a:r>
              <a:rPr lang="pt-PT" altLang="pt-PT" sz="1600"/>
              <a:t>Comandos internos e externos</a:t>
            </a:r>
          </a:p>
          <a:p>
            <a:pPr lvl="3"/>
            <a:r>
              <a:rPr lang="pt-PT" altLang="pt-PT" sz="1200"/>
              <a:t>Comando </a:t>
            </a:r>
            <a:r>
              <a:rPr lang="pt-PT" altLang="pt-PT" sz="12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2"/>
            <a:r>
              <a:rPr lang="pt-PT" altLang="pt-PT" sz="1600"/>
              <a:t>No caso de serem programas independentes a </a:t>
            </a:r>
            <a:r>
              <a:rPr lang="pt-PT" altLang="pt-PT" sz="1600" i="1"/>
              <a:t>shell</a:t>
            </a:r>
            <a:r>
              <a:rPr lang="pt-PT" altLang="pt-PT" sz="1600"/>
              <a:t> não necessita de perceber quais os efeitos do comando executado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772D8A-662D-43C9-AC4B-D5AB66E4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D201E1E7-C6F7-4E32-86D1-DE8E2268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400" dirty="0"/>
              <a:t>Interface gráfica (GUI)</a:t>
            </a:r>
          </a:p>
          <a:p>
            <a:pPr marL="0" indent="0">
              <a:buFontTx/>
              <a:buNone/>
              <a:defRPr/>
            </a:pPr>
            <a:endParaRPr lang="pt-PT" altLang="pt-PT" sz="2400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34510E1-5527-4795-80BE-55299C0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8120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4BFBAB1-6A2A-4F0A-955D-91543A45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588863FC-C94C-4CAB-9F76-9C287B334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Interface gráfica (GUI)</a:t>
            </a:r>
          </a:p>
          <a:p>
            <a:pPr lvl="1"/>
            <a:r>
              <a:rPr lang="pt-PT" altLang="pt-PT" sz="2000"/>
              <a:t>Sistema baseado em janelas e menus e preparado para ser manipulado através do rato</a:t>
            </a:r>
          </a:p>
          <a:p>
            <a:pPr lvl="1"/>
            <a:r>
              <a:rPr lang="pt-PT" altLang="pt-PT" sz="2000"/>
              <a:t>Usando o rato o utilizador pode seleccionar ficheiros, executar programas e abrir vários tipos de menus </a:t>
            </a:r>
          </a:p>
          <a:p>
            <a:pPr lvl="1"/>
            <a:r>
              <a:rPr lang="pt-PT" altLang="pt-PT" sz="2000"/>
              <a:t>Metáfora do “ambiente de trabalho”</a:t>
            </a:r>
          </a:p>
          <a:p>
            <a:pPr lvl="1"/>
            <a:r>
              <a:rPr lang="pt-PT" altLang="pt-PT" sz="2000"/>
              <a:t>A primeira interface gráfica apareceu em 1973, tendo sido desenvolvida no laboratório Xerox PARC (Silicon Valley)</a:t>
            </a:r>
          </a:p>
          <a:p>
            <a:pPr lvl="1"/>
            <a:r>
              <a:rPr lang="pt-PT" altLang="pt-PT" sz="2000"/>
              <a:t>Vários sistemas disponibilizam GUI e CLI</a:t>
            </a:r>
          </a:p>
          <a:p>
            <a:pPr lvl="2"/>
            <a:r>
              <a:rPr lang="pt-PT" altLang="pt-PT" sz="1600"/>
              <a:t>Windows é GUI, mas tem CLI como </a:t>
            </a:r>
            <a:r>
              <a:rPr lang="pt-PT" altLang="pt-PT" sz="1600" i="1"/>
              <a:t>shell</a:t>
            </a:r>
            <a:r>
              <a:rPr lang="pt-PT" altLang="pt-PT" sz="1600"/>
              <a:t> de comandos</a:t>
            </a:r>
          </a:p>
          <a:p>
            <a:pPr lvl="2"/>
            <a:r>
              <a:rPr lang="pt-PT" altLang="pt-PT" sz="1600"/>
              <a:t>Apple Mac OS X tem Aqua como GUI e várias </a:t>
            </a:r>
            <a:r>
              <a:rPr lang="pt-PT" altLang="pt-PT" sz="1600" i="1"/>
              <a:t>shells</a:t>
            </a:r>
            <a:r>
              <a:rPr lang="pt-PT" altLang="pt-PT" sz="1600"/>
              <a:t> disponíveis</a:t>
            </a:r>
          </a:p>
          <a:p>
            <a:pPr lvl="2"/>
            <a:r>
              <a:rPr lang="pt-PT" altLang="pt-PT" sz="1600"/>
              <a:t>Sistemas UNIX são em geral baseados em CLI, mas com várias GUI disponíveis (KDE, Gnome, etc)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Sistema de </a:t>
            </a:r>
            <a:r>
              <a:rPr lang="en-US" altLang="en-US" dirty="0" err="1"/>
              <a:t>Ficheiros</a:t>
            </a:r>
            <a:r>
              <a:rPr lang="en-US" altLang="en-US" dirty="0"/>
              <a:t> 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000" dirty="0"/>
              <a:t>Organização do disco</a:t>
            </a:r>
          </a:p>
          <a:p>
            <a:pPr lvl="1">
              <a:defRPr/>
            </a:pPr>
            <a:r>
              <a:rPr lang="pt-PT" sz="1800" i="1" dirty="0" err="1"/>
              <a:t>Boot</a:t>
            </a:r>
            <a:r>
              <a:rPr lang="pt-PT" sz="1800" i="1" dirty="0"/>
              <a:t> sector</a:t>
            </a:r>
            <a:r>
              <a:rPr lang="pt-PT" sz="1800" dirty="0"/>
              <a:t> (</a:t>
            </a:r>
            <a:r>
              <a:rPr lang="pt-PT" sz="1800" i="1" dirty="0" err="1"/>
              <a:t>boot</a:t>
            </a:r>
            <a:r>
              <a:rPr lang="pt-PT" sz="1800" i="1" dirty="0"/>
              <a:t> </a:t>
            </a:r>
            <a:r>
              <a:rPr lang="pt-PT" sz="1800" i="1" dirty="0" err="1"/>
              <a:t>loader</a:t>
            </a:r>
            <a:r>
              <a:rPr lang="pt-PT" sz="1800" dirty="0"/>
              <a:t>, </a:t>
            </a:r>
            <a:r>
              <a:rPr lang="pt-PT" sz="1800" i="1" dirty="0" err="1"/>
              <a:t>partition</a:t>
            </a:r>
            <a:r>
              <a:rPr lang="pt-PT" sz="1800" i="1" dirty="0"/>
              <a:t> </a:t>
            </a:r>
            <a:r>
              <a:rPr lang="pt-PT" sz="1800" i="1" dirty="0" err="1"/>
              <a:t>table</a:t>
            </a:r>
            <a:r>
              <a:rPr lang="pt-PT" sz="1800" dirty="0"/>
              <a:t>, </a:t>
            </a:r>
            <a:r>
              <a:rPr lang="pt-PT" sz="1800" i="1" dirty="0"/>
              <a:t>BIOS </a:t>
            </a:r>
            <a:r>
              <a:rPr lang="pt-PT" sz="1800" i="1" dirty="0" err="1"/>
              <a:t>parameter</a:t>
            </a:r>
            <a:r>
              <a:rPr lang="pt-PT" sz="1800" i="1" dirty="0"/>
              <a:t> </a:t>
            </a:r>
            <a:r>
              <a:rPr lang="pt-PT" sz="1800" i="1" dirty="0" err="1"/>
              <a:t>block</a:t>
            </a:r>
            <a:r>
              <a:rPr lang="pt-PT" sz="1800" dirty="0"/>
              <a:t>, etc.)</a:t>
            </a:r>
          </a:p>
          <a:p>
            <a:pPr lvl="1">
              <a:defRPr/>
            </a:pPr>
            <a:r>
              <a:rPr lang="pt-PT" sz="1800" dirty="0"/>
              <a:t>2 cópias da FAT</a:t>
            </a:r>
          </a:p>
          <a:p>
            <a:pPr lvl="1">
              <a:defRPr/>
            </a:pPr>
            <a:r>
              <a:rPr lang="pt-PT" sz="1800" dirty="0"/>
              <a:t>Zona de dados (</a:t>
            </a:r>
            <a:r>
              <a:rPr lang="pt-PT" sz="1800" dirty="0" err="1"/>
              <a:t>directoria</a:t>
            </a:r>
            <a:r>
              <a:rPr lang="pt-PT" sz="1800" dirty="0"/>
              <a:t> raiz no início da zona de dados)</a:t>
            </a:r>
          </a:p>
          <a:p>
            <a:pPr>
              <a:defRPr/>
            </a:pPr>
            <a:r>
              <a:rPr lang="pt-PT" sz="2000" dirty="0"/>
              <a:t>Como encontrar conteúdo de um ficheiro?</a:t>
            </a:r>
          </a:p>
          <a:p>
            <a:pPr lvl="1">
              <a:defRPr/>
            </a:pPr>
            <a:r>
              <a:rPr lang="pt-PT" sz="1800" dirty="0"/>
              <a:t>Cluster inicial indicado na entrada de diretoria</a:t>
            </a:r>
          </a:p>
          <a:p>
            <a:pPr lvl="1">
              <a:defRPr/>
            </a:pPr>
            <a:r>
              <a:rPr lang="pt-PT" sz="1800" dirty="0"/>
              <a:t>Clusters seguintes </a:t>
            </a:r>
            <a:r>
              <a:rPr lang="pt-PT" sz="1800" b="1" dirty="0"/>
              <a:t>numa lista ligada </a:t>
            </a:r>
            <a:r>
              <a:rPr lang="pt-PT" sz="1800" dirty="0"/>
              <a:t>através da FAT</a:t>
            </a:r>
          </a:p>
          <a:p>
            <a:pPr>
              <a:defRPr/>
            </a:pPr>
            <a:r>
              <a:rPr lang="pt-PT" sz="2000" dirty="0"/>
              <a:t>FAT</a:t>
            </a:r>
          </a:p>
          <a:p>
            <a:pPr lvl="1">
              <a:defRPr/>
            </a:pPr>
            <a:r>
              <a:rPr lang="pt-PT" sz="1800" dirty="0" err="1"/>
              <a:t>Array</a:t>
            </a:r>
            <a:r>
              <a:rPr lang="pt-PT" sz="1800" dirty="0"/>
              <a:t> de números de clusters (cada um com 32 bits)</a:t>
            </a:r>
          </a:p>
          <a:p>
            <a:pPr lvl="1">
              <a:defRPr/>
            </a:pPr>
            <a:r>
              <a:rPr lang="pt-PT" sz="1800" dirty="0"/>
              <a:t>Para cada cluster indica:</a:t>
            </a:r>
          </a:p>
          <a:p>
            <a:pPr lvl="2">
              <a:defRPr/>
            </a:pPr>
            <a:r>
              <a:rPr lang="pt-PT" sz="1400" dirty="0"/>
              <a:t>Cluster seguinte; Final ou Livre</a:t>
            </a:r>
          </a:p>
          <a:p>
            <a:pPr>
              <a:defRPr/>
            </a:pPr>
            <a:r>
              <a:rPr lang="pt-PT" sz="2000" dirty="0" err="1"/>
              <a:t>Directorias</a:t>
            </a:r>
            <a:endParaRPr lang="pt-PT" sz="2000" dirty="0"/>
          </a:p>
          <a:p>
            <a:pPr lvl="1">
              <a:defRPr/>
            </a:pPr>
            <a:r>
              <a:rPr lang="pt-PT" sz="1800" dirty="0"/>
              <a:t>Constituídas por entradas de diretoria de tamanho fixo</a:t>
            </a:r>
          </a:p>
          <a:p>
            <a:pPr lvl="1">
              <a:defRPr/>
            </a:pPr>
            <a:r>
              <a:rPr lang="pt-PT" sz="1800" dirty="0"/>
              <a:t>Entradas definem nome e </a:t>
            </a:r>
            <a:r>
              <a:rPr lang="pt-PT" sz="1800" dirty="0" err="1"/>
              <a:t>metadados</a:t>
            </a:r>
            <a:r>
              <a:rPr lang="pt-PT" sz="1800" dirty="0"/>
              <a:t> de ficheiros e diretorias</a:t>
            </a:r>
          </a:p>
          <a:p>
            <a:pPr lvl="1">
              <a:defRPr/>
            </a:pPr>
            <a:r>
              <a:rPr lang="pt-PT" sz="18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33B6D7-6295-4AA8-A539-D2DB5CA4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3075" name="Marcador de Posição de Conteúdo 15">
            <a:extLst>
              <a:ext uri="{FF2B5EF4-FFF2-40B4-BE49-F238E27FC236}">
                <a16:creationId xmlns:a16="http://schemas.microsoft.com/office/drawing/2014/main" id="{35842241-8A59-4C20-A2BD-40DC5F760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3076" name="Picture 1030" descr="1-1">
            <a:extLst>
              <a:ext uri="{FF2B5EF4-FFF2-40B4-BE49-F238E27FC236}">
                <a16:creationId xmlns:a16="http://schemas.microsoft.com/office/drawing/2014/main" id="{34CE9780-3AC4-4B68-A924-4B43A520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7DC22D-28E6-4009-82AB-6D30323D4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4099" name="Marcador de Posição de Conteúdo 15">
            <a:extLst>
              <a:ext uri="{FF2B5EF4-FFF2-40B4-BE49-F238E27FC236}">
                <a16:creationId xmlns:a16="http://schemas.microsoft.com/office/drawing/2014/main" id="{C2E35D0E-A1B8-4770-B438-B0F413509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5488F729-A62E-4411-ACEB-C0CEF611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E8315A-296F-48DC-A15A-677D9B64940A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F5C76DD-3A84-495D-B971-926F0C252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processos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116DD556-8C0E-4CD9-926A-43005D87D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Um processo é um programa em execução</a:t>
            </a:r>
          </a:p>
          <a:p>
            <a:pPr lvl="1"/>
            <a:r>
              <a:rPr lang="pt-PT" altLang="pt-PT" sz="1400"/>
              <a:t>Programa é uma entidade passiva, enquanto que o processo é activo</a:t>
            </a:r>
            <a:endParaRPr lang="pt-PT" altLang="pt-PT" sz="1800"/>
          </a:p>
          <a:p>
            <a:r>
              <a:rPr lang="pt-PT" altLang="pt-PT" sz="1800"/>
              <a:t>Processo necessita de recursos</a:t>
            </a:r>
          </a:p>
          <a:p>
            <a:pPr lvl="1"/>
            <a:r>
              <a:rPr lang="pt-PT" altLang="pt-PT" sz="1400"/>
              <a:t>CPU, memória, I/O, ficheiros, etc.</a:t>
            </a:r>
          </a:p>
          <a:p>
            <a:pPr lvl="1"/>
            <a:r>
              <a:rPr lang="pt-PT" altLang="pt-PT" sz="1400"/>
              <a:t>Dados de inicialização</a:t>
            </a:r>
          </a:p>
          <a:p>
            <a:r>
              <a:rPr lang="pt-PT" altLang="pt-PT" sz="1800"/>
              <a:t>Finalização de um processo deve libertar os recursos que forem reutilizáveis</a:t>
            </a:r>
          </a:p>
          <a:p>
            <a:r>
              <a:rPr lang="pt-PT" altLang="pt-PT" sz="1800"/>
              <a:t>Processo com 1 </a:t>
            </a:r>
            <a:r>
              <a:rPr lang="pt-PT" altLang="pt-PT" sz="1800" i="1"/>
              <a:t>thread</a:t>
            </a:r>
            <a:r>
              <a:rPr lang="pt-PT" altLang="pt-PT" sz="1800"/>
              <a:t> tem um </a:t>
            </a:r>
            <a:r>
              <a:rPr lang="pt-PT" altLang="pt-PT" sz="1800" i="1"/>
              <a:t>Program Counter</a:t>
            </a:r>
            <a:r>
              <a:rPr lang="pt-PT" altLang="pt-PT" sz="1800"/>
              <a:t> (PC) que indica qual a próxima instrução a executar</a:t>
            </a:r>
          </a:p>
          <a:p>
            <a:pPr lvl="1"/>
            <a:r>
              <a:rPr lang="pt-PT" altLang="pt-PT" sz="1400"/>
              <a:t>Processo executa as instruções sequencialmente até terminar</a:t>
            </a:r>
          </a:p>
          <a:p>
            <a:r>
              <a:rPr lang="pt-PT" altLang="pt-PT" sz="1800"/>
              <a:t>Processo </a:t>
            </a:r>
            <a:r>
              <a:rPr lang="pt-PT" altLang="pt-PT" sz="1800" i="1"/>
              <a:t>Multi-threaded</a:t>
            </a:r>
            <a:r>
              <a:rPr lang="pt-PT" altLang="pt-PT" sz="1800"/>
              <a:t> tem 1 PC por </a:t>
            </a:r>
            <a:r>
              <a:rPr lang="pt-PT" altLang="pt-PT" sz="1800" i="1"/>
              <a:t>thread</a:t>
            </a:r>
          </a:p>
          <a:p>
            <a:r>
              <a:rPr lang="pt-PT" altLang="pt-PT" sz="1800"/>
              <a:t>Tipicamente o sistema tem muitos processos, alguns do utilizador outros do SO que correm em concorrência em 1 ou mais CPUs</a:t>
            </a:r>
          </a:p>
          <a:p>
            <a:r>
              <a:rPr lang="pt-PT" altLang="pt-PT" sz="1800"/>
              <a:t>Concorrência obtêm-se através da multiplexagem no tempo dos CPUs entre os vários processos/</a:t>
            </a:r>
            <a:r>
              <a:rPr lang="pt-PT" altLang="pt-PT" sz="1800" i="1"/>
              <a:t>threads</a:t>
            </a:r>
          </a:p>
          <a:p>
            <a:endParaRPr lang="pt-PT" altLang="pt-PT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4E16BE-E088-49D6-B6F6-354F321CD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memória</a:t>
            </a:r>
          </a:p>
        </p:txBody>
      </p:sp>
      <p:sp>
        <p:nvSpPr>
          <p:cNvPr id="6147" name="Marcador de Posição de Conteúdo 3">
            <a:extLst>
              <a:ext uri="{FF2B5EF4-FFF2-40B4-BE49-F238E27FC236}">
                <a16:creationId xmlns:a16="http://schemas.microsoft.com/office/drawing/2014/main" id="{98DA1E4B-0362-4C6D-B488-80C83042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Memória física é um recurso escasso (e caro)</a:t>
            </a:r>
          </a:p>
          <a:p>
            <a:r>
              <a:rPr lang="pt-PT" altLang="pt-PT" sz="2000"/>
              <a:t>Todos os dados em memória antes e depois do processamento</a:t>
            </a:r>
          </a:p>
          <a:p>
            <a:r>
              <a:rPr lang="pt-PT" altLang="pt-PT" sz="2000"/>
              <a:t>Todas as instruções em memória para poderem ser executadas</a:t>
            </a:r>
          </a:p>
          <a:p>
            <a:r>
              <a:rPr lang="pt-PT" altLang="pt-PT" sz="2000"/>
              <a:t>Gestão da memória determina o que deve estar em memória em cada altura</a:t>
            </a:r>
          </a:p>
          <a:p>
            <a:pPr lvl="1"/>
            <a:r>
              <a:rPr lang="pt-PT" altLang="pt-PT" sz="1600"/>
              <a:t>Tentando maximizar a utilização do CPU</a:t>
            </a:r>
          </a:p>
          <a:p>
            <a:pPr lvl="1"/>
            <a:r>
              <a:rPr lang="pt-PT" altLang="pt-PT" sz="1600"/>
              <a:t>Disponibiliza uma utilização da memória mais transparente</a:t>
            </a:r>
          </a:p>
          <a:p>
            <a:pPr lvl="1"/>
            <a:r>
              <a:rPr lang="pt-PT" altLang="pt-PT" sz="1600"/>
              <a:t>Garante a segurança na utilização da memória pelos vários processos</a:t>
            </a:r>
          </a:p>
          <a:p>
            <a:pPr lvl="1"/>
            <a:r>
              <a:rPr lang="pt-PT" altLang="pt-PT" sz="1600"/>
              <a:t>Permite a partilha de memória entre processos</a:t>
            </a:r>
          </a:p>
          <a:p>
            <a:r>
              <a:rPr lang="pt-PT" altLang="pt-PT" sz="2000"/>
              <a:t>Actividades de gestão de mémória</a:t>
            </a:r>
          </a:p>
          <a:p>
            <a:pPr lvl="1"/>
            <a:r>
              <a:rPr lang="pt-PT" altLang="pt-PT" sz="1600"/>
              <a:t>Conhecer quais as zonas de memória livres e ocupadas</a:t>
            </a:r>
          </a:p>
          <a:p>
            <a:pPr lvl="1"/>
            <a:r>
              <a:rPr lang="pt-PT" altLang="pt-PT" sz="1600"/>
              <a:t>Decidir que processos e dados mover para ou para fora da memória</a:t>
            </a:r>
          </a:p>
          <a:p>
            <a:pPr lvl="1"/>
            <a:r>
              <a:rPr lang="pt-PT" altLang="pt-PT" sz="1600"/>
              <a:t>Alocar e desalocar espaço de memória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5E0212-B286-4453-8009-940E34A5A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armazenamento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E7D9CFA3-863B-4016-A033-EEC4DBBD0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SO disponibiliza uma vista lógica uniforme do espaço de armazenamento</a:t>
            </a:r>
          </a:p>
          <a:p>
            <a:pPr lvl="1"/>
            <a:r>
              <a:rPr lang="pt-PT" altLang="pt-PT" sz="1600"/>
              <a:t>Abstração das propriedades físicas da unidade de armazenamento – </a:t>
            </a:r>
            <a:r>
              <a:rPr lang="pt-PT" altLang="pt-PT" sz="1600" b="1"/>
              <a:t>ficheiro</a:t>
            </a:r>
          </a:p>
          <a:p>
            <a:pPr lvl="1"/>
            <a:r>
              <a:rPr lang="pt-PT" altLang="pt-PT" sz="1600"/>
              <a:t>Controladores distintos para tipos de unidades diferentes (disco, tape, etc)</a:t>
            </a:r>
          </a:p>
          <a:p>
            <a:pPr lvl="2"/>
            <a:r>
              <a:rPr lang="pt-PT" altLang="pt-PT" sz="1200"/>
              <a:t>Propriedades muito diferentes (velocidade, capacidade, etc)</a:t>
            </a:r>
          </a:p>
          <a:p>
            <a:r>
              <a:rPr lang="pt-PT" altLang="pt-PT" sz="2000"/>
              <a:t>Sistemas de Ficheiros</a:t>
            </a:r>
          </a:p>
          <a:p>
            <a:pPr lvl="1"/>
            <a:r>
              <a:rPr lang="pt-PT" altLang="pt-PT" sz="1600"/>
              <a:t>Ficheiros organizados em diretorias/pastas</a:t>
            </a:r>
          </a:p>
          <a:p>
            <a:pPr lvl="1"/>
            <a:r>
              <a:rPr lang="pt-PT" altLang="pt-PT" sz="1600"/>
              <a:t>Permissões garantem acessos com segurança aos dados</a:t>
            </a:r>
          </a:p>
          <a:p>
            <a:pPr lvl="1"/>
            <a:r>
              <a:rPr lang="pt-PT" altLang="pt-PT" sz="1600"/>
              <a:t>Atividades do SO</a:t>
            </a:r>
          </a:p>
          <a:p>
            <a:pPr lvl="2"/>
            <a:r>
              <a:rPr lang="pt-PT" altLang="pt-PT" sz="1600"/>
              <a:t>Criar  e apagar ficheiros e diretorias</a:t>
            </a:r>
          </a:p>
          <a:p>
            <a:pPr lvl="2"/>
            <a:r>
              <a:rPr lang="pt-PT" altLang="pt-PT" sz="1600"/>
              <a:t>Gerir diferentes Sistemas de Ficheiros de forma integrada</a:t>
            </a:r>
          </a:p>
          <a:p>
            <a:pPr lvl="2"/>
            <a:r>
              <a:rPr lang="pt-PT" altLang="pt-PT" sz="1600"/>
              <a:t>Primitivas de manipulação de ficheiros e diretorias</a:t>
            </a:r>
          </a:p>
          <a:p>
            <a:pPr lvl="2"/>
            <a:r>
              <a:rPr lang="pt-PT" altLang="pt-PT" sz="1600"/>
              <a:t>Mapeamento dos ficheiros na unidade de armazenamento</a:t>
            </a:r>
          </a:p>
          <a:p>
            <a:pPr lvl="2"/>
            <a:r>
              <a:rPr lang="pt-PT" altLang="pt-PT" sz="1600" i="1"/>
              <a:t>Backups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CCA608-3BCE-4637-AEC8-A22C9114A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Sub-sistema de I/O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AD3DE505-6F14-4C82-99B8-356440CF1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Um dos objetivos do SO é esconder os pormenores dos dispositivos de hardware do utilizador</a:t>
            </a:r>
          </a:p>
          <a:p>
            <a:r>
              <a:rPr lang="pt-PT" altLang="pt-PT" sz="2800"/>
              <a:t>SO é responsável por</a:t>
            </a:r>
          </a:p>
          <a:p>
            <a:pPr lvl="1"/>
            <a:r>
              <a:rPr lang="pt-PT" altLang="pt-PT" sz="2000"/>
              <a:t>Gestão da memória de I/O</a:t>
            </a:r>
          </a:p>
          <a:p>
            <a:pPr lvl="1"/>
            <a:r>
              <a:rPr lang="pt-PT" altLang="pt-PT" sz="2000"/>
              <a:t>Interface geral dos </a:t>
            </a:r>
            <a:r>
              <a:rPr lang="pt-PT" altLang="pt-PT" sz="2000" i="1"/>
              <a:t>device drivers</a:t>
            </a:r>
          </a:p>
          <a:p>
            <a:pPr lvl="1"/>
            <a:r>
              <a:rPr lang="pt-PT" altLang="pt-PT" sz="2000" i="1"/>
              <a:t>Drivers </a:t>
            </a:r>
            <a:r>
              <a:rPr lang="pt-PT" altLang="pt-PT" sz="2000"/>
              <a:t>para dispositivos </a:t>
            </a:r>
            <a:br>
              <a:rPr lang="pt-PT" altLang="pt-PT" sz="2000"/>
            </a:br>
            <a:r>
              <a:rPr lang="pt-PT" altLang="pt-PT" sz="2000"/>
              <a:t>específicos de hardware</a:t>
            </a:r>
            <a:endParaRPr lang="pt-PT" altLang="pt-PT" sz="2000" i="1"/>
          </a:p>
          <a:p>
            <a:endParaRPr lang="pt-PT" altLang="pt-PT" sz="2800"/>
          </a:p>
          <a:p>
            <a:endParaRPr lang="pt-PT" altLang="pt-PT" sz="2800"/>
          </a:p>
        </p:txBody>
      </p:sp>
      <p:pic>
        <p:nvPicPr>
          <p:cNvPr id="8196" name="Picture 5" descr="I/O Management - Operating System Notes">
            <a:extLst>
              <a:ext uri="{FF2B5EF4-FFF2-40B4-BE49-F238E27FC236}">
                <a16:creationId xmlns:a16="http://schemas.microsoft.com/office/drawing/2014/main" id="{A69BDDCC-A9E5-4FDA-94CF-33CCA66D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708275"/>
            <a:ext cx="3425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01A5E-BE9A-4547-AA4D-59A20DCDD64F}"/>
              </a:ext>
            </a:extLst>
          </p:cNvPr>
          <p:cNvSpPr txBox="1"/>
          <p:nvPr/>
        </p:nvSpPr>
        <p:spPr>
          <a:xfrm>
            <a:off x="5508625" y="6242050"/>
            <a:ext cx="27590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</a:rPr>
              <a:t>https://applied-programming.github.io/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8ABB7-3512-4260-B372-B87E880A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Proteção e Segurança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0B493CFA-F281-45B0-8899-4BF798CAD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Proteção – mecanismo do SO para controlar o acesso de processos e utilizadores aos recursos</a:t>
            </a:r>
          </a:p>
          <a:p>
            <a:r>
              <a:rPr lang="pt-PT" altLang="pt-PT" sz="2000"/>
              <a:t>Segurança – Defesa do sistema contra ataques internos e externos</a:t>
            </a:r>
          </a:p>
          <a:p>
            <a:pPr lvl="1"/>
            <a:r>
              <a:rPr lang="pt-PT" altLang="pt-PT" sz="1800"/>
              <a:t>Vasta gama: </a:t>
            </a:r>
            <a:r>
              <a:rPr lang="pt-PT" altLang="pt-PT" sz="1800" i="1"/>
              <a:t>denial-of-service</a:t>
            </a:r>
            <a:r>
              <a:rPr lang="pt-PT" altLang="pt-PT" sz="1800"/>
              <a:t>, vírus, roubo de identidade, etc.</a:t>
            </a:r>
          </a:p>
          <a:p>
            <a:r>
              <a:rPr lang="pt-PT" altLang="pt-PT" sz="2000"/>
              <a:t>Sistemas permitem distinguir os utilizadores, definindo assim permissões diferentes</a:t>
            </a:r>
          </a:p>
          <a:p>
            <a:pPr lvl="1"/>
            <a:r>
              <a:rPr lang="pt-PT" altLang="pt-PT" sz="1800"/>
              <a:t>Identificação do utilizador (uid, gid, etc)</a:t>
            </a:r>
          </a:p>
          <a:p>
            <a:pPr lvl="1"/>
            <a:r>
              <a:rPr lang="pt-PT" altLang="pt-PT" sz="1800"/>
              <a:t>Associação da identificação a ficheiros e processos que o utilizador controla</a:t>
            </a:r>
          </a:p>
          <a:p>
            <a:pPr lvl="1"/>
            <a:r>
              <a:rPr lang="pt-PT" altLang="pt-PT" sz="1800"/>
              <a:t>Identificadores de grupo permitem a definição de políticas mais gerais</a:t>
            </a:r>
          </a:p>
          <a:p>
            <a:pPr lvl="1"/>
            <a:r>
              <a:rPr lang="pt-PT" altLang="pt-PT" sz="1800"/>
              <a:t>Utilizadores podem alterar o ID de forma controlada</a:t>
            </a:r>
          </a:p>
          <a:p>
            <a:pPr lvl="2"/>
            <a:r>
              <a:rPr lang="pt-PT" altLang="pt-PT" sz="1400"/>
              <a:t>Comando 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</a:p>
          <a:p>
            <a:pPr lvl="2"/>
            <a:r>
              <a:rPr lang="pt-PT" altLang="pt-PT" sz="1400">
                <a:cs typeface="Courier New" panose="02070309020205020404" pitchFamily="49" charset="0"/>
              </a:rPr>
              <a:t>Comando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 chown</a:t>
            </a:r>
          </a:p>
          <a:p>
            <a:pPr lvl="2"/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SUID </a:t>
            </a:r>
            <a:r>
              <a:rPr lang="pt-PT" altLang="pt-PT" sz="1400">
                <a:cs typeface="Courier New" panose="02070309020205020404" pitchFamily="49" charset="0"/>
              </a:rPr>
              <a:t>bit permission</a:t>
            </a:r>
          </a:p>
          <a:p>
            <a:pPr lvl="1"/>
            <a:endParaRPr lang="pt-PT" altLang="pt-PT" sz="1800"/>
          </a:p>
          <a:p>
            <a:endParaRPr lang="pt-PT" altLang="pt-PT" sz="2000"/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47B503-8FC4-479A-8875-E786DDB6B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 atuais</a:t>
            </a:r>
          </a:p>
        </p:txBody>
      </p:sp>
      <p:sp>
        <p:nvSpPr>
          <p:cNvPr id="10243" name="Marcador de Posição de Conteúdo 3">
            <a:extLst>
              <a:ext uri="{FF2B5EF4-FFF2-40B4-BE49-F238E27FC236}">
                <a16:creationId xmlns:a16="http://schemas.microsoft.com/office/drawing/2014/main" id="{0FE609AB-32DD-4074-8E2E-E0D9D2E51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Ambiente gráfico com o utilizador</a:t>
            </a:r>
          </a:p>
          <a:p>
            <a:r>
              <a:rPr lang="pt-PT" altLang="pt-PT" sz="2400"/>
              <a:t>Multiutilizador e Multitarefa</a:t>
            </a:r>
          </a:p>
          <a:p>
            <a:r>
              <a:rPr lang="pt-PT" altLang="pt-PT" sz="2400"/>
              <a:t>Memória virtual</a:t>
            </a:r>
          </a:p>
          <a:p>
            <a:r>
              <a:rPr lang="pt-PT" altLang="pt-PT" sz="2400"/>
              <a:t>Sistemas de operação de rede</a:t>
            </a:r>
          </a:p>
          <a:p>
            <a:pPr lvl="1"/>
            <a:r>
              <a:rPr lang="pt-PT" altLang="pt-PT" sz="1800"/>
              <a:t>Acesso indistinto a ficheiros/dispositivos locais ou de rede</a:t>
            </a:r>
          </a:p>
          <a:p>
            <a:pPr lvl="1"/>
            <a:r>
              <a:rPr lang="pt-PT" altLang="pt-PT" sz="1800"/>
              <a:t>Aplicações de login remoto, correio electrónico, navegação internet, etc</a:t>
            </a:r>
          </a:p>
          <a:p>
            <a:r>
              <a:rPr lang="pt-PT" altLang="pt-PT" sz="2400"/>
              <a:t>Enorme gama de </a:t>
            </a:r>
            <a:r>
              <a:rPr lang="pt-PT" altLang="pt-PT" sz="2400" i="1"/>
              <a:t>device drivers</a:t>
            </a:r>
          </a:p>
          <a:p>
            <a:r>
              <a:rPr lang="pt-PT" altLang="pt-PT" sz="2400"/>
              <a:t>Ligação dinâmica de dispositivos (</a:t>
            </a:r>
            <a:r>
              <a:rPr lang="pt-PT" altLang="pt-PT" sz="2400" i="1"/>
              <a:t>plug and play</a:t>
            </a:r>
            <a:r>
              <a:rPr lang="pt-PT" altLang="pt-PT" sz="2400"/>
              <a:t>)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2060</TotalTime>
  <Words>1008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O que é um Sistema Operativo?</vt:lpstr>
      <vt:lpstr>Objectivos do Sistema Operativo</vt:lpstr>
      <vt:lpstr>Gestão de processos</vt:lpstr>
      <vt:lpstr>Gestão de memória</vt:lpstr>
      <vt:lpstr>Gestão de armazenamento</vt:lpstr>
      <vt:lpstr>Sub-sistema de I/O</vt:lpstr>
      <vt:lpstr>Proteção e Segurança</vt:lpstr>
      <vt:lpstr>SO atuais</vt:lpstr>
      <vt:lpstr>Relações entre SOs</vt:lpstr>
      <vt:lpstr>Linux Chart</vt:lpstr>
      <vt:lpstr>Interface Utilizador-SO</vt:lpstr>
      <vt:lpstr>Interface Utilizador-SO</vt:lpstr>
      <vt:lpstr>Interface Utilizador-SO</vt:lpstr>
      <vt:lpstr>Interface Utilizador-SO</vt:lpstr>
      <vt:lpstr>Sistema de Ficheiros FAT32</vt:lpstr>
      <vt:lpstr>FAT32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184</cp:revision>
  <dcterms:created xsi:type="dcterms:W3CDTF">1601-01-01T00:00:00Z</dcterms:created>
  <dcterms:modified xsi:type="dcterms:W3CDTF">2022-10-03T07:43:45Z</dcterms:modified>
</cp:coreProperties>
</file>