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</p:sldMasterIdLst>
  <p:sldIdLst>
    <p:sldId id="256" r:id="rId2"/>
    <p:sldId id="357" r:id="rId3"/>
    <p:sldId id="352" r:id="rId4"/>
    <p:sldId id="341" r:id="rId5"/>
    <p:sldId id="353" r:id="rId6"/>
    <p:sldId id="354" r:id="rId7"/>
    <p:sldId id="355" r:id="rId8"/>
    <p:sldId id="356" r:id="rId9"/>
    <p:sldId id="361" r:id="rId10"/>
    <p:sldId id="342" r:id="rId11"/>
    <p:sldId id="343" r:id="rId12"/>
    <p:sldId id="387" r:id="rId13"/>
    <p:sldId id="384" r:id="rId14"/>
    <p:sldId id="385" r:id="rId15"/>
    <p:sldId id="367" r:id="rId16"/>
    <p:sldId id="344" r:id="rId17"/>
    <p:sldId id="389" r:id="rId18"/>
    <p:sldId id="345" r:id="rId19"/>
    <p:sldId id="346" r:id="rId20"/>
    <p:sldId id="347" r:id="rId21"/>
    <p:sldId id="348" r:id="rId22"/>
    <p:sldId id="349" r:id="rId23"/>
    <p:sldId id="368" r:id="rId24"/>
    <p:sldId id="369" r:id="rId25"/>
    <p:sldId id="362" r:id="rId26"/>
    <p:sldId id="370" r:id="rId27"/>
    <p:sldId id="371" r:id="rId28"/>
    <p:sldId id="372" r:id="rId2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4800" kern="1200">
        <a:solidFill>
          <a:schemeClr val="tx2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4800" kern="1200">
        <a:solidFill>
          <a:schemeClr val="tx2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4800" kern="1200">
        <a:solidFill>
          <a:schemeClr val="tx2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4800" kern="1200">
        <a:solidFill>
          <a:schemeClr val="tx2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4800" kern="1200">
        <a:solidFill>
          <a:schemeClr val="tx2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4800" kern="1200">
        <a:solidFill>
          <a:schemeClr val="tx2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4800" kern="1200">
        <a:solidFill>
          <a:schemeClr val="tx2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4800" kern="1200">
        <a:solidFill>
          <a:schemeClr val="tx2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4800" kern="1200">
        <a:solidFill>
          <a:schemeClr val="tx2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008080"/>
    <a:srgbClr val="006666"/>
    <a:srgbClr val="003366"/>
    <a:srgbClr val="FF0000"/>
    <a:srgbClr val="000099"/>
    <a:srgbClr val="99CC99"/>
    <a:srgbClr val="33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 autoAdjust="0"/>
  </p:normalViewPr>
  <p:slideViewPr>
    <p:cSldViewPr>
      <p:cViewPr varScale="1">
        <p:scale>
          <a:sx n="80" d="100"/>
          <a:sy n="80" d="100"/>
        </p:scale>
        <p:origin x="1248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PT"/>
              <a:t>Faça clique para editar o estilo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4DA8B60-B958-4693-865E-F4EF5B24D58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FC5FE2E-11A6-470A-AB59-7FA2DA81DDC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E6DF254-497E-4398-952A-AAD02900CA1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46BB3C-AE2B-4884-A4EF-0F5F69EF2A49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3710042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DFF5743-50AD-4ACF-AE06-EB65EBF2146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F497418-3E56-4477-9E90-C3BB224241A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FCD4961-148A-4F7E-B5A1-C28969DD9A1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4EE284-BCDB-4FF7-87F1-7A1E4BF59469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3954678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53200" y="152400"/>
            <a:ext cx="2057400" cy="5668963"/>
          </a:xfrm>
        </p:spPr>
        <p:txBody>
          <a:bodyPr vert="eaVert"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381000" y="152400"/>
            <a:ext cx="6019800" cy="5668963"/>
          </a:xfrm>
        </p:spPr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23059B0-37D3-4100-A179-8F1801B2747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915FA3F-AB65-4CB0-9807-88B7815C9AA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4EC4034-3154-4FAF-8D97-9AFD515061E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9AC5DE-93C5-49C8-B3C5-793B46A84838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28779049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ítulo, text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001000" cy="609600"/>
          </a:xfrm>
        </p:spPr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sz="half" idx="1"/>
          </p:nvPr>
        </p:nvSpPr>
        <p:spPr>
          <a:xfrm>
            <a:off x="381000" y="1295400"/>
            <a:ext cx="4038600" cy="4525963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572000" y="1295400"/>
            <a:ext cx="4038600" cy="4525963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9B5024C-74C1-4C99-BC93-611834CA403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02A516-ED42-415E-A6DE-7396D46C288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DCF904A-ED71-4230-9058-64D54C7BDC3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B44651-7F6A-4A4F-A75D-BB9A395DF503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26218813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ítulo, texto e 2 objec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001000" cy="609600"/>
          </a:xfrm>
        </p:spPr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sz="half" idx="1"/>
          </p:nvPr>
        </p:nvSpPr>
        <p:spPr>
          <a:xfrm>
            <a:off x="381000" y="1295400"/>
            <a:ext cx="4038600" cy="4525963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quarter" idx="2"/>
          </p:nvPr>
        </p:nvSpPr>
        <p:spPr>
          <a:xfrm>
            <a:off x="4572000" y="1295400"/>
            <a:ext cx="4038600" cy="218598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e Conteúdo 4"/>
          <p:cNvSpPr>
            <a:spLocks noGrp="1"/>
          </p:cNvSpPr>
          <p:nvPr>
            <p:ph sz="quarter" idx="3"/>
          </p:nvPr>
        </p:nvSpPr>
        <p:spPr>
          <a:xfrm>
            <a:off x="4572000" y="3633788"/>
            <a:ext cx="4038600" cy="2187575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8C564E62-F63A-4B6E-A0AD-E541F20A00D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C9DE1ADB-39A6-48A7-9B9A-B20F70AC393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47671E73-53E3-4A7D-A923-EB260452DAA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45C5AB-DC37-48E2-9ED7-2C2FEE380A70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1181094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361A26A-F594-4DDA-BC68-42708D165EC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1422FD7-1795-472A-B144-73E0F895968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77245F6-C9DF-4C55-ABDF-CD917573C84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7884E7-22D5-4C6B-87B6-E0D869336DC5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3041467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008E897-73B6-4A5D-ACCD-D89283718EC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9CA63F7-6CBF-4401-AD80-15148B8B36B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058FD42-483D-42CF-B143-FDCDD32CF96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710224-C7F6-4A80-806E-25B3C649C39E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1127022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381000" y="12954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572000" y="12954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A1A9C0-2D9B-4DE0-BDC4-5B8AB60D4A2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A890A77-742A-4649-9073-2C13720F203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979A16-D600-42EC-B50A-636E2311F95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70217F-49D4-4DB4-8F5B-C7247ACBFD70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1780999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5805B606-CEDB-4465-8776-D4F1E875D62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4C570FF5-6483-4A4F-8C77-02F0D35AD48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8DD57C1B-865D-468E-A8F9-5E45446B3F7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04EBC3-10F2-4CA8-904D-D3328E1A5C03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2592606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D73995C2-A3B7-41FF-A2BC-418452BE1D5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C675EDC-57CB-492E-9835-C24C39AA396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DAA124B-3780-4A73-BC54-D3A97E6D608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C995B9-7785-4ECB-A7AA-AF11E88ACB51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4051399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B1206AC8-FF71-4DA8-B361-73E93D6F458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C0F403B3-500C-40C7-A904-912F3282E79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1E3224DB-9347-4033-A3BC-C4C36DA2AD4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272C5E-BABD-4330-BA58-777B6BF84E41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1195228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CE63551-E096-4C2E-A2F9-91A1DF97CAD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90DE8C8-8223-430E-9ECD-58FF7CAF1D4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FDA339-3DC4-4426-B04E-A912C95E6FF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FE8950-A9FC-4856-8FD9-8B21636B6DE2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4121235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t-PT" noProof="0"/>
              <a:t>Clique no ícone para adicionar uma imagem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6EADD6-D230-4902-944D-9610B2E0529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61B969A-4617-4C49-BDC6-A3CEB6065F3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26A93D-5FE0-4204-AE99-751AAAEBEDD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DD2AD9-3F51-4861-806A-196D28ADC816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2207184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DCBBF9CA-F0B9-41A7-B863-FD524DD8A2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152400"/>
            <a:ext cx="8001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t-PT"/>
              <a:t>Clique para editar o estilo do título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02DE6CFA-179F-4D8F-A2A6-F4DF4852D8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2954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t-PT"/>
              <a:t>Clique para editar os estilos de texto do modelo global</a:t>
            </a:r>
          </a:p>
          <a:p>
            <a:pPr lvl="1"/>
            <a:r>
              <a:rPr lang="en-US" altLang="pt-PT"/>
              <a:t>Segundo nível</a:t>
            </a:r>
          </a:p>
          <a:p>
            <a:pPr lvl="2"/>
            <a:r>
              <a:rPr lang="en-US" altLang="pt-PT"/>
              <a:t>Terceiro nível</a:t>
            </a:r>
          </a:p>
          <a:p>
            <a:pPr lvl="3"/>
            <a:r>
              <a:rPr lang="en-US" altLang="pt-PT"/>
              <a:t>Quarto nível</a:t>
            </a:r>
          </a:p>
          <a:p>
            <a:pPr lvl="4"/>
            <a:r>
              <a:rPr lang="en-US" altLang="pt-PT"/>
              <a:t>Quinto nível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13203DE9-2F43-4AAF-B5CA-02435E82D32F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F3D1CEE-5AA3-4E3E-AB5D-FE8923C9F3E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FAC67598-14C9-4468-9D87-D14C4C30DA5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6576E6D2-7060-4046-BB8E-8763FD7EE0FA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  <p:pic>
        <p:nvPicPr>
          <p:cNvPr id="1031" name="Picture 17" descr="ieeta">
            <a:extLst>
              <a:ext uri="{FF2B5EF4-FFF2-40B4-BE49-F238E27FC236}">
                <a16:creationId xmlns:a16="http://schemas.microsoft.com/office/drawing/2014/main" id="{E82AF7FF-3DC5-4728-AE00-0615FDDFEE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8710"/>
          <a:stretch>
            <a:fillRect/>
          </a:stretch>
        </p:blipFill>
        <p:spPr bwMode="auto">
          <a:xfrm>
            <a:off x="7610475" y="76200"/>
            <a:ext cx="533400" cy="776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Rectangle 19">
            <a:extLst>
              <a:ext uri="{FF2B5EF4-FFF2-40B4-BE49-F238E27FC236}">
                <a16:creationId xmlns:a16="http://schemas.microsoft.com/office/drawing/2014/main" id="{8407811E-FC53-4C5E-ACC1-0B6C369213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990600"/>
            <a:ext cx="8610600" cy="152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>
              <a:defRPr/>
            </a:pPr>
            <a:endParaRPr lang="en-GB" altLang="pt-PT" sz="2000" b="1">
              <a:solidFill>
                <a:srgbClr val="2A476F"/>
              </a:solidFill>
            </a:endParaRPr>
          </a:p>
        </p:txBody>
      </p:sp>
      <p:sp>
        <p:nvSpPr>
          <p:cNvPr id="1033" name="Line 20">
            <a:extLst>
              <a:ext uri="{FF2B5EF4-FFF2-40B4-BE49-F238E27FC236}">
                <a16:creationId xmlns:a16="http://schemas.microsoft.com/office/drawing/2014/main" id="{FBF56F98-2C73-4340-BC1E-AC9A93B5FB2B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" y="889000"/>
            <a:ext cx="8610600" cy="0"/>
          </a:xfrm>
          <a:prstGeom prst="line">
            <a:avLst/>
          </a:prstGeom>
          <a:noFill/>
          <a:ln w="57150">
            <a:solidFill>
              <a:srgbClr val="2A476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4" name="Rectangle 21">
            <a:extLst>
              <a:ext uri="{FF2B5EF4-FFF2-40B4-BE49-F238E27FC236}">
                <a16:creationId xmlns:a16="http://schemas.microsoft.com/office/drawing/2014/main" id="{B59799D5-919F-47B7-8483-16B1B6009C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6400800"/>
            <a:ext cx="3546475" cy="28575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>
              <a:defRPr sz="48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48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48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48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48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r">
              <a:defRPr/>
            </a:pPr>
            <a:fld id="{B3580D83-2B05-4C4E-A1F6-8545FFEA9ADD}" type="slidenum">
              <a:rPr lang="pt-PT" altLang="pt-PT" sz="1400" b="1" smtClean="0">
                <a:solidFill>
                  <a:srgbClr val="2A476F"/>
                </a:solidFill>
                <a:latin typeface="Arial" panose="020B0604020202020204" pitchFamily="34" charset="0"/>
              </a:rPr>
              <a:pPr algn="r">
                <a:defRPr/>
              </a:pPr>
              <a:t>‹#›</a:t>
            </a:fld>
            <a:endParaRPr lang="en-GB" altLang="pt-PT" sz="1400" b="1">
              <a:solidFill>
                <a:srgbClr val="2A476F"/>
              </a:solidFill>
              <a:latin typeface="Arial" panose="020B0604020202020204" pitchFamily="34" charset="0"/>
            </a:endParaRPr>
          </a:p>
        </p:txBody>
      </p:sp>
      <p:sp>
        <p:nvSpPr>
          <p:cNvPr id="1035" name="Rectangle 22">
            <a:extLst>
              <a:ext uri="{FF2B5EF4-FFF2-40B4-BE49-F238E27FC236}">
                <a16:creationId xmlns:a16="http://schemas.microsoft.com/office/drawing/2014/main" id="{0BEFBBD5-47D6-409C-A0CD-EE75ABDEC5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6400800"/>
            <a:ext cx="3546475" cy="28575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>
              <a:defRPr/>
            </a:pPr>
            <a:r>
              <a:rPr lang="en-US" altLang="pt-PT" sz="1400" b="1">
                <a:solidFill>
                  <a:srgbClr val="2A476F"/>
                </a:solidFill>
                <a:latin typeface="Arial" charset="0"/>
              </a:rPr>
              <a:t>DETI/UA</a:t>
            </a:r>
          </a:p>
        </p:txBody>
      </p:sp>
      <p:grpSp>
        <p:nvGrpSpPr>
          <p:cNvPr id="1036" name="Grupo 16">
            <a:extLst>
              <a:ext uri="{FF2B5EF4-FFF2-40B4-BE49-F238E27FC236}">
                <a16:creationId xmlns:a16="http://schemas.microsoft.com/office/drawing/2014/main" id="{5A46DA06-964C-46F3-9655-7501C120CDDD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8205788" y="69850"/>
            <a:ext cx="849312" cy="747713"/>
            <a:chOff x="8205173" y="0"/>
            <a:chExt cx="894112" cy="788175"/>
          </a:xfrm>
        </p:grpSpPr>
        <p:pic>
          <p:nvPicPr>
            <p:cNvPr id="1037" name="Imagem 13">
              <a:extLst>
                <a:ext uri="{FF2B5EF4-FFF2-40B4-BE49-F238E27FC236}">
                  <a16:creationId xmlns:a16="http://schemas.microsoft.com/office/drawing/2014/main" id="{23CA6E49-009C-4493-A362-B864F97AB2F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3467"/>
            <a:stretch>
              <a:fillRect/>
            </a:stretch>
          </p:blipFill>
          <p:spPr bwMode="auto">
            <a:xfrm>
              <a:off x="8390166" y="0"/>
              <a:ext cx="539552" cy="557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8" name="Picture 1">
              <a:extLst>
                <a:ext uri="{FF2B5EF4-FFF2-40B4-BE49-F238E27FC236}">
                  <a16:creationId xmlns:a16="http://schemas.microsoft.com/office/drawing/2014/main" id="{E12C7F3C-9813-49AB-9707-68723757FA12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05173" y="571480"/>
              <a:ext cx="894112" cy="762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9" name="Picture 2">
              <a:extLst>
                <a:ext uri="{FF2B5EF4-FFF2-40B4-BE49-F238E27FC236}">
                  <a16:creationId xmlns:a16="http://schemas.microsoft.com/office/drawing/2014/main" id="{C3A6A683-7F3D-4E7D-9D35-C674EC90FA33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27753" y="654234"/>
              <a:ext cx="248438" cy="1339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9933"/>
        </a:buClr>
        <a:buSzPct val="12000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2A476F"/>
        </a:buClr>
        <a:buChar char="•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1DA49032-7D0B-45C2-8CCB-8C745431740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79388" y="2544763"/>
            <a:ext cx="8785225" cy="1143000"/>
          </a:xfrm>
        </p:spPr>
        <p:txBody>
          <a:bodyPr/>
          <a:lstStyle/>
          <a:p>
            <a:pPr algn="ctr" eaLnBrk="1" hangingPunct="1"/>
            <a:r>
              <a:rPr lang="pt-PT" altLang="pt-PT" b="1"/>
              <a:t>Sistemas Operativos</a:t>
            </a:r>
            <a:br>
              <a:rPr lang="pt-PT" altLang="pt-PT"/>
            </a:br>
            <a:br>
              <a:rPr lang="pt-PT" altLang="pt-PT" sz="1600"/>
            </a:br>
            <a:r>
              <a:rPr lang="pt-PT" altLang="pt-PT" sz="3200"/>
              <a:t>Licenciatura Engenharia Informática</a:t>
            </a:r>
            <a:br>
              <a:rPr lang="pt-PT" altLang="pt-PT" sz="3200"/>
            </a:br>
            <a:r>
              <a:rPr lang="pt-PT" altLang="pt-PT" sz="3200"/>
              <a:t>Licenciatura Engenharia Computacional</a:t>
            </a:r>
            <a:endParaRPr lang="en-GB" altLang="pt-PT" sz="3200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DC137AB8-DC66-4593-BA76-0E80F2BB531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4289425"/>
            <a:ext cx="6400800" cy="1371600"/>
          </a:xfrm>
        </p:spPr>
        <p:txBody>
          <a:bodyPr/>
          <a:lstStyle/>
          <a:p>
            <a:pPr eaLnBrk="1" hangingPunct="1">
              <a:spcAft>
                <a:spcPts val="1200"/>
              </a:spcAft>
            </a:pPr>
            <a:r>
              <a:rPr lang="pt-PT" altLang="pt-PT" dirty="0">
                <a:solidFill>
                  <a:srgbClr val="008000"/>
                </a:solidFill>
              </a:rPr>
              <a:t>Ano letivo 2022/2023</a:t>
            </a:r>
          </a:p>
          <a:p>
            <a:pPr eaLnBrk="1" hangingPunct="1"/>
            <a:r>
              <a:rPr lang="pt-PT" altLang="pt-PT" sz="2400" dirty="0">
                <a:solidFill>
                  <a:srgbClr val="008000"/>
                </a:solidFill>
              </a:rPr>
              <a:t>Nuno Lau (nunolau@ua.pt)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4A87898D-5145-46D2-9802-8EC915AB94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Programas de Sistema</a:t>
            </a:r>
          </a:p>
        </p:txBody>
      </p:sp>
      <p:sp>
        <p:nvSpPr>
          <p:cNvPr id="17411" name="Marcador de Posição de Conteúdo 3">
            <a:extLst>
              <a:ext uri="{FF2B5EF4-FFF2-40B4-BE49-F238E27FC236}">
                <a16:creationId xmlns:a16="http://schemas.microsoft.com/office/drawing/2014/main" id="{E5D94E7E-E710-4ECE-AE05-57BDA1CE880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PT" altLang="pt-PT" sz="2000"/>
              <a:t>Programas de sistema oferecem um ambiente confortável para o desenvolvimento e a execução de programas</a:t>
            </a:r>
          </a:p>
          <a:p>
            <a:r>
              <a:rPr lang="pt-PT" altLang="pt-PT" sz="2000"/>
              <a:t>Podem ser divididos em:</a:t>
            </a:r>
          </a:p>
          <a:p>
            <a:pPr lvl="1"/>
            <a:r>
              <a:rPr lang="pt-PT" altLang="pt-PT" sz="1800"/>
              <a:t>Manipulação de ficheiros</a:t>
            </a:r>
          </a:p>
          <a:p>
            <a:pPr lvl="1"/>
            <a:r>
              <a:rPr lang="pt-PT" altLang="pt-PT" sz="1800"/>
              <a:t>Informação de estado</a:t>
            </a:r>
          </a:p>
          <a:p>
            <a:pPr lvl="1"/>
            <a:r>
              <a:rPr lang="pt-PT" altLang="pt-PT" sz="1800"/>
              <a:t>Modificação de ficheiros</a:t>
            </a:r>
          </a:p>
          <a:p>
            <a:pPr lvl="1"/>
            <a:r>
              <a:rPr lang="pt-PT" altLang="pt-PT" sz="1800"/>
              <a:t>Suporte às linguagens de programação</a:t>
            </a:r>
          </a:p>
          <a:p>
            <a:pPr lvl="1"/>
            <a:r>
              <a:rPr lang="pt-PT" altLang="pt-PT" sz="1800"/>
              <a:t>Carregamento e execução de programas</a:t>
            </a:r>
          </a:p>
          <a:p>
            <a:pPr lvl="1"/>
            <a:r>
              <a:rPr lang="pt-PT" altLang="pt-PT" sz="1800"/>
              <a:t>Comunicações</a:t>
            </a:r>
          </a:p>
          <a:p>
            <a:r>
              <a:rPr lang="pt-PT" altLang="pt-PT" sz="2000"/>
              <a:t>Para a maioria dos utilizadores o SO funciona através dos programas de sistema (sem verem o nível </a:t>
            </a:r>
            <a:r>
              <a:rPr lang="pt-PT" altLang="pt-PT" sz="2000" i="1"/>
              <a:t>system calls</a:t>
            </a:r>
            <a:r>
              <a:rPr lang="pt-PT" altLang="pt-PT" sz="2000"/>
              <a:t>) </a:t>
            </a:r>
          </a:p>
          <a:p>
            <a:endParaRPr lang="pt-PT" altLang="pt-PT" sz="2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31C776CC-957F-476E-B73E-AE4188F9B4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Interrupções/Excepções</a:t>
            </a:r>
            <a:endParaRPr lang="pt-PT" altLang="pt-PT" b="1"/>
          </a:p>
        </p:txBody>
      </p:sp>
      <p:sp>
        <p:nvSpPr>
          <p:cNvPr id="29699" name="Marcador de Posição de Conteúdo 15">
            <a:extLst>
              <a:ext uri="{FF2B5EF4-FFF2-40B4-BE49-F238E27FC236}">
                <a16:creationId xmlns:a16="http://schemas.microsoft.com/office/drawing/2014/main" id="{8B9515D1-9B25-40CF-9823-7C2A1D21D5B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pt-PT" altLang="pt-PT" sz="2000" dirty="0"/>
              <a:t>Considerar um computador com apenas 1 CPU que está a executar o seguinte código:</a:t>
            </a:r>
          </a:p>
          <a:p>
            <a:pPr>
              <a:defRPr/>
            </a:pPr>
            <a:endParaRPr lang="pt-PT" altLang="pt-PT" sz="2000" b="1" dirty="0"/>
          </a:p>
          <a:p>
            <a:pPr marL="0" indent="0">
              <a:buFontTx/>
              <a:buNone/>
              <a:defRPr/>
            </a:pPr>
            <a:r>
              <a:rPr lang="pt-PT" altLang="pt-PT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PT" altLang="pt-PT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pt-PT" altLang="pt-PT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(1) {</a:t>
            </a:r>
          </a:p>
          <a:p>
            <a:pPr marL="0" indent="0">
              <a:buFontTx/>
              <a:buNone/>
              <a:defRPr/>
            </a:pPr>
            <a:r>
              <a:rPr lang="pt-PT" altLang="pt-PT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i++;</a:t>
            </a:r>
          </a:p>
          <a:p>
            <a:pPr marL="0" indent="0">
              <a:buFontTx/>
              <a:buNone/>
              <a:defRPr/>
            </a:pPr>
            <a:r>
              <a:rPr lang="pt-PT" altLang="pt-PT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>
              <a:defRPr/>
            </a:pPr>
            <a:endParaRPr lang="pt-PT" altLang="pt-PT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PT" altLang="pt-PT" sz="2000" dirty="0">
                <a:cs typeface="Courier New" panose="02070309020205020404" pitchFamily="49" charset="0"/>
              </a:rPr>
              <a:t>Como pode o Sistema Operativo obter o controlo do computador?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82991AEE-58B3-403C-87A8-8BB6B5AAD4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Interrupções/Excepções</a:t>
            </a:r>
            <a:endParaRPr lang="pt-PT" altLang="pt-PT" b="1"/>
          </a:p>
        </p:txBody>
      </p:sp>
      <p:sp>
        <p:nvSpPr>
          <p:cNvPr id="5123" name="Marcador de Posição de Conteúdo 15">
            <a:extLst>
              <a:ext uri="{FF2B5EF4-FFF2-40B4-BE49-F238E27FC236}">
                <a16:creationId xmlns:a16="http://schemas.microsoft.com/office/drawing/2014/main" id="{BE92F805-F46E-4131-980B-F94E68A0CC5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PT" altLang="pt-PT" sz="2000"/>
              <a:t>Quando o CPU deteta uma interrupção </a:t>
            </a:r>
            <a:r>
              <a:rPr lang="pt-PT" altLang="pt-PT" sz="2000" b="1"/>
              <a:t>abandona o código </a:t>
            </a:r>
            <a:r>
              <a:rPr lang="pt-PT" altLang="pt-PT" sz="2000"/>
              <a:t>que está a executar e </a:t>
            </a:r>
            <a:r>
              <a:rPr lang="pt-PT" altLang="pt-PT" sz="2000" b="1"/>
              <a:t>transfere o controlo </a:t>
            </a:r>
            <a:r>
              <a:rPr lang="pt-PT" altLang="pt-PT" sz="2000"/>
              <a:t>para a </a:t>
            </a:r>
            <a:r>
              <a:rPr lang="pt-PT" altLang="pt-PT" sz="2000" b="1"/>
              <a:t>rotina de atendimento da interrupção</a:t>
            </a:r>
          </a:p>
          <a:p>
            <a:r>
              <a:rPr lang="pt-PT" altLang="pt-PT" sz="2000"/>
              <a:t>O endereço da instrução interrompida deve ser salvaguardado</a:t>
            </a:r>
          </a:p>
          <a:p>
            <a:pPr lvl="1"/>
            <a:r>
              <a:rPr lang="pt-PT" altLang="pt-PT" sz="1600"/>
              <a:t>Porquê?</a:t>
            </a:r>
          </a:p>
          <a:p>
            <a:r>
              <a:rPr lang="pt-PT" altLang="pt-PT" sz="2000"/>
              <a:t>Durante a execução da rotina de atendimento as interrupções estão desativadas</a:t>
            </a:r>
          </a:p>
          <a:p>
            <a:pPr lvl="1"/>
            <a:r>
              <a:rPr lang="pt-PT" altLang="pt-PT" sz="1800"/>
              <a:t>Problema da interrupção perdida</a:t>
            </a:r>
          </a:p>
          <a:p>
            <a:r>
              <a:rPr lang="pt-PT" altLang="pt-PT" sz="2000"/>
              <a:t>Um </a:t>
            </a:r>
            <a:r>
              <a:rPr lang="pt-PT" altLang="pt-PT" sz="2000" i="1"/>
              <a:t>trap</a:t>
            </a:r>
            <a:r>
              <a:rPr lang="pt-PT" altLang="pt-PT" sz="2000"/>
              <a:t> ou exceção é uma interrupção </a:t>
            </a:r>
            <a:br>
              <a:rPr lang="pt-PT" altLang="pt-PT" sz="2000"/>
            </a:br>
            <a:r>
              <a:rPr lang="pt-PT" altLang="pt-PT" sz="2000"/>
              <a:t>gerada por software</a:t>
            </a:r>
          </a:p>
          <a:p>
            <a:pPr lvl="1"/>
            <a:r>
              <a:rPr lang="pt-PT" altLang="pt-PT" sz="1600" i="1"/>
              <a:t>Access violation</a:t>
            </a:r>
            <a:r>
              <a:rPr lang="pt-PT" altLang="pt-PT" sz="1600"/>
              <a:t>, </a:t>
            </a:r>
            <a:r>
              <a:rPr lang="pt-PT" altLang="pt-PT" sz="1600" i="1"/>
              <a:t>breakpoint</a:t>
            </a:r>
            <a:r>
              <a:rPr lang="pt-PT" altLang="pt-PT" sz="1600"/>
              <a:t>, </a:t>
            </a:r>
            <a:r>
              <a:rPr lang="pt-PT" altLang="pt-PT" sz="1600" i="1"/>
              <a:t>misaligned access</a:t>
            </a:r>
            <a:r>
              <a:rPr lang="pt-PT" altLang="pt-PT" sz="1600"/>
              <a:t>, </a:t>
            </a:r>
            <a:br>
              <a:rPr lang="pt-PT" altLang="pt-PT" sz="1600" i="1"/>
            </a:br>
            <a:r>
              <a:rPr lang="pt-PT" altLang="pt-PT" sz="1600" i="1"/>
              <a:t>divide by 0</a:t>
            </a:r>
            <a:r>
              <a:rPr lang="pt-PT" altLang="pt-PT" sz="1600"/>
              <a:t>, </a:t>
            </a:r>
            <a:r>
              <a:rPr lang="pt-PT" altLang="pt-PT" sz="1600" i="1"/>
              <a:t>overflow</a:t>
            </a:r>
            <a:r>
              <a:rPr lang="pt-PT" altLang="pt-PT" sz="1600"/>
              <a:t>, </a:t>
            </a:r>
            <a:r>
              <a:rPr lang="pt-PT" altLang="pt-PT" sz="1600" i="1"/>
              <a:t>illegal instruction</a:t>
            </a:r>
            <a:r>
              <a:rPr lang="pt-PT" altLang="pt-PT" sz="1600"/>
              <a:t>, </a:t>
            </a:r>
            <a:br>
              <a:rPr lang="pt-PT" altLang="pt-PT" sz="1600" i="1"/>
            </a:br>
            <a:r>
              <a:rPr lang="pt-PT" altLang="pt-PT" sz="1600" i="1"/>
              <a:t>previleged instruction</a:t>
            </a:r>
          </a:p>
          <a:p>
            <a:r>
              <a:rPr lang="pt-PT" altLang="pt-PT" sz="2000"/>
              <a:t>Nos Sistemas operativos as interrupções </a:t>
            </a:r>
            <a:br>
              <a:rPr lang="pt-PT" altLang="pt-PT" sz="2000"/>
            </a:br>
            <a:r>
              <a:rPr lang="pt-PT" altLang="pt-PT" sz="2000"/>
              <a:t>são fundamentais</a:t>
            </a:r>
          </a:p>
        </p:txBody>
      </p:sp>
      <p:pic>
        <p:nvPicPr>
          <p:cNvPr id="5124" name="Picture 6">
            <a:extLst>
              <a:ext uri="{FF2B5EF4-FFF2-40B4-BE49-F238E27FC236}">
                <a16:creationId xmlns:a16="http://schemas.microsoft.com/office/drawing/2014/main" id="{76753C2B-10F7-48EC-B24C-32D596CAB9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253" b="3349"/>
          <a:stretch>
            <a:fillRect/>
          </a:stretch>
        </p:blipFill>
        <p:spPr bwMode="auto">
          <a:xfrm>
            <a:off x="6156325" y="3500438"/>
            <a:ext cx="1954213" cy="283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F1E9ED0E-E3AD-4864-AD1F-47D2D4EA4E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Interrupções/Excepções</a:t>
            </a:r>
            <a:endParaRPr lang="pt-PT" altLang="pt-PT" b="1"/>
          </a:p>
        </p:txBody>
      </p:sp>
      <p:grpSp>
        <p:nvGrpSpPr>
          <p:cNvPr id="6147" name="Group 133">
            <a:extLst>
              <a:ext uri="{FF2B5EF4-FFF2-40B4-BE49-F238E27FC236}">
                <a16:creationId xmlns:a16="http://schemas.microsoft.com/office/drawing/2014/main" id="{1D063479-1899-4CDC-BB63-A658E6C749C2}"/>
              </a:ext>
            </a:extLst>
          </p:cNvPr>
          <p:cNvGrpSpPr>
            <a:grpSpLocks/>
          </p:cNvGrpSpPr>
          <p:nvPr/>
        </p:nvGrpSpPr>
        <p:grpSpPr bwMode="auto">
          <a:xfrm>
            <a:off x="6173788" y="2611438"/>
            <a:ext cx="1828800" cy="1219200"/>
            <a:chOff x="4032" y="1728"/>
            <a:chExt cx="1152" cy="768"/>
          </a:xfrm>
        </p:grpSpPr>
        <p:sp>
          <p:nvSpPr>
            <p:cNvPr id="6220" name="Rectangle 13">
              <a:extLst>
                <a:ext uri="{FF2B5EF4-FFF2-40B4-BE49-F238E27FC236}">
                  <a16:creationId xmlns:a16="http://schemas.microsoft.com/office/drawing/2014/main" id="{21E1C301-7A40-4925-A8C7-3EBA10C2E8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1728"/>
              <a:ext cx="1152" cy="19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9933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2A476F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t-PT" altLang="pt-PT" sz="2000">
                  <a:latin typeface="Tahoma" panose="020B0604030504040204" pitchFamily="34" charset="0"/>
                </a:rPr>
                <a:t>Inst. rsi 1</a:t>
              </a:r>
            </a:p>
          </p:txBody>
        </p:sp>
        <p:sp>
          <p:nvSpPr>
            <p:cNvPr id="6221" name="Rectangle 14">
              <a:extLst>
                <a:ext uri="{FF2B5EF4-FFF2-40B4-BE49-F238E27FC236}">
                  <a16:creationId xmlns:a16="http://schemas.microsoft.com/office/drawing/2014/main" id="{E0DA848F-142C-4E04-AB00-8DF3EBB4F7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1920"/>
              <a:ext cx="1152" cy="19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9933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2A476F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t-PT" altLang="pt-PT" sz="2000">
                  <a:latin typeface="Tahoma" panose="020B0604030504040204" pitchFamily="34" charset="0"/>
                </a:rPr>
                <a:t>Inst. rsi 2</a:t>
              </a:r>
            </a:p>
          </p:txBody>
        </p:sp>
        <p:sp>
          <p:nvSpPr>
            <p:cNvPr id="6222" name="Rectangle 15">
              <a:extLst>
                <a:ext uri="{FF2B5EF4-FFF2-40B4-BE49-F238E27FC236}">
                  <a16:creationId xmlns:a16="http://schemas.microsoft.com/office/drawing/2014/main" id="{E50E3645-333A-4447-8F51-3C3EF76B73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2304"/>
              <a:ext cx="1152" cy="19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9933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2A476F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t-PT" altLang="pt-PT" sz="2000">
                  <a:latin typeface="Tahoma" panose="020B0604030504040204" pitchFamily="34" charset="0"/>
                </a:rPr>
                <a:t>Inst. retorno</a:t>
              </a:r>
            </a:p>
          </p:txBody>
        </p:sp>
        <p:sp>
          <p:nvSpPr>
            <p:cNvPr id="6223" name="Rectangle 132">
              <a:extLst>
                <a:ext uri="{FF2B5EF4-FFF2-40B4-BE49-F238E27FC236}">
                  <a16:creationId xmlns:a16="http://schemas.microsoft.com/office/drawing/2014/main" id="{7268CEDD-9469-4C41-B4C8-00023EF212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2112"/>
              <a:ext cx="1152" cy="19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9933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2A476F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t-PT" altLang="pt-PT" sz="2000">
                  <a:latin typeface="Tahoma" panose="020B0604030504040204" pitchFamily="34" charset="0"/>
                </a:rPr>
                <a:t>Inst. rsi 3</a:t>
              </a:r>
            </a:p>
          </p:txBody>
        </p:sp>
      </p:grpSp>
      <p:grpSp>
        <p:nvGrpSpPr>
          <p:cNvPr id="6148" name="Group 61">
            <a:extLst>
              <a:ext uri="{FF2B5EF4-FFF2-40B4-BE49-F238E27FC236}">
                <a16:creationId xmlns:a16="http://schemas.microsoft.com/office/drawing/2014/main" id="{10631A32-000A-4695-86D7-C5D3A22187AC}"/>
              </a:ext>
            </a:extLst>
          </p:cNvPr>
          <p:cNvGrpSpPr>
            <a:grpSpLocks/>
          </p:cNvGrpSpPr>
          <p:nvPr/>
        </p:nvGrpSpPr>
        <p:grpSpPr bwMode="auto">
          <a:xfrm>
            <a:off x="2211388" y="2306638"/>
            <a:ext cx="1828800" cy="2743200"/>
            <a:chOff x="1536" y="1536"/>
            <a:chExt cx="1152" cy="1728"/>
          </a:xfrm>
        </p:grpSpPr>
        <p:sp>
          <p:nvSpPr>
            <p:cNvPr id="6211" name="Text Box 24">
              <a:extLst>
                <a:ext uri="{FF2B5EF4-FFF2-40B4-BE49-F238E27FC236}">
                  <a16:creationId xmlns:a16="http://schemas.microsoft.com/office/drawing/2014/main" id="{6030A13A-084E-4BE8-AED3-C8C2961AD0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6" y="2208"/>
              <a:ext cx="115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9933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2A476F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en-GB" altLang="pt-PT" sz="2400" b="1">
                <a:latin typeface="Tahoma" panose="020B0604030504040204" pitchFamily="34" charset="0"/>
              </a:endParaRPr>
            </a:p>
          </p:txBody>
        </p:sp>
        <p:sp>
          <p:nvSpPr>
            <p:cNvPr id="6212" name="Rectangle 35">
              <a:extLst>
                <a:ext uri="{FF2B5EF4-FFF2-40B4-BE49-F238E27FC236}">
                  <a16:creationId xmlns:a16="http://schemas.microsoft.com/office/drawing/2014/main" id="{2B359E55-9302-48DF-BB4F-C0DC91C191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1536"/>
              <a:ext cx="115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9933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2A476F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pt-PT" sz="2000">
                  <a:latin typeface="Tahoma" panose="020B0604030504040204" pitchFamily="34" charset="0"/>
                </a:rPr>
                <a:t>Inst. 1</a:t>
              </a:r>
              <a:endParaRPr lang="en-GB" altLang="pt-PT" sz="2000">
                <a:latin typeface="Tahoma" panose="020B0604030504040204" pitchFamily="34" charset="0"/>
              </a:endParaRPr>
            </a:p>
          </p:txBody>
        </p:sp>
        <p:sp>
          <p:nvSpPr>
            <p:cNvPr id="6213" name="Rectangle 36">
              <a:extLst>
                <a:ext uri="{FF2B5EF4-FFF2-40B4-BE49-F238E27FC236}">
                  <a16:creationId xmlns:a16="http://schemas.microsoft.com/office/drawing/2014/main" id="{E71AB1BE-DFCD-4EF4-BFD1-33B20DC8AF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1728"/>
              <a:ext cx="115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9933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2A476F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pt-PT" sz="2000">
                  <a:latin typeface="Tahoma" panose="020B0604030504040204" pitchFamily="34" charset="0"/>
                </a:rPr>
                <a:t>Inst. 2</a:t>
              </a:r>
              <a:endParaRPr lang="en-GB" altLang="pt-PT" sz="2000">
                <a:latin typeface="Tahoma" panose="020B0604030504040204" pitchFamily="34" charset="0"/>
              </a:endParaRPr>
            </a:p>
          </p:txBody>
        </p:sp>
        <p:sp>
          <p:nvSpPr>
            <p:cNvPr id="6214" name="Rectangle 37">
              <a:extLst>
                <a:ext uri="{FF2B5EF4-FFF2-40B4-BE49-F238E27FC236}">
                  <a16:creationId xmlns:a16="http://schemas.microsoft.com/office/drawing/2014/main" id="{9A51EDC0-E7EC-4239-AB1D-9B34960E79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1920"/>
              <a:ext cx="115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9933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2A476F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pt-PT" sz="2000">
                  <a:latin typeface="Tahoma" panose="020B0604030504040204" pitchFamily="34" charset="0"/>
                </a:rPr>
                <a:t>Inst. 3</a:t>
              </a:r>
              <a:endParaRPr lang="en-GB" altLang="pt-PT" sz="2000">
                <a:latin typeface="Tahoma" panose="020B0604030504040204" pitchFamily="34" charset="0"/>
              </a:endParaRPr>
            </a:p>
          </p:txBody>
        </p:sp>
        <p:sp>
          <p:nvSpPr>
            <p:cNvPr id="6215" name="Rectangle 38">
              <a:extLst>
                <a:ext uri="{FF2B5EF4-FFF2-40B4-BE49-F238E27FC236}">
                  <a16:creationId xmlns:a16="http://schemas.microsoft.com/office/drawing/2014/main" id="{B818E501-87A5-4DDC-9548-EA0A1CECA3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2112"/>
              <a:ext cx="115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9933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2A476F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pt-PT" sz="2000">
                  <a:latin typeface="Tahoma" panose="020B0604030504040204" pitchFamily="34" charset="0"/>
                </a:rPr>
                <a:t>Inst. 4</a:t>
              </a:r>
              <a:endParaRPr lang="en-GB" altLang="pt-PT" sz="2000">
                <a:latin typeface="Tahoma" panose="020B0604030504040204" pitchFamily="34" charset="0"/>
              </a:endParaRPr>
            </a:p>
          </p:txBody>
        </p:sp>
        <p:sp>
          <p:nvSpPr>
            <p:cNvPr id="6216" name="Rectangle 39">
              <a:extLst>
                <a:ext uri="{FF2B5EF4-FFF2-40B4-BE49-F238E27FC236}">
                  <a16:creationId xmlns:a16="http://schemas.microsoft.com/office/drawing/2014/main" id="{70ADB2C8-034E-45B1-842C-C7F8D09050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2496"/>
              <a:ext cx="115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9933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2A476F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pt-PT" sz="2000">
                  <a:latin typeface="Tahoma" panose="020B0604030504040204" pitchFamily="34" charset="0"/>
                </a:rPr>
                <a:t>Inst. 6</a:t>
              </a:r>
              <a:endParaRPr lang="en-GB" altLang="pt-PT" sz="2000">
                <a:latin typeface="Tahoma" panose="020B0604030504040204" pitchFamily="34" charset="0"/>
              </a:endParaRPr>
            </a:p>
          </p:txBody>
        </p:sp>
        <p:sp>
          <p:nvSpPr>
            <p:cNvPr id="6217" name="Rectangle 40">
              <a:extLst>
                <a:ext uri="{FF2B5EF4-FFF2-40B4-BE49-F238E27FC236}">
                  <a16:creationId xmlns:a16="http://schemas.microsoft.com/office/drawing/2014/main" id="{E2CF55AC-F789-4680-ACC6-DFEFD6C323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2688"/>
              <a:ext cx="115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9933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2A476F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pt-PT" sz="2000">
                  <a:latin typeface="Tahoma" panose="020B0604030504040204" pitchFamily="34" charset="0"/>
                </a:rPr>
                <a:t>Inst. 7</a:t>
              </a:r>
              <a:endParaRPr lang="en-GB" altLang="pt-PT" sz="2000">
                <a:latin typeface="Tahoma" panose="020B0604030504040204" pitchFamily="34" charset="0"/>
              </a:endParaRPr>
            </a:p>
          </p:txBody>
        </p:sp>
        <p:sp>
          <p:nvSpPr>
            <p:cNvPr id="6218" name="Rectangle 41">
              <a:extLst>
                <a:ext uri="{FF2B5EF4-FFF2-40B4-BE49-F238E27FC236}">
                  <a16:creationId xmlns:a16="http://schemas.microsoft.com/office/drawing/2014/main" id="{91D52572-53FE-4BD8-9B47-DDFAABE17D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2880"/>
              <a:ext cx="115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9933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2A476F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pt-PT" sz="2000">
                  <a:latin typeface="Tahoma" panose="020B0604030504040204" pitchFamily="34" charset="0"/>
                </a:rPr>
                <a:t>Inst. 8</a:t>
              </a:r>
              <a:endParaRPr lang="en-GB" altLang="pt-PT" sz="2000">
                <a:latin typeface="Tahoma" panose="020B0604030504040204" pitchFamily="34" charset="0"/>
              </a:endParaRPr>
            </a:p>
          </p:txBody>
        </p:sp>
        <p:sp>
          <p:nvSpPr>
            <p:cNvPr id="6219" name="Rectangle 42">
              <a:extLst>
                <a:ext uri="{FF2B5EF4-FFF2-40B4-BE49-F238E27FC236}">
                  <a16:creationId xmlns:a16="http://schemas.microsoft.com/office/drawing/2014/main" id="{47261D91-2A34-4524-A5E2-22A2282E0E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3072"/>
              <a:ext cx="115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9933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2A476F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pt-PT" sz="2000">
                  <a:latin typeface="Tahoma" panose="020B0604030504040204" pitchFamily="34" charset="0"/>
                </a:rPr>
                <a:t>Inst. 9</a:t>
              </a:r>
              <a:endParaRPr lang="en-GB" altLang="pt-PT" sz="2000">
                <a:latin typeface="Tahoma" panose="020B0604030504040204" pitchFamily="34" charset="0"/>
              </a:endParaRPr>
            </a:p>
          </p:txBody>
        </p:sp>
      </p:grpSp>
      <p:grpSp>
        <p:nvGrpSpPr>
          <p:cNvPr id="175" name="Group 50">
            <a:extLst>
              <a:ext uri="{FF2B5EF4-FFF2-40B4-BE49-F238E27FC236}">
                <a16:creationId xmlns:a16="http://schemas.microsoft.com/office/drawing/2014/main" id="{21F82E17-0968-4B23-8F68-957952708C43}"/>
              </a:ext>
            </a:extLst>
          </p:cNvPr>
          <p:cNvGrpSpPr>
            <a:grpSpLocks/>
          </p:cNvGrpSpPr>
          <p:nvPr/>
        </p:nvGrpSpPr>
        <p:grpSpPr bwMode="auto">
          <a:xfrm>
            <a:off x="611188" y="2611438"/>
            <a:ext cx="1600200" cy="457200"/>
            <a:chOff x="528" y="1728"/>
            <a:chExt cx="1008" cy="288"/>
          </a:xfrm>
        </p:grpSpPr>
        <p:sp>
          <p:nvSpPr>
            <p:cNvPr id="6209" name="Line 11">
              <a:extLst>
                <a:ext uri="{FF2B5EF4-FFF2-40B4-BE49-F238E27FC236}">
                  <a16:creationId xmlns:a16="http://schemas.microsoft.com/office/drawing/2014/main" id="{9C73F103-D923-44B1-B43D-0B84B9EB3C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" y="2016"/>
              <a:ext cx="912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10" name="Text Box 12">
              <a:extLst>
                <a:ext uri="{FF2B5EF4-FFF2-40B4-BE49-F238E27FC236}">
                  <a16:creationId xmlns:a16="http://schemas.microsoft.com/office/drawing/2014/main" id="{0DB0F7E2-BDDE-4EEA-9DA1-9410A9D240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1728"/>
              <a:ext cx="9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9933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2A476F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pt-PT" altLang="pt-PT" sz="2000">
                  <a:solidFill>
                    <a:srgbClr val="FF0000"/>
                  </a:solidFill>
                  <a:latin typeface="Tahoma" panose="020B0604030504040204" pitchFamily="34" charset="0"/>
                </a:rPr>
                <a:t>Interrupção</a:t>
              </a:r>
            </a:p>
          </p:txBody>
        </p:sp>
      </p:grpSp>
      <p:grpSp>
        <p:nvGrpSpPr>
          <p:cNvPr id="178" name="Group 51">
            <a:extLst>
              <a:ext uri="{FF2B5EF4-FFF2-40B4-BE49-F238E27FC236}">
                <a16:creationId xmlns:a16="http://schemas.microsoft.com/office/drawing/2014/main" id="{C9322E70-BC1F-4CD0-A614-27A41E909541}"/>
              </a:ext>
            </a:extLst>
          </p:cNvPr>
          <p:cNvGrpSpPr>
            <a:grpSpLocks/>
          </p:cNvGrpSpPr>
          <p:nvPr/>
        </p:nvGrpSpPr>
        <p:grpSpPr bwMode="auto">
          <a:xfrm>
            <a:off x="611188" y="4119563"/>
            <a:ext cx="1600200" cy="457200"/>
            <a:chOff x="528" y="2640"/>
            <a:chExt cx="1008" cy="288"/>
          </a:xfrm>
        </p:grpSpPr>
        <p:sp>
          <p:nvSpPr>
            <p:cNvPr id="6207" name="Line 16">
              <a:extLst>
                <a:ext uri="{FF2B5EF4-FFF2-40B4-BE49-F238E27FC236}">
                  <a16:creationId xmlns:a16="http://schemas.microsoft.com/office/drawing/2014/main" id="{50E1990A-C0BC-493D-A4DA-557130E9ED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" y="2928"/>
              <a:ext cx="912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08" name="Text Box 17">
              <a:extLst>
                <a:ext uri="{FF2B5EF4-FFF2-40B4-BE49-F238E27FC236}">
                  <a16:creationId xmlns:a16="http://schemas.microsoft.com/office/drawing/2014/main" id="{5AD368AF-F940-45E3-8024-D8392B7B2F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2640"/>
              <a:ext cx="9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9933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2A476F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pt-PT" altLang="pt-PT" sz="2000">
                  <a:solidFill>
                    <a:srgbClr val="FF0000"/>
                  </a:solidFill>
                  <a:latin typeface="Tahoma" panose="020B0604030504040204" pitchFamily="34" charset="0"/>
                </a:rPr>
                <a:t>Interrupção</a:t>
              </a:r>
            </a:p>
          </p:txBody>
        </p:sp>
      </p:grpSp>
      <p:sp>
        <p:nvSpPr>
          <p:cNvPr id="6151" name="Text Box 18">
            <a:extLst>
              <a:ext uri="{FF2B5EF4-FFF2-40B4-BE49-F238E27FC236}">
                <a16:creationId xmlns:a16="http://schemas.microsoft.com/office/drawing/2014/main" id="{A83BBAAA-DDBE-4276-9547-EC7D1E23D6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7988" y="1773238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33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2A476F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pt-PT" altLang="pt-PT" sz="2400">
                <a:latin typeface="Tahoma" panose="020B0604030504040204" pitchFamily="34" charset="0"/>
              </a:rPr>
              <a:t>Código em execução</a:t>
            </a:r>
          </a:p>
        </p:txBody>
      </p:sp>
      <p:sp>
        <p:nvSpPr>
          <p:cNvPr id="6152" name="Text Box 19">
            <a:extLst>
              <a:ext uri="{FF2B5EF4-FFF2-40B4-BE49-F238E27FC236}">
                <a16:creationId xmlns:a16="http://schemas.microsoft.com/office/drawing/2014/main" id="{638B722A-005B-418E-8CAA-A839176CF5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4188" y="1773238"/>
            <a:ext cx="30480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33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2A476F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pt-PT" altLang="pt-PT" sz="2400">
                <a:latin typeface="Tahoma" panose="020B0604030504040204" pitchFamily="34" charset="0"/>
              </a:rPr>
              <a:t>Rotina de serviço à</a:t>
            </a:r>
            <a:br>
              <a:rPr lang="pt-PT" altLang="pt-PT" sz="2400">
                <a:latin typeface="Tahoma" panose="020B0604030504040204" pitchFamily="34" charset="0"/>
              </a:rPr>
            </a:br>
            <a:r>
              <a:rPr lang="pt-PT" altLang="pt-PT" sz="2400">
                <a:latin typeface="Tahoma" panose="020B0604030504040204" pitchFamily="34" charset="0"/>
              </a:rPr>
              <a:t>interrupção</a:t>
            </a:r>
          </a:p>
        </p:txBody>
      </p:sp>
      <p:sp>
        <p:nvSpPr>
          <p:cNvPr id="6153" name="Rectangle 131">
            <a:extLst>
              <a:ext uri="{FF2B5EF4-FFF2-40B4-BE49-F238E27FC236}">
                <a16:creationId xmlns:a16="http://schemas.microsoft.com/office/drawing/2014/main" id="{B25A5499-EA61-4246-B081-71C972F582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1388" y="3525838"/>
            <a:ext cx="1828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9933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2A476F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pt-PT" sz="2000">
                <a:latin typeface="Tahoma" panose="020B0604030504040204" pitchFamily="34" charset="0"/>
              </a:rPr>
              <a:t>Inst. 5</a:t>
            </a:r>
            <a:endParaRPr lang="en-GB" altLang="pt-PT" sz="2000">
              <a:latin typeface="Tahoma" panose="020B0604030504040204" pitchFamily="34" charset="0"/>
            </a:endParaRPr>
          </a:p>
        </p:txBody>
      </p:sp>
      <p:sp>
        <p:nvSpPr>
          <p:cNvPr id="184" name="Rectangle 44">
            <a:extLst>
              <a:ext uri="{FF2B5EF4-FFF2-40B4-BE49-F238E27FC236}">
                <a16:creationId xmlns:a16="http://schemas.microsoft.com/office/drawing/2014/main" id="{54D2D1CB-5AD1-4B24-9C97-FDFD8168E8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1388" y="2306638"/>
            <a:ext cx="1828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9933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2A476F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pt-PT" sz="2000">
                <a:solidFill>
                  <a:schemeClr val="accent1"/>
                </a:solidFill>
                <a:latin typeface="Tahoma" panose="020B0604030504040204" pitchFamily="34" charset="0"/>
              </a:rPr>
              <a:t>Inst. 1</a:t>
            </a:r>
            <a:endParaRPr lang="en-GB" altLang="pt-PT" sz="2000">
              <a:solidFill>
                <a:schemeClr val="accent1"/>
              </a:solidFill>
              <a:latin typeface="Tahoma" panose="020B0604030504040204" pitchFamily="34" charset="0"/>
            </a:endParaRPr>
          </a:p>
        </p:txBody>
      </p:sp>
      <p:grpSp>
        <p:nvGrpSpPr>
          <p:cNvPr id="185" name="Group 77">
            <a:extLst>
              <a:ext uri="{FF2B5EF4-FFF2-40B4-BE49-F238E27FC236}">
                <a16:creationId xmlns:a16="http://schemas.microsoft.com/office/drawing/2014/main" id="{95AAFBE2-F1C9-4D57-B4BE-D8D2F318D47A}"/>
              </a:ext>
            </a:extLst>
          </p:cNvPr>
          <p:cNvGrpSpPr>
            <a:grpSpLocks/>
          </p:cNvGrpSpPr>
          <p:nvPr/>
        </p:nvGrpSpPr>
        <p:grpSpPr bwMode="auto">
          <a:xfrm>
            <a:off x="2211388" y="2306638"/>
            <a:ext cx="1828800" cy="609600"/>
            <a:chOff x="2640" y="816"/>
            <a:chExt cx="1152" cy="384"/>
          </a:xfrm>
        </p:grpSpPr>
        <p:sp>
          <p:nvSpPr>
            <p:cNvPr id="6205" name="Rectangle 45">
              <a:extLst>
                <a:ext uri="{FF2B5EF4-FFF2-40B4-BE49-F238E27FC236}">
                  <a16:creationId xmlns:a16="http://schemas.microsoft.com/office/drawing/2014/main" id="{8CF87D48-2B04-44EB-9EF8-A465BB8FE5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1008"/>
              <a:ext cx="1152" cy="19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9933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2A476F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pt-PT" sz="2000">
                  <a:solidFill>
                    <a:schemeClr val="accent1"/>
                  </a:solidFill>
                  <a:latin typeface="Tahoma" panose="020B0604030504040204" pitchFamily="34" charset="0"/>
                </a:rPr>
                <a:t>Inst. 2</a:t>
              </a:r>
              <a:endParaRPr lang="en-GB" altLang="pt-PT" sz="2000">
                <a:solidFill>
                  <a:schemeClr val="accent1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6206" name="Rectangle 52">
              <a:extLst>
                <a:ext uri="{FF2B5EF4-FFF2-40B4-BE49-F238E27FC236}">
                  <a16:creationId xmlns:a16="http://schemas.microsoft.com/office/drawing/2014/main" id="{5BAC66B2-BDEE-4686-A373-9CABEA5A84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816"/>
              <a:ext cx="115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9933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2A476F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pt-PT" sz="2000">
                  <a:latin typeface="Tahoma" panose="020B0604030504040204" pitchFamily="34" charset="0"/>
                </a:rPr>
                <a:t>Inst. 1</a:t>
              </a:r>
              <a:endParaRPr lang="en-GB" altLang="pt-PT" sz="2000">
                <a:latin typeface="Tahoma" panose="020B0604030504040204" pitchFamily="34" charset="0"/>
              </a:endParaRPr>
            </a:p>
          </p:txBody>
        </p:sp>
      </p:grpSp>
      <p:grpSp>
        <p:nvGrpSpPr>
          <p:cNvPr id="188" name="Group 68">
            <a:extLst>
              <a:ext uri="{FF2B5EF4-FFF2-40B4-BE49-F238E27FC236}">
                <a16:creationId xmlns:a16="http://schemas.microsoft.com/office/drawing/2014/main" id="{4607BD26-C09E-4924-8678-AC31DE4BAABA}"/>
              </a:ext>
            </a:extLst>
          </p:cNvPr>
          <p:cNvGrpSpPr>
            <a:grpSpLocks/>
          </p:cNvGrpSpPr>
          <p:nvPr/>
        </p:nvGrpSpPr>
        <p:grpSpPr bwMode="auto">
          <a:xfrm>
            <a:off x="2211388" y="2611438"/>
            <a:ext cx="1828800" cy="609600"/>
            <a:chOff x="4032" y="768"/>
            <a:chExt cx="1152" cy="384"/>
          </a:xfrm>
        </p:grpSpPr>
        <p:sp>
          <p:nvSpPr>
            <p:cNvPr id="6203" name="Rectangle 46">
              <a:extLst>
                <a:ext uri="{FF2B5EF4-FFF2-40B4-BE49-F238E27FC236}">
                  <a16:creationId xmlns:a16="http://schemas.microsoft.com/office/drawing/2014/main" id="{5327BFAD-323E-42E9-A4D6-C604776393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960"/>
              <a:ext cx="1152" cy="19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9933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2A476F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pt-PT" sz="2000">
                  <a:solidFill>
                    <a:schemeClr val="accent1"/>
                  </a:solidFill>
                  <a:latin typeface="Tahoma" panose="020B0604030504040204" pitchFamily="34" charset="0"/>
                </a:rPr>
                <a:t>Inst. 3</a:t>
              </a:r>
              <a:endParaRPr lang="en-GB" altLang="pt-PT" sz="2000">
                <a:solidFill>
                  <a:schemeClr val="accent1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6204" name="Rectangle 53">
              <a:extLst>
                <a:ext uri="{FF2B5EF4-FFF2-40B4-BE49-F238E27FC236}">
                  <a16:creationId xmlns:a16="http://schemas.microsoft.com/office/drawing/2014/main" id="{C13D52DE-338E-49C1-A172-FCEB5E0DDB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768"/>
              <a:ext cx="115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9933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2A476F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pt-PT" sz="2000">
                  <a:latin typeface="Tahoma" panose="020B0604030504040204" pitchFamily="34" charset="0"/>
                </a:rPr>
                <a:t>Inst. 2</a:t>
              </a:r>
              <a:endParaRPr lang="en-GB" altLang="pt-PT" sz="2000">
                <a:latin typeface="Tahoma" panose="020B0604030504040204" pitchFamily="34" charset="0"/>
              </a:endParaRPr>
            </a:p>
          </p:txBody>
        </p:sp>
      </p:grpSp>
      <p:grpSp>
        <p:nvGrpSpPr>
          <p:cNvPr id="191" name="Group 71">
            <a:extLst>
              <a:ext uri="{FF2B5EF4-FFF2-40B4-BE49-F238E27FC236}">
                <a16:creationId xmlns:a16="http://schemas.microsoft.com/office/drawing/2014/main" id="{3EC7E5B2-301C-4A55-BEF8-1E2B5ED73BEC}"/>
              </a:ext>
            </a:extLst>
          </p:cNvPr>
          <p:cNvGrpSpPr>
            <a:grpSpLocks/>
          </p:cNvGrpSpPr>
          <p:nvPr/>
        </p:nvGrpSpPr>
        <p:grpSpPr bwMode="auto">
          <a:xfrm>
            <a:off x="2211388" y="2611438"/>
            <a:ext cx="5791200" cy="609600"/>
            <a:chOff x="1728" y="1728"/>
            <a:chExt cx="3648" cy="384"/>
          </a:xfrm>
        </p:grpSpPr>
        <p:sp>
          <p:nvSpPr>
            <p:cNvPr id="6201" name="Rectangle 54">
              <a:extLst>
                <a:ext uri="{FF2B5EF4-FFF2-40B4-BE49-F238E27FC236}">
                  <a16:creationId xmlns:a16="http://schemas.microsoft.com/office/drawing/2014/main" id="{C46EBEA1-2CB9-4065-9317-40530E972F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1920"/>
              <a:ext cx="115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9933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2A476F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pt-PT" sz="2000">
                  <a:latin typeface="Tahoma" panose="020B0604030504040204" pitchFamily="34" charset="0"/>
                </a:rPr>
                <a:t>Inst. 3</a:t>
              </a:r>
              <a:endParaRPr lang="en-GB" altLang="pt-PT" sz="2000">
                <a:latin typeface="Tahoma" panose="020B0604030504040204" pitchFamily="34" charset="0"/>
              </a:endParaRPr>
            </a:p>
          </p:txBody>
        </p:sp>
        <p:sp>
          <p:nvSpPr>
            <p:cNvPr id="6202" name="Rectangle 70">
              <a:extLst>
                <a:ext uri="{FF2B5EF4-FFF2-40B4-BE49-F238E27FC236}">
                  <a16:creationId xmlns:a16="http://schemas.microsoft.com/office/drawing/2014/main" id="{82F3F7E6-5106-4715-AE88-7909CCBFDE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1728"/>
              <a:ext cx="1152" cy="19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9933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2A476F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pt-PT" sz="2000">
                  <a:solidFill>
                    <a:schemeClr val="bg2"/>
                  </a:solidFill>
                  <a:latin typeface="Tahoma" panose="020B0604030504040204" pitchFamily="34" charset="0"/>
                </a:rPr>
                <a:t>Inst. rsi 1</a:t>
              </a:r>
              <a:endParaRPr lang="en-GB" altLang="pt-PT" sz="2000">
                <a:solidFill>
                  <a:schemeClr val="bg2"/>
                </a:solidFill>
                <a:latin typeface="Tahoma" panose="020B0604030504040204" pitchFamily="34" charset="0"/>
              </a:endParaRPr>
            </a:p>
          </p:txBody>
        </p:sp>
      </p:grpSp>
      <p:grpSp>
        <p:nvGrpSpPr>
          <p:cNvPr id="194" name="Group 127">
            <a:extLst>
              <a:ext uri="{FF2B5EF4-FFF2-40B4-BE49-F238E27FC236}">
                <a16:creationId xmlns:a16="http://schemas.microsoft.com/office/drawing/2014/main" id="{53794025-3AF1-4F05-9184-84E2BB48D5ED}"/>
              </a:ext>
            </a:extLst>
          </p:cNvPr>
          <p:cNvGrpSpPr>
            <a:grpSpLocks/>
          </p:cNvGrpSpPr>
          <p:nvPr/>
        </p:nvGrpSpPr>
        <p:grpSpPr bwMode="auto">
          <a:xfrm>
            <a:off x="6173788" y="2611438"/>
            <a:ext cx="1828800" cy="609600"/>
            <a:chOff x="5280" y="1344"/>
            <a:chExt cx="1152" cy="384"/>
          </a:xfrm>
        </p:grpSpPr>
        <p:sp>
          <p:nvSpPr>
            <p:cNvPr id="6199" name="Rectangle 128">
              <a:extLst>
                <a:ext uri="{FF2B5EF4-FFF2-40B4-BE49-F238E27FC236}">
                  <a16:creationId xmlns:a16="http://schemas.microsoft.com/office/drawing/2014/main" id="{FFC56FA0-C76D-4FE8-8BC3-5FA855142D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0" y="1536"/>
              <a:ext cx="1152" cy="19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9933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2A476F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pt-PT" sz="2000">
                  <a:solidFill>
                    <a:schemeClr val="bg2"/>
                  </a:solidFill>
                  <a:latin typeface="Tahoma" panose="020B0604030504040204" pitchFamily="34" charset="0"/>
                </a:rPr>
                <a:t>Inst. rsi 2</a:t>
              </a:r>
              <a:endParaRPr lang="en-GB" altLang="pt-PT" sz="2000">
                <a:solidFill>
                  <a:schemeClr val="bg2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6200" name="Rectangle 129">
              <a:extLst>
                <a:ext uri="{FF2B5EF4-FFF2-40B4-BE49-F238E27FC236}">
                  <a16:creationId xmlns:a16="http://schemas.microsoft.com/office/drawing/2014/main" id="{B4EC1E82-E80C-4B68-8E9F-5A041A86D8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0" y="1344"/>
              <a:ext cx="1152" cy="19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9933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2A476F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pt-PT" sz="2000">
                  <a:latin typeface="Tahoma" panose="020B0604030504040204" pitchFamily="34" charset="0"/>
                </a:rPr>
                <a:t>Inst. rsi 1</a:t>
              </a:r>
              <a:endParaRPr lang="en-GB" altLang="pt-PT" sz="2000">
                <a:latin typeface="Tahoma" panose="020B0604030504040204" pitchFamily="34" charset="0"/>
              </a:endParaRPr>
            </a:p>
          </p:txBody>
        </p:sp>
      </p:grpSp>
      <p:grpSp>
        <p:nvGrpSpPr>
          <p:cNvPr id="197" name="Group 145">
            <a:extLst>
              <a:ext uri="{FF2B5EF4-FFF2-40B4-BE49-F238E27FC236}">
                <a16:creationId xmlns:a16="http://schemas.microsoft.com/office/drawing/2014/main" id="{FD66FF2A-5C97-4459-A202-3A9D0DE4372F}"/>
              </a:ext>
            </a:extLst>
          </p:cNvPr>
          <p:cNvGrpSpPr>
            <a:grpSpLocks/>
          </p:cNvGrpSpPr>
          <p:nvPr/>
        </p:nvGrpSpPr>
        <p:grpSpPr bwMode="auto">
          <a:xfrm>
            <a:off x="6173788" y="2916238"/>
            <a:ext cx="1828800" cy="609600"/>
            <a:chOff x="5280" y="1344"/>
            <a:chExt cx="1152" cy="384"/>
          </a:xfrm>
        </p:grpSpPr>
        <p:sp>
          <p:nvSpPr>
            <p:cNvPr id="6197" name="Rectangle 146">
              <a:extLst>
                <a:ext uri="{FF2B5EF4-FFF2-40B4-BE49-F238E27FC236}">
                  <a16:creationId xmlns:a16="http://schemas.microsoft.com/office/drawing/2014/main" id="{A735B79B-651E-4E4B-8F24-FAA417B73B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0" y="1536"/>
              <a:ext cx="1152" cy="19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9933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2A476F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pt-PT" sz="2000">
                  <a:solidFill>
                    <a:schemeClr val="bg2"/>
                  </a:solidFill>
                  <a:latin typeface="Tahoma" panose="020B0604030504040204" pitchFamily="34" charset="0"/>
                </a:rPr>
                <a:t>Inst. rsi 3</a:t>
              </a:r>
              <a:endParaRPr lang="en-GB" altLang="pt-PT" sz="2000">
                <a:solidFill>
                  <a:schemeClr val="bg2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6198" name="Rectangle 147">
              <a:extLst>
                <a:ext uri="{FF2B5EF4-FFF2-40B4-BE49-F238E27FC236}">
                  <a16:creationId xmlns:a16="http://schemas.microsoft.com/office/drawing/2014/main" id="{DF5DC7A0-F902-4A26-AB36-F27766231D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0" y="1344"/>
              <a:ext cx="1152" cy="19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9933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2A476F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pt-PT" sz="2000">
                  <a:latin typeface="Tahoma" panose="020B0604030504040204" pitchFamily="34" charset="0"/>
                </a:rPr>
                <a:t>Inst. rsi 2</a:t>
              </a:r>
              <a:endParaRPr lang="en-GB" altLang="pt-PT" sz="2000">
                <a:latin typeface="Tahoma" panose="020B0604030504040204" pitchFamily="34" charset="0"/>
              </a:endParaRPr>
            </a:p>
          </p:txBody>
        </p:sp>
      </p:grpSp>
      <p:grpSp>
        <p:nvGrpSpPr>
          <p:cNvPr id="200" name="Group 144">
            <a:extLst>
              <a:ext uri="{FF2B5EF4-FFF2-40B4-BE49-F238E27FC236}">
                <a16:creationId xmlns:a16="http://schemas.microsoft.com/office/drawing/2014/main" id="{5B3793DE-B358-4355-9AC5-487A28246C9F}"/>
              </a:ext>
            </a:extLst>
          </p:cNvPr>
          <p:cNvGrpSpPr>
            <a:grpSpLocks/>
          </p:cNvGrpSpPr>
          <p:nvPr/>
        </p:nvGrpSpPr>
        <p:grpSpPr bwMode="auto">
          <a:xfrm>
            <a:off x="6173788" y="3221038"/>
            <a:ext cx="1828800" cy="609600"/>
            <a:chOff x="6432" y="3984"/>
            <a:chExt cx="1152" cy="384"/>
          </a:xfrm>
        </p:grpSpPr>
        <p:sp>
          <p:nvSpPr>
            <p:cNvPr id="6195" name="Rectangle 73">
              <a:extLst>
                <a:ext uri="{FF2B5EF4-FFF2-40B4-BE49-F238E27FC236}">
                  <a16:creationId xmlns:a16="http://schemas.microsoft.com/office/drawing/2014/main" id="{55920C47-4BD1-4D15-B153-A045DC133D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2" y="4176"/>
              <a:ext cx="1152" cy="19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9933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2A476F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pt-PT" sz="2000">
                  <a:solidFill>
                    <a:schemeClr val="bg2"/>
                  </a:solidFill>
                  <a:latin typeface="Tahoma" panose="020B0604030504040204" pitchFamily="34" charset="0"/>
                </a:rPr>
                <a:t>Inst. retorno</a:t>
              </a:r>
              <a:endParaRPr lang="en-GB" altLang="pt-PT" sz="2000">
                <a:solidFill>
                  <a:schemeClr val="bg2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6196" name="Rectangle 83">
              <a:extLst>
                <a:ext uri="{FF2B5EF4-FFF2-40B4-BE49-F238E27FC236}">
                  <a16:creationId xmlns:a16="http://schemas.microsoft.com/office/drawing/2014/main" id="{F1314A35-2131-4472-BDEE-B70ACF2878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2" y="3984"/>
              <a:ext cx="1152" cy="19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9933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2A476F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pt-PT" sz="2000">
                  <a:latin typeface="Tahoma" panose="020B0604030504040204" pitchFamily="34" charset="0"/>
                </a:rPr>
                <a:t>Inst. rsi 3</a:t>
              </a:r>
              <a:endParaRPr lang="en-GB" altLang="pt-PT" sz="2000">
                <a:latin typeface="Tahoma" panose="020B0604030504040204" pitchFamily="34" charset="0"/>
              </a:endParaRPr>
            </a:p>
          </p:txBody>
        </p:sp>
      </p:grpSp>
      <p:grpSp>
        <p:nvGrpSpPr>
          <p:cNvPr id="203" name="Group 88">
            <a:extLst>
              <a:ext uri="{FF2B5EF4-FFF2-40B4-BE49-F238E27FC236}">
                <a16:creationId xmlns:a16="http://schemas.microsoft.com/office/drawing/2014/main" id="{D70C9E91-AF9C-4FC3-A84E-83A0C09455D0}"/>
              </a:ext>
            </a:extLst>
          </p:cNvPr>
          <p:cNvGrpSpPr>
            <a:grpSpLocks/>
          </p:cNvGrpSpPr>
          <p:nvPr/>
        </p:nvGrpSpPr>
        <p:grpSpPr bwMode="auto">
          <a:xfrm>
            <a:off x="2211388" y="3221038"/>
            <a:ext cx="5791200" cy="609600"/>
            <a:chOff x="1728" y="2112"/>
            <a:chExt cx="3648" cy="384"/>
          </a:xfrm>
        </p:grpSpPr>
        <p:sp>
          <p:nvSpPr>
            <p:cNvPr id="6193" name="Rectangle 47">
              <a:extLst>
                <a:ext uri="{FF2B5EF4-FFF2-40B4-BE49-F238E27FC236}">
                  <a16:creationId xmlns:a16="http://schemas.microsoft.com/office/drawing/2014/main" id="{8B2EA76E-DF54-40C9-BA37-D92DA9F6C5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2112"/>
              <a:ext cx="1152" cy="19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9933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2A476F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pt-PT" sz="2000">
                  <a:solidFill>
                    <a:schemeClr val="accent1"/>
                  </a:solidFill>
                  <a:latin typeface="Tahoma" panose="020B0604030504040204" pitchFamily="34" charset="0"/>
                </a:rPr>
                <a:t>Inst. 4</a:t>
              </a:r>
              <a:endParaRPr lang="en-GB" altLang="pt-PT" sz="2000">
                <a:solidFill>
                  <a:schemeClr val="accent1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6194" name="Rectangle 87">
              <a:extLst>
                <a:ext uri="{FF2B5EF4-FFF2-40B4-BE49-F238E27FC236}">
                  <a16:creationId xmlns:a16="http://schemas.microsoft.com/office/drawing/2014/main" id="{DEBF1CDC-ADEB-4EE3-9E6B-2A394FBC74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2304"/>
              <a:ext cx="1152" cy="19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9933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2A476F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pt-PT" sz="2000">
                  <a:latin typeface="Tahoma" panose="020B0604030504040204" pitchFamily="34" charset="0"/>
                </a:rPr>
                <a:t>Inst. retorno</a:t>
              </a:r>
              <a:endParaRPr lang="en-GB" altLang="pt-PT" sz="2000">
                <a:latin typeface="Tahoma" panose="020B0604030504040204" pitchFamily="34" charset="0"/>
              </a:endParaRPr>
            </a:p>
          </p:txBody>
        </p:sp>
      </p:grpSp>
      <p:grpSp>
        <p:nvGrpSpPr>
          <p:cNvPr id="206" name="Group 134">
            <a:extLst>
              <a:ext uri="{FF2B5EF4-FFF2-40B4-BE49-F238E27FC236}">
                <a16:creationId xmlns:a16="http://schemas.microsoft.com/office/drawing/2014/main" id="{72309370-CED6-48FC-AC14-904DEC72C12E}"/>
              </a:ext>
            </a:extLst>
          </p:cNvPr>
          <p:cNvGrpSpPr>
            <a:grpSpLocks/>
          </p:cNvGrpSpPr>
          <p:nvPr/>
        </p:nvGrpSpPr>
        <p:grpSpPr bwMode="auto">
          <a:xfrm>
            <a:off x="2211388" y="3221038"/>
            <a:ext cx="1828800" cy="609600"/>
            <a:chOff x="6048" y="2496"/>
            <a:chExt cx="1152" cy="384"/>
          </a:xfrm>
        </p:grpSpPr>
        <p:sp>
          <p:nvSpPr>
            <p:cNvPr id="6191" name="Rectangle 55">
              <a:extLst>
                <a:ext uri="{FF2B5EF4-FFF2-40B4-BE49-F238E27FC236}">
                  <a16:creationId xmlns:a16="http://schemas.microsoft.com/office/drawing/2014/main" id="{94CADAA2-8DBD-4F57-8B37-4092D1CA4F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48" y="2496"/>
              <a:ext cx="115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9933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2A476F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pt-PT" sz="2000">
                  <a:latin typeface="Tahoma" panose="020B0604030504040204" pitchFamily="34" charset="0"/>
                </a:rPr>
                <a:t>Inst. 4</a:t>
              </a:r>
              <a:endParaRPr lang="en-GB" altLang="pt-PT" sz="2000">
                <a:latin typeface="Tahoma" panose="020B0604030504040204" pitchFamily="34" charset="0"/>
              </a:endParaRPr>
            </a:p>
          </p:txBody>
        </p:sp>
        <p:sp>
          <p:nvSpPr>
            <p:cNvPr id="6192" name="Rectangle 90">
              <a:extLst>
                <a:ext uri="{FF2B5EF4-FFF2-40B4-BE49-F238E27FC236}">
                  <a16:creationId xmlns:a16="http://schemas.microsoft.com/office/drawing/2014/main" id="{43BE7754-36BA-413A-B055-196BD980FB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48" y="2688"/>
              <a:ext cx="1152" cy="19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9933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2A476F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pt-PT" sz="2000">
                  <a:solidFill>
                    <a:schemeClr val="accent1"/>
                  </a:solidFill>
                  <a:latin typeface="Tahoma" panose="020B0604030504040204" pitchFamily="34" charset="0"/>
                </a:rPr>
                <a:t>Inst. 5</a:t>
              </a:r>
              <a:endParaRPr lang="en-GB" altLang="pt-PT" sz="2000">
                <a:solidFill>
                  <a:schemeClr val="accent1"/>
                </a:solidFill>
                <a:latin typeface="Tahoma" panose="020B0604030504040204" pitchFamily="34" charset="0"/>
              </a:endParaRPr>
            </a:p>
          </p:txBody>
        </p:sp>
      </p:grpSp>
      <p:grpSp>
        <p:nvGrpSpPr>
          <p:cNvPr id="209" name="Group 92">
            <a:extLst>
              <a:ext uri="{FF2B5EF4-FFF2-40B4-BE49-F238E27FC236}">
                <a16:creationId xmlns:a16="http://schemas.microsoft.com/office/drawing/2014/main" id="{A796B7E5-FBCE-4AE4-B229-70348C9F01B2}"/>
              </a:ext>
            </a:extLst>
          </p:cNvPr>
          <p:cNvGrpSpPr>
            <a:grpSpLocks/>
          </p:cNvGrpSpPr>
          <p:nvPr/>
        </p:nvGrpSpPr>
        <p:grpSpPr bwMode="auto">
          <a:xfrm>
            <a:off x="2211388" y="3525838"/>
            <a:ext cx="1828800" cy="609600"/>
            <a:chOff x="3840" y="2784"/>
            <a:chExt cx="1152" cy="384"/>
          </a:xfrm>
        </p:grpSpPr>
        <p:sp>
          <p:nvSpPr>
            <p:cNvPr id="6189" name="Rectangle 64">
              <a:extLst>
                <a:ext uri="{FF2B5EF4-FFF2-40B4-BE49-F238E27FC236}">
                  <a16:creationId xmlns:a16="http://schemas.microsoft.com/office/drawing/2014/main" id="{C3BB8308-EE42-47D9-AD25-623FD8A6EA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2976"/>
              <a:ext cx="1152" cy="19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9933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2A476F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pt-PT" sz="2000">
                  <a:solidFill>
                    <a:schemeClr val="accent1"/>
                  </a:solidFill>
                  <a:latin typeface="Tahoma" panose="020B0604030504040204" pitchFamily="34" charset="0"/>
                </a:rPr>
                <a:t>Inst. 6</a:t>
              </a:r>
              <a:endParaRPr lang="en-GB" altLang="pt-PT" sz="2000">
                <a:solidFill>
                  <a:schemeClr val="accent1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6190" name="Rectangle 56">
              <a:extLst>
                <a:ext uri="{FF2B5EF4-FFF2-40B4-BE49-F238E27FC236}">
                  <a16:creationId xmlns:a16="http://schemas.microsoft.com/office/drawing/2014/main" id="{DAA2B322-15B1-49E9-BC65-9ED735220E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2784"/>
              <a:ext cx="115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9933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2A476F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pt-PT" sz="2000">
                  <a:latin typeface="Tahoma" panose="020B0604030504040204" pitchFamily="34" charset="0"/>
                </a:rPr>
                <a:t>Inst. 5</a:t>
              </a:r>
              <a:endParaRPr lang="en-GB" altLang="pt-PT" sz="2000">
                <a:latin typeface="Tahoma" panose="020B0604030504040204" pitchFamily="34" charset="0"/>
              </a:endParaRPr>
            </a:p>
          </p:txBody>
        </p:sp>
      </p:grpSp>
      <p:grpSp>
        <p:nvGrpSpPr>
          <p:cNvPr id="212" name="Group 135">
            <a:extLst>
              <a:ext uri="{FF2B5EF4-FFF2-40B4-BE49-F238E27FC236}">
                <a16:creationId xmlns:a16="http://schemas.microsoft.com/office/drawing/2014/main" id="{F08A091D-772B-4C95-9E6F-67F797BB0AE3}"/>
              </a:ext>
            </a:extLst>
          </p:cNvPr>
          <p:cNvGrpSpPr>
            <a:grpSpLocks/>
          </p:cNvGrpSpPr>
          <p:nvPr/>
        </p:nvGrpSpPr>
        <p:grpSpPr bwMode="auto">
          <a:xfrm>
            <a:off x="2211388" y="3830638"/>
            <a:ext cx="1828800" cy="609600"/>
            <a:chOff x="3840" y="2784"/>
            <a:chExt cx="1152" cy="384"/>
          </a:xfrm>
        </p:grpSpPr>
        <p:sp>
          <p:nvSpPr>
            <p:cNvPr id="6187" name="Rectangle 136">
              <a:extLst>
                <a:ext uri="{FF2B5EF4-FFF2-40B4-BE49-F238E27FC236}">
                  <a16:creationId xmlns:a16="http://schemas.microsoft.com/office/drawing/2014/main" id="{ACA032FE-E493-45FE-9BDF-AC8B9DF271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2976"/>
              <a:ext cx="1152" cy="19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9933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2A476F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pt-PT" sz="2000">
                  <a:solidFill>
                    <a:schemeClr val="accent1"/>
                  </a:solidFill>
                  <a:latin typeface="Tahoma" panose="020B0604030504040204" pitchFamily="34" charset="0"/>
                </a:rPr>
                <a:t>Inst. 7</a:t>
              </a:r>
              <a:endParaRPr lang="en-GB" altLang="pt-PT" sz="2000">
                <a:solidFill>
                  <a:schemeClr val="accent1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6188" name="Rectangle 137">
              <a:extLst>
                <a:ext uri="{FF2B5EF4-FFF2-40B4-BE49-F238E27FC236}">
                  <a16:creationId xmlns:a16="http://schemas.microsoft.com/office/drawing/2014/main" id="{16615CF0-1362-42D1-A1D9-FED45F2257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2784"/>
              <a:ext cx="115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9933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2A476F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pt-PT" sz="2000">
                  <a:latin typeface="Tahoma" panose="020B0604030504040204" pitchFamily="34" charset="0"/>
                </a:rPr>
                <a:t>Inst. 6</a:t>
              </a:r>
              <a:endParaRPr lang="en-GB" altLang="pt-PT" sz="2000">
                <a:latin typeface="Tahoma" panose="020B0604030504040204" pitchFamily="34" charset="0"/>
              </a:endParaRPr>
            </a:p>
          </p:txBody>
        </p:sp>
      </p:grpSp>
      <p:grpSp>
        <p:nvGrpSpPr>
          <p:cNvPr id="215" name="Group 138">
            <a:extLst>
              <a:ext uri="{FF2B5EF4-FFF2-40B4-BE49-F238E27FC236}">
                <a16:creationId xmlns:a16="http://schemas.microsoft.com/office/drawing/2014/main" id="{731F13D7-3C2D-40B5-A54D-DF413FA0B3F1}"/>
              </a:ext>
            </a:extLst>
          </p:cNvPr>
          <p:cNvGrpSpPr>
            <a:grpSpLocks/>
          </p:cNvGrpSpPr>
          <p:nvPr/>
        </p:nvGrpSpPr>
        <p:grpSpPr bwMode="auto">
          <a:xfrm>
            <a:off x="2211388" y="4135438"/>
            <a:ext cx="1828800" cy="609600"/>
            <a:chOff x="3840" y="2784"/>
            <a:chExt cx="1152" cy="384"/>
          </a:xfrm>
        </p:grpSpPr>
        <p:sp>
          <p:nvSpPr>
            <p:cNvPr id="6185" name="Rectangle 139">
              <a:extLst>
                <a:ext uri="{FF2B5EF4-FFF2-40B4-BE49-F238E27FC236}">
                  <a16:creationId xmlns:a16="http://schemas.microsoft.com/office/drawing/2014/main" id="{3922F9A2-F4E7-4B94-A075-57CEFF7822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2976"/>
              <a:ext cx="1152" cy="19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9933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2A476F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pt-PT" sz="2000">
                  <a:solidFill>
                    <a:schemeClr val="accent1"/>
                  </a:solidFill>
                  <a:latin typeface="Tahoma" panose="020B0604030504040204" pitchFamily="34" charset="0"/>
                </a:rPr>
                <a:t>Inst. 8</a:t>
              </a:r>
              <a:endParaRPr lang="en-GB" altLang="pt-PT" sz="2000">
                <a:solidFill>
                  <a:schemeClr val="accent1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6186" name="Rectangle 140">
              <a:extLst>
                <a:ext uri="{FF2B5EF4-FFF2-40B4-BE49-F238E27FC236}">
                  <a16:creationId xmlns:a16="http://schemas.microsoft.com/office/drawing/2014/main" id="{0978AD9A-030D-4C3D-97EC-6B8FF5390E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2784"/>
              <a:ext cx="115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9933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2A476F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pt-PT" sz="2000">
                  <a:latin typeface="Tahoma" panose="020B0604030504040204" pitchFamily="34" charset="0"/>
                </a:rPr>
                <a:t>Inst. 7</a:t>
              </a:r>
              <a:endParaRPr lang="en-GB" altLang="pt-PT" sz="2000">
                <a:latin typeface="Tahoma" panose="020B0604030504040204" pitchFamily="34" charset="0"/>
              </a:endParaRPr>
            </a:p>
          </p:txBody>
        </p:sp>
      </p:grpSp>
      <p:grpSp>
        <p:nvGrpSpPr>
          <p:cNvPr id="218" name="Group 97">
            <a:extLst>
              <a:ext uri="{FF2B5EF4-FFF2-40B4-BE49-F238E27FC236}">
                <a16:creationId xmlns:a16="http://schemas.microsoft.com/office/drawing/2014/main" id="{D0E223C7-A96A-491B-9115-362BA9B38E9C}"/>
              </a:ext>
            </a:extLst>
          </p:cNvPr>
          <p:cNvGrpSpPr>
            <a:grpSpLocks/>
          </p:cNvGrpSpPr>
          <p:nvPr/>
        </p:nvGrpSpPr>
        <p:grpSpPr bwMode="auto">
          <a:xfrm>
            <a:off x="2211388" y="2611438"/>
            <a:ext cx="5791200" cy="2133600"/>
            <a:chOff x="1728" y="1728"/>
            <a:chExt cx="3648" cy="1344"/>
          </a:xfrm>
        </p:grpSpPr>
        <p:sp>
          <p:nvSpPr>
            <p:cNvPr id="6183" name="Rectangle 58">
              <a:extLst>
                <a:ext uri="{FF2B5EF4-FFF2-40B4-BE49-F238E27FC236}">
                  <a16:creationId xmlns:a16="http://schemas.microsoft.com/office/drawing/2014/main" id="{8C4ABD51-DB7E-407E-BC8E-C586AAEA51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2880"/>
              <a:ext cx="115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9933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2A476F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pt-PT" sz="2000">
                  <a:latin typeface="Tahoma" panose="020B0604030504040204" pitchFamily="34" charset="0"/>
                </a:rPr>
                <a:t>Inst. 8</a:t>
              </a:r>
              <a:endParaRPr lang="en-GB" altLang="pt-PT" sz="2000">
                <a:latin typeface="Tahoma" panose="020B0604030504040204" pitchFamily="34" charset="0"/>
              </a:endParaRPr>
            </a:p>
          </p:txBody>
        </p:sp>
        <p:sp>
          <p:nvSpPr>
            <p:cNvPr id="6184" name="Rectangle 96">
              <a:extLst>
                <a:ext uri="{FF2B5EF4-FFF2-40B4-BE49-F238E27FC236}">
                  <a16:creationId xmlns:a16="http://schemas.microsoft.com/office/drawing/2014/main" id="{55926C2A-8B95-4962-B0BD-9AE679A162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1728"/>
              <a:ext cx="1152" cy="19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9933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2A476F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pt-PT" sz="2000">
                  <a:solidFill>
                    <a:schemeClr val="bg2"/>
                  </a:solidFill>
                  <a:latin typeface="Tahoma" panose="020B0604030504040204" pitchFamily="34" charset="0"/>
                </a:rPr>
                <a:t>Inst. rsi 1</a:t>
              </a:r>
              <a:endParaRPr lang="en-GB" altLang="pt-PT" sz="2000">
                <a:solidFill>
                  <a:schemeClr val="bg2"/>
                </a:solidFill>
                <a:latin typeface="Tahoma" panose="020B0604030504040204" pitchFamily="34" charset="0"/>
              </a:endParaRPr>
            </a:p>
          </p:txBody>
        </p:sp>
      </p:grpSp>
      <p:grpSp>
        <p:nvGrpSpPr>
          <p:cNvPr id="221" name="Group 141">
            <a:extLst>
              <a:ext uri="{FF2B5EF4-FFF2-40B4-BE49-F238E27FC236}">
                <a16:creationId xmlns:a16="http://schemas.microsoft.com/office/drawing/2014/main" id="{AD7C1564-B2F5-487B-AFA1-B6717F77312B}"/>
              </a:ext>
            </a:extLst>
          </p:cNvPr>
          <p:cNvGrpSpPr>
            <a:grpSpLocks/>
          </p:cNvGrpSpPr>
          <p:nvPr/>
        </p:nvGrpSpPr>
        <p:grpSpPr bwMode="auto">
          <a:xfrm>
            <a:off x="6173788" y="2611438"/>
            <a:ext cx="1828800" cy="609600"/>
            <a:chOff x="5280" y="1344"/>
            <a:chExt cx="1152" cy="384"/>
          </a:xfrm>
        </p:grpSpPr>
        <p:sp>
          <p:nvSpPr>
            <p:cNvPr id="6181" name="Rectangle 142">
              <a:extLst>
                <a:ext uri="{FF2B5EF4-FFF2-40B4-BE49-F238E27FC236}">
                  <a16:creationId xmlns:a16="http://schemas.microsoft.com/office/drawing/2014/main" id="{5447B6B5-1811-43F4-92E9-0CC3EEDC33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0" y="1536"/>
              <a:ext cx="1152" cy="19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9933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2A476F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pt-PT" sz="2000">
                  <a:solidFill>
                    <a:schemeClr val="bg2"/>
                  </a:solidFill>
                  <a:latin typeface="Tahoma" panose="020B0604030504040204" pitchFamily="34" charset="0"/>
                </a:rPr>
                <a:t>Inst. rsi 2</a:t>
              </a:r>
              <a:endParaRPr lang="en-GB" altLang="pt-PT" sz="2000">
                <a:solidFill>
                  <a:schemeClr val="bg2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6182" name="Rectangle 143">
              <a:extLst>
                <a:ext uri="{FF2B5EF4-FFF2-40B4-BE49-F238E27FC236}">
                  <a16:creationId xmlns:a16="http://schemas.microsoft.com/office/drawing/2014/main" id="{E4DE06C9-68E9-423E-B172-79AC3D160D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0" y="1344"/>
              <a:ext cx="1152" cy="19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9933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2A476F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pt-PT" sz="2000">
                  <a:latin typeface="Tahoma" panose="020B0604030504040204" pitchFamily="34" charset="0"/>
                </a:rPr>
                <a:t>Inst. rsi 1</a:t>
              </a:r>
              <a:endParaRPr lang="en-GB" altLang="pt-PT" sz="2000">
                <a:latin typeface="Tahoma" panose="020B0604030504040204" pitchFamily="34" charset="0"/>
              </a:endParaRPr>
            </a:p>
          </p:txBody>
        </p:sp>
      </p:grpSp>
      <p:grpSp>
        <p:nvGrpSpPr>
          <p:cNvPr id="224" name="Group 148">
            <a:extLst>
              <a:ext uri="{FF2B5EF4-FFF2-40B4-BE49-F238E27FC236}">
                <a16:creationId xmlns:a16="http://schemas.microsoft.com/office/drawing/2014/main" id="{950BAE20-A5A0-4EBE-A4B5-DCB7BF827C70}"/>
              </a:ext>
            </a:extLst>
          </p:cNvPr>
          <p:cNvGrpSpPr>
            <a:grpSpLocks/>
          </p:cNvGrpSpPr>
          <p:nvPr/>
        </p:nvGrpSpPr>
        <p:grpSpPr bwMode="auto">
          <a:xfrm>
            <a:off x="6173788" y="2916238"/>
            <a:ext cx="1828800" cy="609600"/>
            <a:chOff x="5280" y="1344"/>
            <a:chExt cx="1152" cy="384"/>
          </a:xfrm>
        </p:grpSpPr>
        <p:sp>
          <p:nvSpPr>
            <p:cNvPr id="6179" name="Rectangle 149">
              <a:extLst>
                <a:ext uri="{FF2B5EF4-FFF2-40B4-BE49-F238E27FC236}">
                  <a16:creationId xmlns:a16="http://schemas.microsoft.com/office/drawing/2014/main" id="{44293E9B-CA08-491C-ACA0-94DCFFE758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0" y="1536"/>
              <a:ext cx="1152" cy="19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9933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2A476F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pt-PT" sz="2000">
                  <a:solidFill>
                    <a:schemeClr val="bg2"/>
                  </a:solidFill>
                  <a:latin typeface="Tahoma" panose="020B0604030504040204" pitchFamily="34" charset="0"/>
                </a:rPr>
                <a:t>Inst. rsi 3</a:t>
              </a:r>
              <a:endParaRPr lang="en-GB" altLang="pt-PT" sz="2000">
                <a:solidFill>
                  <a:schemeClr val="bg2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6180" name="Rectangle 150">
              <a:extLst>
                <a:ext uri="{FF2B5EF4-FFF2-40B4-BE49-F238E27FC236}">
                  <a16:creationId xmlns:a16="http://schemas.microsoft.com/office/drawing/2014/main" id="{CE293DB6-4FD1-4832-AA44-1914A82376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0" y="1344"/>
              <a:ext cx="1152" cy="19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9933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2A476F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pt-PT" sz="2000">
                  <a:latin typeface="Tahoma" panose="020B0604030504040204" pitchFamily="34" charset="0"/>
                </a:rPr>
                <a:t>Inst. rsi 2</a:t>
              </a:r>
              <a:endParaRPr lang="en-GB" altLang="pt-PT" sz="2000">
                <a:latin typeface="Tahoma" panose="020B0604030504040204" pitchFamily="34" charset="0"/>
              </a:endParaRPr>
            </a:p>
          </p:txBody>
        </p:sp>
      </p:grpSp>
      <p:grpSp>
        <p:nvGrpSpPr>
          <p:cNvPr id="227" name="Group 151">
            <a:extLst>
              <a:ext uri="{FF2B5EF4-FFF2-40B4-BE49-F238E27FC236}">
                <a16:creationId xmlns:a16="http://schemas.microsoft.com/office/drawing/2014/main" id="{0F75822D-3A10-4C5F-96CC-53D5A419E7E8}"/>
              </a:ext>
            </a:extLst>
          </p:cNvPr>
          <p:cNvGrpSpPr>
            <a:grpSpLocks/>
          </p:cNvGrpSpPr>
          <p:nvPr/>
        </p:nvGrpSpPr>
        <p:grpSpPr bwMode="auto">
          <a:xfrm>
            <a:off x="6173788" y="3221038"/>
            <a:ext cx="1828800" cy="609600"/>
            <a:chOff x="6432" y="3984"/>
            <a:chExt cx="1152" cy="384"/>
          </a:xfrm>
        </p:grpSpPr>
        <p:sp>
          <p:nvSpPr>
            <p:cNvPr id="6177" name="Rectangle 152">
              <a:extLst>
                <a:ext uri="{FF2B5EF4-FFF2-40B4-BE49-F238E27FC236}">
                  <a16:creationId xmlns:a16="http://schemas.microsoft.com/office/drawing/2014/main" id="{7013F895-CD59-42AB-9355-6EAD8B3C60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2" y="4176"/>
              <a:ext cx="1152" cy="19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9933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2A476F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pt-PT" sz="2000">
                  <a:solidFill>
                    <a:schemeClr val="bg2"/>
                  </a:solidFill>
                  <a:latin typeface="Tahoma" panose="020B0604030504040204" pitchFamily="34" charset="0"/>
                </a:rPr>
                <a:t>Inst. retorno</a:t>
              </a:r>
              <a:endParaRPr lang="en-GB" altLang="pt-PT" sz="2000">
                <a:solidFill>
                  <a:schemeClr val="bg2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6178" name="Rectangle 153">
              <a:extLst>
                <a:ext uri="{FF2B5EF4-FFF2-40B4-BE49-F238E27FC236}">
                  <a16:creationId xmlns:a16="http://schemas.microsoft.com/office/drawing/2014/main" id="{825AC880-C470-49AD-A067-97A677D7AE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2" y="3984"/>
              <a:ext cx="1152" cy="19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9933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2A476F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pt-PT" sz="2000">
                  <a:latin typeface="Tahoma" panose="020B0604030504040204" pitchFamily="34" charset="0"/>
                </a:rPr>
                <a:t>Inst. rsi 3</a:t>
              </a:r>
              <a:endParaRPr lang="en-GB" altLang="pt-PT" sz="2000">
                <a:latin typeface="Tahoma" panose="020B0604030504040204" pitchFamily="34" charset="0"/>
              </a:endParaRPr>
            </a:p>
          </p:txBody>
        </p:sp>
      </p:grpSp>
      <p:grpSp>
        <p:nvGrpSpPr>
          <p:cNvPr id="230" name="Group 158">
            <a:extLst>
              <a:ext uri="{FF2B5EF4-FFF2-40B4-BE49-F238E27FC236}">
                <a16:creationId xmlns:a16="http://schemas.microsoft.com/office/drawing/2014/main" id="{5C034D3E-43E2-439B-952D-A23690A1931E}"/>
              </a:ext>
            </a:extLst>
          </p:cNvPr>
          <p:cNvGrpSpPr>
            <a:grpSpLocks/>
          </p:cNvGrpSpPr>
          <p:nvPr/>
        </p:nvGrpSpPr>
        <p:grpSpPr bwMode="auto">
          <a:xfrm>
            <a:off x="2211388" y="3525838"/>
            <a:ext cx="5791200" cy="1524000"/>
            <a:chOff x="1536" y="2880"/>
            <a:chExt cx="3648" cy="960"/>
          </a:xfrm>
        </p:grpSpPr>
        <p:sp>
          <p:nvSpPr>
            <p:cNvPr id="6175" name="Rectangle 66">
              <a:extLst>
                <a:ext uri="{FF2B5EF4-FFF2-40B4-BE49-F238E27FC236}">
                  <a16:creationId xmlns:a16="http://schemas.microsoft.com/office/drawing/2014/main" id="{CAF29374-103B-47F3-865A-8A64F296BB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3648"/>
              <a:ext cx="1152" cy="19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9933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2A476F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pt-PT" sz="2000">
                  <a:solidFill>
                    <a:schemeClr val="accent1"/>
                  </a:solidFill>
                  <a:latin typeface="Tahoma" panose="020B0604030504040204" pitchFamily="34" charset="0"/>
                </a:rPr>
                <a:t>Inst. 9</a:t>
              </a:r>
              <a:endParaRPr lang="en-GB" altLang="pt-PT" sz="2000">
                <a:solidFill>
                  <a:schemeClr val="accent1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6176" name="Rectangle 84">
              <a:extLst>
                <a:ext uri="{FF2B5EF4-FFF2-40B4-BE49-F238E27FC236}">
                  <a16:creationId xmlns:a16="http://schemas.microsoft.com/office/drawing/2014/main" id="{1FE99EF6-911A-45D6-A929-6E6A4EB42D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2880"/>
              <a:ext cx="1152" cy="19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9933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2A476F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pt-PT" sz="2000">
                  <a:latin typeface="Tahoma" panose="020B0604030504040204" pitchFamily="34" charset="0"/>
                </a:rPr>
                <a:t>Inst. retorno</a:t>
              </a:r>
              <a:endParaRPr lang="en-GB" altLang="pt-PT" sz="2000">
                <a:latin typeface="Tahoma" panose="020B0604030504040204" pitchFamily="34" charset="0"/>
              </a:endParaRPr>
            </a:p>
          </p:txBody>
        </p:sp>
      </p:grpSp>
      <p:sp>
        <p:nvSpPr>
          <p:cNvPr id="233" name="Line 159">
            <a:extLst>
              <a:ext uri="{FF2B5EF4-FFF2-40B4-BE49-F238E27FC236}">
                <a16:creationId xmlns:a16="http://schemas.microsoft.com/office/drawing/2014/main" id="{C7124F59-9F81-41BE-8038-98BAD441AD9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92588" y="2611438"/>
            <a:ext cx="1828800" cy="609600"/>
          </a:xfrm>
          <a:prstGeom prst="line">
            <a:avLst/>
          </a:prstGeom>
          <a:noFill/>
          <a:ln w="28575">
            <a:solidFill>
              <a:srgbClr val="4BB848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4" name="Line 160">
            <a:extLst>
              <a:ext uri="{FF2B5EF4-FFF2-40B4-BE49-F238E27FC236}">
                <a16:creationId xmlns:a16="http://schemas.microsoft.com/office/drawing/2014/main" id="{9F72D642-CF3D-47D7-A754-060D04F45B9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192588" y="3273425"/>
            <a:ext cx="1828800" cy="481013"/>
          </a:xfrm>
          <a:prstGeom prst="line">
            <a:avLst/>
          </a:prstGeom>
          <a:noFill/>
          <a:ln w="28575">
            <a:solidFill>
              <a:srgbClr val="4BB848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" name="Line 161">
            <a:extLst>
              <a:ext uri="{FF2B5EF4-FFF2-40B4-BE49-F238E27FC236}">
                <a16:creationId xmlns:a16="http://schemas.microsoft.com/office/drawing/2014/main" id="{EF1019E7-3171-4AFB-B85D-4696BACE775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92588" y="2763838"/>
            <a:ext cx="1828800" cy="1981200"/>
          </a:xfrm>
          <a:prstGeom prst="line">
            <a:avLst/>
          </a:prstGeom>
          <a:noFill/>
          <a:ln w="28575">
            <a:solidFill>
              <a:srgbClr val="4BB848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" name="Line 162">
            <a:extLst>
              <a:ext uri="{FF2B5EF4-FFF2-40B4-BE49-F238E27FC236}">
                <a16:creationId xmlns:a16="http://schemas.microsoft.com/office/drawing/2014/main" id="{FBB038E4-BC14-49AC-9B56-4DCE8271B96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92588" y="3830638"/>
            <a:ext cx="1828800" cy="990600"/>
          </a:xfrm>
          <a:prstGeom prst="line">
            <a:avLst/>
          </a:prstGeom>
          <a:noFill/>
          <a:ln w="28575">
            <a:solidFill>
              <a:srgbClr val="4BB848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9" presetID="17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38" presetID="17" presetClass="entr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12000"/>
                            </p:stCondLst>
                            <p:childTnLst>
                              <p:par>
                                <p:cTn id="4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12500"/>
                            </p:stCondLst>
                            <p:childTnLst>
                              <p:par>
                                <p:cTn id="48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15500"/>
                            </p:stCondLst>
                            <p:childTnLst>
                              <p:par>
                                <p:cTn id="54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17000"/>
                            </p:stCondLst>
                            <p:childTnLst>
                              <p:par>
                                <p:cTn id="57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18500"/>
                            </p:stCondLst>
                            <p:childTnLst>
                              <p:par>
                                <p:cTn id="6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19000"/>
                            </p:stCondLst>
                            <p:childTnLst>
                              <p:par>
                                <p:cTn id="65" presetID="17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20500"/>
                            </p:stCondLst>
                            <p:childTnLst>
                              <p:par>
                                <p:cTn id="7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21000"/>
                            </p:stCondLst>
                            <p:childTnLst>
                              <p:par>
                                <p:cTn id="75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22500"/>
                            </p:stCondLst>
                            <p:childTnLst>
                              <p:par>
                                <p:cTn id="78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24000"/>
                            </p:stCondLst>
                            <p:childTnLst>
                              <p:par>
                                <p:cTn id="81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25500"/>
                            </p:stCondLst>
                            <p:childTnLst>
                              <p:par>
                                <p:cTn id="84" presetID="17" presetClass="entr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 nodeType="afterGroup">
                            <p:stCondLst>
                              <p:cond delay="27000"/>
                            </p:stCondLst>
                            <p:childTnLst>
                              <p:par>
                                <p:cTn id="9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DA2A6C5B-2815-4CD6-9470-288E46BC7C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Tipos de Interrupções</a:t>
            </a:r>
            <a:endParaRPr lang="pt-PT" altLang="pt-PT" b="1"/>
          </a:p>
        </p:txBody>
      </p:sp>
      <p:sp>
        <p:nvSpPr>
          <p:cNvPr id="7171" name="Marcador de Posição de Conteúdo 15">
            <a:extLst>
              <a:ext uri="{FF2B5EF4-FFF2-40B4-BE49-F238E27FC236}">
                <a16:creationId xmlns:a16="http://schemas.microsoft.com/office/drawing/2014/main" id="{BB55D0A9-063C-4E65-BEC6-1906DC5E4F8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PT" altLang="pt-PT" sz="2000"/>
              <a:t>Interrupções de I/O</a:t>
            </a:r>
            <a:endParaRPr lang="pt-PT" altLang="pt-PT" sz="2000" b="1"/>
          </a:p>
          <a:p>
            <a:pPr lvl="1"/>
            <a:r>
              <a:rPr lang="pt-PT" altLang="pt-PT" sz="1800"/>
              <a:t>O dispositivo de I/O pede atenção. A rotina de atendimento deve aceder ao dispositivo para determinar a ação necessária.</a:t>
            </a:r>
          </a:p>
          <a:p>
            <a:pPr lvl="1"/>
            <a:r>
              <a:rPr lang="pt-PT" altLang="pt-PT" sz="1800"/>
              <a:t>Teclado, rato, placa de rede, disco, etc.</a:t>
            </a:r>
            <a:endParaRPr lang="pt-PT" altLang="pt-PT" sz="1600"/>
          </a:p>
          <a:p>
            <a:r>
              <a:rPr lang="pt-PT" altLang="pt-PT" sz="2000"/>
              <a:t>Interrupções de timers</a:t>
            </a:r>
          </a:p>
          <a:p>
            <a:pPr lvl="1"/>
            <a:r>
              <a:rPr lang="pt-PT" altLang="pt-PT" sz="1800"/>
              <a:t>Dizem ao processador que um certo intervalo de tempo já decorreu.</a:t>
            </a:r>
          </a:p>
          <a:p>
            <a:pPr lvl="1"/>
            <a:r>
              <a:rPr lang="pt-PT" altLang="pt-PT" sz="1800"/>
              <a:t>Timer local ou timer externo</a:t>
            </a:r>
          </a:p>
          <a:p>
            <a:r>
              <a:rPr lang="pt-PT" altLang="pt-PT" sz="2000"/>
              <a:t>Interrupções entre processadores</a:t>
            </a:r>
          </a:p>
          <a:p>
            <a:pPr lvl="1"/>
            <a:r>
              <a:rPr lang="pt-PT" altLang="pt-PT" sz="1800"/>
              <a:t>Um processador emite uma interrupção para outro processador num sistema multi-processador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054C18B0-9316-4836-AC68-225488F160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Interrupções/Excepções no MIPS</a:t>
            </a:r>
            <a:endParaRPr lang="pt-PT" altLang="pt-PT" b="1"/>
          </a:p>
        </p:txBody>
      </p:sp>
      <p:sp>
        <p:nvSpPr>
          <p:cNvPr id="8195" name="Content Placeholder 3">
            <a:extLst>
              <a:ext uri="{FF2B5EF4-FFF2-40B4-BE49-F238E27FC236}">
                <a16:creationId xmlns:a16="http://schemas.microsoft.com/office/drawing/2014/main" id="{FE5DB04F-32E0-41A8-8729-F7D5E80797F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PT" altLang="en-US" sz="2000"/>
              <a:t>Registos </a:t>
            </a:r>
            <a:r>
              <a:rPr lang="pt-PT" altLang="en-US" sz="2000" b="1"/>
              <a:t>Cause</a:t>
            </a:r>
            <a:r>
              <a:rPr lang="pt-PT" altLang="en-US" sz="2000"/>
              <a:t> e </a:t>
            </a:r>
            <a:r>
              <a:rPr lang="pt-PT" altLang="en-US" sz="2000" b="1"/>
              <a:t>EPS</a:t>
            </a:r>
          </a:p>
          <a:p>
            <a:r>
              <a:rPr lang="pt-PT" altLang="en-US" sz="2000"/>
              <a:t>Salto para </a:t>
            </a:r>
            <a:r>
              <a:rPr lang="pt-PT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0x80000180</a:t>
            </a:r>
            <a:r>
              <a:rPr lang="pt-PT" altLang="en-US" sz="2000"/>
              <a:t> se </a:t>
            </a:r>
            <a:r>
              <a:rPr lang="pt-PT" altLang="en-US" sz="2000" b="1"/>
              <a:t>PCSource</a:t>
            </a:r>
            <a:r>
              <a:rPr lang="pt-PT" altLang="en-US" sz="2000"/>
              <a:t>=3</a:t>
            </a:r>
          </a:p>
        </p:txBody>
      </p:sp>
      <p:graphicFrame>
        <p:nvGraphicFramePr>
          <p:cNvPr id="8196" name="Object 2">
            <a:extLst>
              <a:ext uri="{FF2B5EF4-FFF2-40B4-BE49-F238E27FC236}">
                <a16:creationId xmlns:a16="http://schemas.microsoft.com/office/drawing/2014/main" id="{6321E6D9-44CD-476D-B9BC-1A629C50DB2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42988" y="2060575"/>
          <a:ext cx="6769100" cy="461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10726293" imgH="7321677" progId="Visio.Drawing.11">
                  <p:embed/>
                </p:oleObj>
              </mc:Choice>
              <mc:Fallback>
                <p:oleObj name="Visio" r:id="rId2" imgW="10726293" imgH="7321677" progId="Visio.Drawing.11">
                  <p:embed/>
                  <p:pic>
                    <p:nvPicPr>
                      <p:cNvPr id="8196" name="Object 2">
                        <a:extLst>
                          <a:ext uri="{FF2B5EF4-FFF2-40B4-BE49-F238E27FC236}">
                            <a16:creationId xmlns:a16="http://schemas.microsoft.com/office/drawing/2014/main" id="{6321E6D9-44CD-476D-B9BC-1A629C50DB2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2060575"/>
                        <a:ext cx="6769100" cy="4619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5395A16B-021D-4588-8CA2-6919AC116C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Atendimento de uma interrupção</a:t>
            </a:r>
          </a:p>
        </p:txBody>
      </p:sp>
      <p:sp>
        <p:nvSpPr>
          <p:cNvPr id="9219" name="Content Placeholder 1">
            <a:extLst>
              <a:ext uri="{FF2B5EF4-FFF2-40B4-BE49-F238E27FC236}">
                <a16:creationId xmlns:a16="http://schemas.microsoft.com/office/drawing/2014/main" id="{723E011B-B9A7-463C-B020-2F06B0B8DD5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81000" y="4852988"/>
            <a:ext cx="8229600" cy="1096962"/>
          </a:xfrm>
        </p:spPr>
        <p:txBody>
          <a:bodyPr/>
          <a:lstStyle/>
          <a:p>
            <a:r>
              <a:rPr lang="pt-PT" altLang="en-US" sz="2000"/>
              <a:t>Dispositivo de I/O envia interrupção ao CPU quando “</a:t>
            </a:r>
            <a:r>
              <a:rPr lang="pt-PT" altLang="en-US" sz="2000" i="1"/>
              <a:t>transfer done</a:t>
            </a:r>
            <a:r>
              <a:rPr lang="pt-PT" altLang="en-US" sz="2000"/>
              <a:t>”</a:t>
            </a:r>
          </a:p>
          <a:p>
            <a:r>
              <a:rPr lang="pt-PT" altLang="en-US" sz="2000"/>
              <a:t>CPU executa rotina de atendimento à interrupção, no âmbito do SO, e volta a executar processo do utilizador</a:t>
            </a:r>
          </a:p>
        </p:txBody>
      </p:sp>
      <p:pic>
        <p:nvPicPr>
          <p:cNvPr id="9220" name="Picture 3">
            <a:extLst>
              <a:ext uri="{FF2B5EF4-FFF2-40B4-BE49-F238E27FC236}">
                <a16:creationId xmlns:a16="http://schemas.microsoft.com/office/drawing/2014/main" id="{3093F4C9-AB8D-4ECD-9337-614D60587D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3" t="18321" r="572" b="18321"/>
          <a:stretch>
            <a:fillRect/>
          </a:stretch>
        </p:blipFill>
        <p:spPr bwMode="auto">
          <a:xfrm>
            <a:off x="1285875" y="1484313"/>
            <a:ext cx="6565900" cy="316230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DA2A6C5B-2815-4CD6-9470-288E46BC7C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Tipos de Interrupções</a:t>
            </a:r>
            <a:endParaRPr lang="pt-PT" altLang="pt-PT" b="1"/>
          </a:p>
        </p:txBody>
      </p:sp>
      <p:sp>
        <p:nvSpPr>
          <p:cNvPr id="7171" name="Marcador de Posição de Conteúdo 15">
            <a:extLst>
              <a:ext uri="{FF2B5EF4-FFF2-40B4-BE49-F238E27FC236}">
                <a16:creationId xmlns:a16="http://schemas.microsoft.com/office/drawing/2014/main" id="{BB55D0A9-063C-4E65-BEC6-1906DC5E4F8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PT" altLang="pt-PT" sz="2000"/>
              <a:t>Interrupções de I/O</a:t>
            </a:r>
            <a:endParaRPr lang="pt-PT" altLang="pt-PT" sz="2000" b="1"/>
          </a:p>
          <a:p>
            <a:pPr lvl="1"/>
            <a:r>
              <a:rPr lang="pt-PT" altLang="pt-PT" sz="1800"/>
              <a:t>O dispositivo de I/O pede atenção. A rotina de atendimento deve aceder ao dispositivo para determinar a ação necessária.</a:t>
            </a:r>
          </a:p>
          <a:p>
            <a:pPr lvl="1"/>
            <a:r>
              <a:rPr lang="pt-PT" altLang="pt-PT" sz="1800"/>
              <a:t>Teclado, rato, placa de rede, disco, etc.</a:t>
            </a:r>
            <a:endParaRPr lang="pt-PT" altLang="pt-PT" sz="1600"/>
          </a:p>
          <a:p>
            <a:r>
              <a:rPr lang="pt-PT" altLang="pt-PT" sz="2000"/>
              <a:t>Interrupções de timers</a:t>
            </a:r>
          </a:p>
          <a:p>
            <a:pPr lvl="1"/>
            <a:r>
              <a:rPr lang="pt-PT" altLang="pt-PT" sz="1800"/>
              <a:t>Dizem ao processador que um certo intervalo de tempo já decorreu.</a:t>
            </a:r>
          </a:p>
          <a:p>
            <a:pPr lvl="1"/>
            <a:r>
              <a:rPr lang="pt-PT" altLang="pt-PT" sz="1800"/>
              <a:t>Timer local ou timer externo</a:t>
            </a:r>
          </a:p>
          <a:p>
            <a:r>
              <a:rPr lang="pt-PT" altLang="pt-PT" sz="2000"/>
              <a:t>Interrupções entre processadores</a:t>
            </a:r>
          </a:p>
          <a:p>
            <a:pPr lvl="1"/>
            <a:r>
              <a:rPr lang="pt-PT" altLang="pt-PT" sz="1800"/>
              <a:t>Um processador emite uma interrupção para outro processador num sistema multi-processador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B9538A00-203C-49F4-ACB3-8802ECFD2F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Organização de I/O</a:t>
            </a:r>
          </a:p>
        </p:txBody>
      </p:sp>
      <p:pic>
        <p:nvPicPr>
          <p:cNvPr id="10243" name="Picture 5">
            <a:extLst>
              <a:ext uri="{FF2B5EF4-FFF2-40B4-BE49-F238E27FC236}">
                <a16:creationId xmlns:a16="http://schemas.microsoft.com/office/drawing/2014/main" id="{2BD7FC61-2212-4AAD-8FE3-CBE6897209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0" t="22591" r="568" b="22527"/>
          <a:stretch>
            <a:fillRect/>
          </a:stretch>
        </p:blipFill>
        <p:spPr bwMode="auto">
          <a:xfrm>
            <a:off x="1244600" y="2625725"/>
            <a:ext cx="6799263" cy="3017838"/>
          </a:xfrm>
          <a:prstGeom prst="rect">
            <a:avLst/>
          </a:prstGeom>
          <a:noFill/>
          <a:ln w="57150" cmpd="thickThin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9DD4D970-1476-4BD0-BCCA-0E29FEED91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9975" y="2100263"/>
            <a:ext cx="121126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pt-PT" sz="2000">
                <a:latin typeface="+mn-lt"/>
                <a:cs typeface="Arial" charset="0"/>
              </a:rPr>
              <a:t>Síncrona</a:t>
            </a: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20405638-5AEF-4C46-B151-C7FCB53BEC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3538" y="2100263"/>
            <a:ext cx="14668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pt-PT" sz="2000">
                <a:latin typeface="+mn-lt"/>
                <a:cs typeface="Arial" charset="0"/>
              </a:rPr>
              <a:t>Assíncrona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8ECFBCB3-E782-4B61-8A6F-5C4819FC13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Hierarquia de armazenamento</a:t>
            </a:r>
          </a:p>
        </p:txBody>
      </p:sp>
      <p:pic>
        <p:nvPicPr>
          <p:cNvPr id="11267" name="Picture 3">
            <a:extLst>
              <a:ext uri="{FF2B5EF4-FFF2-40B4-BE49-F238E27FC236}">
                <a16:creationId xmlns:a16="http://schemas.microsoft.com/office/drawing/2014/main" id="{877BD22C-A8F9-427E-8978-15BA4E5789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4" t="510" r="5736" b="510"/>
          <a:stretch>
            <a:fillRect/>
          </a:stretch>
        </p:blipFill>
        <p:spPr bwMode="auto">
          <a:xfrm>
            <a:off x="2078038" y="1689100"/>
            <a:ext cx="4906962" cy="4097338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2602515E-C0CF-436C-9F19-F6BA579FC8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Modos de operação</a:t>
            </a:r>
          </a:p>
        </p:txBody>
      </p:sp>
      <p:sp>
        <p:nvSpPr>
          <p:cNvPr id="5123" name="Marcador de Posição de Conteúdo 4">
            <a:extLst>
              <a:ext uri="{FF2B5EF4-FFF2-40B4-BE49-F238E27FC236}">
                <a16:creationId xmlns:a16="http://schemas.microsoft.com/office/drawing/2014/main" id="{AFDFF3A6-03A6-458D-AA25-8BF76F0A29F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PT" altLang="pt-PT" sz="2400"/>
              <a:t>De modo a garantir a segurança do sistema, a maioria dos SOs podem executar em 2 modos:</a:t>
            </a:r>
          </a:p>
          <a:p>
            <a:pPr lvl="1"/>
            <a:r>
              <a:rPr lang="pt-PT" altLang="pt-PT" sz="2000"/>
              <a:t>Modo de utilizador</a:t>
            </a:r>
          </a:p>
          <a:p>
            <a:pPr lvl="2"/>
            <a:r>
              <a:rPr lang="pt-PT" altLang="pt-PT" sz="1600"/>
              <a:t>Com restrições de segurança</a:t>
            </a:r>
          </a:p>
          <a:p>
            <a:pPr lvl="2"/>
            <a:r>
              <a:rPr lang="pt-PT" altLang="pt-PT" sz="1600"/>
              <a:t>Acesso a certas instruções e zonas de memória e dispositivos estão interditos</a:t>
            </a:r>
          </a:p>
          <a:p>
            <a:pPr lvl="1"/>
            <a:r>
              <a:rPr lang="pt-PT" altLang="pt-PT" sz="2000"/>
              <a:t>Modo de </a:t>
            </a:r>
            <a:r>
              <a:rPr lang="pt-PT" altLang="pt-PT" sz="2000" i="1"/>
              <a:t>kernel</a:t>
            </a:r>
          </a:p>
          <a:p>
            <a:pPr lvl="2"/>
            <a:r>
              <a:rPr lang="pt-PT" altLang="pt-PT" sz="1600"/>
              <a:t>Sem restrições de segurança</a:t>
            </a:r>
          </a:p>
          <a:p>
            <a:pPr lvl="2"/>
            <a:r>
              <a:rPr lang="pt-PT" altLang="pt-PT" sz="1600"/>
              <a:t>Pode executar todas as instruções e acessos</a:t>
            </a:r>
          </a:p>
          <a:p>
            <a:pPr lvl="2"/>
            <a:r>
              <a:rPr lang="pt-PT" altLang="pt-PT" sz="1600"/>
              <a:t>Instruções privilegiadas</a:t>
            </a:r>
          </a:p>
          <a:p>
            <a:pPr lvl="1"/>
            <a:r>
              <a:rPr lang="pt-PT" altLang="pt-PT" sz="2000"/>
              <a:t>Chamadas ao sistemas providenciam uma forma segura de alternar entre os 2 modos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9ED7ABC4-87CA-4A5D-88D2-A7002A962D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Multiprogramação</a:t>
            </a:r>
          </a:p>
        </p:txBody>
      </p:sp>
      <p:sp>
        <p:nvSpPr>
          <p:cNvPr id="12291" name="Marcador de Posição de Conteúdo 4">
            <a:extLst>
              <a:ext uri="{FF2B5EF4-FFF2-40B4-BE49-F238E27FC236}">
                <a16:creationId xmlns:a16="http://schemas.microsoft.com/office/drawing/2014/main" id="{2219517D-F34C-4812-A2F2-AD65C96BEAB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PT" altLang="pt-PT" sz="2400"/>
              <a:t>Permite que mais do que 1 processo (programa em execução) esteja ativo em simultâneo</a:t>
            </a:r>
          </a:p>
          <a:p>
            <a:r>
              <a:rPr lang="pt-PT" altLang="pt-PT" sz="2400"/>
              <a:t>A utilização de apenas 1 processo não permite manter o CPU constantemente ativo</a:t>
            </a:r>
          </a:p>
          <a:p>
            <a:r>
              <a:rPr lang="pt-PT" altLang="pt-PT" sz="2400"/>
              <a:t>Multiprogramação escolhe um novo processo para ocupar o CPU quando o processo que estava a ser executado tem de esperar (ex: chamada de I/O)</a:t>
            </a:r>
          </a:p>
          <a:p>
            <a:r>
              <a:rPr lang="pt-PT" altLang="pt-PT" sz="2400"/>
              <a:t>Os processos ativos são mantidos em memória</a:t>
            </a:r>
          </a:p>
          <a:p>
            <a:r>
              <a:rPr lang="pt-PT" altLang="pt-PT" sz="2400"/>
              <a:t>Escalonamento de processos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418BB8C0-C044-45AA-85EE-F8EF5D7E99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Multiprogramação</a:t>
            </a:r>
          </a:p>
        </p:txBody>
      </p:sp>
      <p:pic>
        <p:nvPicPr>
          <p:cNvPr id="13315" name="Picture 2">
            <a:extLst>
              <a:ext uri="{FF2B5EF4-FFF2-40B4-BE49-F238E27FC236}">
                <a16:creationId xmlns:a16="http://schemas.microsoft.com/office/drawing/2014/main" id="{2B1E391C-456A-4C51-B676-92C965527F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6613" y="1052513"/>
            <a:ext cx="4841875" cy="546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707FAC46-5526-42BE-BCD6-011F265190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 i="1"/>
              <a:t>Timesharing</a:t>
            </a:r>
          </a:p>
        </p:txBody>
      </p:sp>
      <p:sp>
        <p:nvSpPr>
          <p:cNvPr id="14339" name="Marcador de Posição de Conteúdo 4">
            <a:extLst>
              <a:ext uri="{FF2B5EF4-FFF2-40B4-BE49-F238E27FC236}">
                <a16:creationId xmlns:a16="http://schemas.microsoft.com/office/drawing/2014/main" id="{F62852B0-1467-410D-B3BA-0BCAE109C11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PT" altLang="pt-PT" sz="2400"/>
              <a:t>CPU altera o processo em execução mesmo que este não necessite de esperar</a:t>
            </a:r>
          </a:p>
          <a:p>
            <a:r>
              <a:rPr lang="pt-PT" altLang="pt-PT" sz="2400"/>
              <a:t>A cada processo é atribuído um tempo máximo de ocupação consecutiva do processador</a:t>
            </a:r>
          </a:p>
          <a:p>
            <a:r>
              <a:rPr lang="pt-PT" altLang="pt-PT" sz="2400"/>
              <a:t>Se esse tempo é esgotado o SO </a:t>
            </a:r>
            <a:r>
              <a:rPr lang="pt-PT" altLang="pt-PT" sz="2400" b="1"/>
              <a:t>muda o contexto </a:t>
            </a:r>
            <a:r>
              <a:rPr lang="pt-PT" altLang="pt-PT" sz="2400"/>
              <a:t>do processador para outro processo</a:t>
            </a:r>
          </a:p>
          <a:p>
            <a:r>
              <a:rPr lang="pt-PT" altLang="pt-PT" sz="2400"/>
              <a:t>Diminui muito o tempo de resposta de aplicações interactivas</a:t>
            </a:r>
          </a:p>
          <a:p>
            <a:r>
              <a:rPr lang="pt-PT" altLang="pt-PT" sz="2400"/>
              <a:t>Permite que vários utilizadores usem o mesmo sistema computacional como se dispusessem do sistema em exclusivo 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48CAD3D3-15E5-47A4-8392-530EBF43E3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Topico prático</a:t>
            </a:r>
          </a:p>
        </p:txBody>
      </p:sp>
      <p:sp>
        <p:nvSpPr>
          <p:cNvPr id="15363" name="Content Placeholder 2">
            <a:extLst>
              <a:ext uri="{FF2B5EF4-FFF2-40B4-BE49-F238E27FC236}">
                <a16:creationId xmlns:a16="http://schemas.microsoft.com/office/drawing/2014/main" id="{D2C630F8-5B3B-49BF-BED9-0DCFC6E0AF4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spcAft>
                <a:spcPts val="1200"/>
              </a:spcAft>
              <a:buFontTx/>
              <a:buNone/>
              <a:defRPr/>
            </a:pPr>
            <a:r>
              <a:rPr lang="pt-PT" altLang="en-US" b="1" dirty="0"/>
              <a:t>Lista de interrupções</a:t>
            </a:r>
          </a:p>
          <a:p>
            <a:pPr>
              <a:defRPr/>
            </a:pPr>
            <a:r>
              <a:rPr lang="pt-PT" altLang="en-US" sz="2800" dirty="0"/>
              <a:t>Para visualizar configuração de interrupções</a:t>
            </a:r>
          </a:p>
          <a:p>
            <a:pPr lvl="1">
              <a:defRPr/>
            </a:pPr>
            <a:r>
              <a:rPr lang="pt-PT" altLang="en-US" sz="2400" dirty="0"/>
              <a:t>Windows</a:t>
            </a:r>
          </a:p>
          <a:p>
            <a:pPr lvl="2">
              <a:defRPr/>
            </a:pPr>
            <a:r>
              <a:rPr lang="pt-PT" altLang="en-US" sz="2000" dirty="0"/>
              <a:t>Aplicação </a:t>
            </a:r>
            <a:r>
              <a:rPr lang="pt-PT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MSInfo32.exe</a:t>
            </a:r>
          </a:p>
          <a:p>
            <a:pPr lvl="3">
              <a:defRPr/>
            </a:pPr>
            <a:r>
              <a:rPr lang="pt-PT" altLang="en-US" sz="1800" dirty="0"/>
              <a:t>Hardware </a:t>
            </a:r>
            <a:r>
              <a:rPr lang="pt-PT" altLang="en-US" sz="1800" dirty="0" err="1"/>
              <a:t>Resources</a:t>
            </a:r>
            <a:r>
              <a:rPr lang="pt-PT" altLang="en-US" sz="1800" dirty="0"/>
              <a:t> -&gt; </a:t>
            </a:r>
            <a:r>
              <a:rPr lang="pt-PT" altLang="en-US" sz="1800" dirty="0" err="1"/>
              <a:t>IRQs</a:t>
            </a:r>
            <a:endParaRPr lang="pt-PT" altLang="en-US" sz="1800" dirty="0"/>
          </a:p>
          <a:p>
            <a:pPr lvl="1">
              <a:defRPr/>
            </a:pPr>
            <a:r>
              <a:rPr lang="pt-PT" altLang="en-US" sz="2400" dirty="0"/>
              <a:t>Linux</a:t>
            </a:r>
          </a:p>
          <a:p>
            <a:pPr lvl="2">
              <a:defRPr/>
            </a:pPr>
            <a:r>
              <a:rPr lang="pt-PT" altLang="en-US" sz="2000" dirty="0"/>
              <a:t>Ficheiro </a:t>
            </a:r>
            <a:r>
              <a:rPr lang="pt-PT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pt-PT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</a:t>
            </a:r>
            <a:r>
              <a:rPr lang="pt-PT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pt-PT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interrupts</a:t>
            </a:r>
            <a:endParaRPr lang="pt-PT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5FD8EEAF-9727-49A9-B64C-50089A0FE2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Projecto do SO</a:t>
            </a:r>
          </a:p>
        </p:txBody>
      </p:sp>
      <p:sp>
        <p:nvSpPr>
          <p:cNvPr id="16387" name="Marcador de Posição de Conteúdo 4">
            <a:extLst>
              <a:ext uri="{FF2B5EF4-FFF2-40B4-BE49-F238E27FC236}">
                <a16:creationId xmlns:a16="http://schemas.microsoft.com/office/drawing/2014/main" id="{F84C31B5-79D3-4445-A580-AC4B5A31502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PT" altLang="pt-PT" sz="2400"/>
              <a:t>Conceitos a separar:</a:t>
            </a:r>
          </a:p>
          <a:p>
            <a:pPr lvl="1"/>
            <a:r>
              <a:rPr lang="pt-PT" altLang="pt-PT" sz="2000" b="1"/>
              <a:t>Política</a:t>
            </a:r>
            <a:r>
              <a:rPr lang="pt-PT" altLang="pt-PT" sz="2000"/>
              <a:t>: 		O que será realizado?</a:t>
            </a:r>
          </a:p>
          <a:p>
            <a:pPr lvl="1"/>
            <a:r>
              <a:rPr lang="pt-PT" altLang="pt-PT" sz="2000" b="1"/>
              <a:t>Mecanismo</a:t>
            </a:r>
            <a:r>
              <a:rPr lang="pt-PT" altLang="pt-PT" sz="2000"/>
              <a:t>:	Como será realizado?</a:t>
            </a:r>
          </a:p>
          <a:p>
            <a:r>
              <a:rPr lang="pt-PT" altLang="pt-PT" sz="2400" b="1"/>
              <a:t>Mecanismos</a:t>
            </a:r>
            <a:r>
              <a:rPr lang="pt-PT" altLang="pt-PT" sz="2400"/>
              <a:t> determinam como realizar a função, enquanto que a </a:t>
            </a:r>
            <a:r>
              <a:rPr lang="pt-PT" altLang="pt-PT" sz="2400" b="1"/>
              <a:t>Política</a:t>
            </a:r>
            <a:r>
              <a:rPr lang="pt-PT" altLang="pt-PT" sz="2400"/>
              <a:t> define o que vai acontecer</a:t>
            </a:r>
          </a:p>
          <a:p>
            <a:pPr lvl="1"/>
            <a:r>
              <a:rPr lang="pt-PT" altLang="pt-PT" sz="2000"/>
              <a:t>A separação permite aumentar a capacidade de adaptação do sistema.</a:t>
            </a:r>
          </a:p>
          <a:p>
            <a:pPr lvl="1"/>
            <a:r>
              <a:rPr lang="pt-PT" altLang="pt-PT" sz="2000"/>
              <a:t>Ao integrar mecanismos sem política associada, o sistema torna-se facilmente adaptável a diferentes políticas</a:t>
            </a:r>
          </a:p>
          <a:p>
            <a:pPr lvl="2"/>
            <a:r>
              <a:rPr lang="pt-PT" altLang="pt-PT" sz="1600"/>
              <a:t>Ex: Escalonamento do Solaris é baseado em tabelas recarregáveis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9161989D-C309-4517-A637-5DF3AE7B07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Estrutura do SO</a:t>
            </a:r>
          </a:p>
        </p:txBody>
      </p:sp>
      <p:sp>
        <p:nvSpPr>
          <p:cNvPr id="17411" name="Marcador de Posição de Conteúdo 4">
            <a:extLst>
              <a:ext uri="{FF2B5EF4-FFF2-40B4-BE49-F238E27FC236}">
                <a16:creationId xmlns:a16="http://schemas.microsoft.com/office/drawing/2014/main" id="{5870B543-63A0-48B1-9B08-804CD68974D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PT" altLang="pt-PT" sz="2000" b="1"/>
              <a:t>Monolítico</a:t>
            </a:r>
          </a:p>
          <a:p>
            <a:pPr lvl="1"/>
            <a:r>
              <a:rPr lang="pt-PT" altLang="pt-PT" sz="1800"/>
              <a:t>Sistema operativo contém todas as funcionalidades de forma estática</a:t>
            </a:r>
          </a:p>
          <a:p>
            <a:pPr lvl="1"/>
            <a:r>
              <a:rPr lang="pt-PT" altLang="pt-PT" sz="1800"/>
              <a:t>Permite código otimizado, pouco flexível, ocupa mais memória</a:t>
            </a:r>
          </a:p>
          <a:p>
            <a:pPr lvl="1"/>
            <a:r>
              <a:rPr lang="pt-PT" altLang="pt-PT" sz="1800"/>
              <a:t>Ex: MS-DOS; UNIX</a:t>
            </a:r>
          </a:p>
          <a:p>
            <a:r>
              <a:rPr lang="pt-PT" altLang="pt-PT" sz="2000" b="1"/>
              <a:t>Modular</a:t>
            </a:r>
          </a:p>
          <a:p>
            <a:pPr lvl="1"/>
            <a:r>
              <a:rPr lang="pt-PT" altLang="pt-PT" sz="1800"/>
              <a:t>Sistema operativo permite adição/configuração de funcionalidades através de integração de módulos</a:t>
            </a:r>
          </a:p>
          <a:p>
            <a:pPr lvl="1"/>
            <a:r>
              <a:rPr lang="pt-PT" altLang="pt-PT" sz="1800"/>
              <a:t>Custo/</a:t>
            </a:r>
            <a:r>
              <a:rPr lang="pt-PT" altLang="pt-PT" sz="1800" i="1"/>
              <a:t>Overhead </a:t>
            </a:r>
            <a:r>
              <a:rPr lang="pt-PT" altLang="pt-PT" sz="1800"/>
              <a:t>da API, mais flexível, menos memória</a:t>
            </a:r>
          </a:p>
          <a:p>
            <a:pPr lvl="1"/>
            <a:r>
              <a:rPr lang="pt-PT" altLang="pt-PT" sz="1800"/>
              <a:t>Ex: Solaris, Linux</a:t>
            </a:r>
          </a:p>
          <a:p>
            <a:r>
              <a:rPr lang="pt-PT" altLang="pt-PT" sz="2000" b="1" i="1"/>
              <a:t>Microkernel</a:t>
            </a:r>
          </a:p>
          <a:p>
            <a:pPr lvl="1"/>
            <a:r>
              <a:rPr lang="pt-PT" altLang="pt-PT" sz="1800" i="1"/>
              <a:t>Kernel </a:t>
            </a:r>
            <a:r>
              <a:rPr lang="pt-PT" altLang="pt-PT" sz="1800"/>
              <a:t>apenas com serviços básicos: </a:t>
            </a:r>
            <a:r>
              <a:rPr lang="pt-PT" altLang="pt-PT" sz="1800" i="1"/>
              <a:t>thread</a:t>
            </a:r>
            <a:r>
              <a:rPr lang="pt-PT" altLang="pt-PT" sz="1800"/>
              <a:t>, </a:t>
            </a:r>
            <a:r>
              <a:rPr lang="pt-PT" altLang="pt-PT" sz="1800" i="1"/>
              <a:t>address space</a:t>
            </a:r>
            <a:r>
              <a:rPr lang="pt-PT" altLang="pt-PT" sz="1800"/>
              <a:t>, </a:t>
            </a:r>
            <a:r>
              <a:rPr lang="pt-PT" altLang="pt-PT" sz="1800" i="1"/>
              <a:t>ipc</a:t>
            </a:r>
          </a:p>
          <a:p>
            <a:pPr lvl="1"/>
            <a:r>
              <a:rPr lang="pt-PT" altLang="pt-PT" sz="1800"/>
              <a:t>Várias funcionalidades associadas ao SO correm em modo utilizador</a:t>
            </a:r>
          </a:p>
          <a:p>
            <a:pPr lvl="1"/>
            <a:r>
              <a:rPr lang="pt-PT" altLang="pt-PT" sz="1800"/>
              <a:t>Pouca memória, verificável, mudanças de </a:t>
            </a:r>
            <a:r>
              <a:rPr lang="pt-PT" altLang="pt-PT" sz="1800" i="1"/>
              <a:t>kernel mode</a:t>
            </a:r>
            <a:r>
              <a:rPr lang="pt-PT" altLang="pt-PT" sz="1800"/>
              <a:t> para </a:t>
            </a:r>
            <a:r>
              <a:rPr lang="pt-PT" altLang="pt-PT" sz="1800" i="1"/>
              <a:t>user mode</a:t>
            </a:r>
            <a:r>
              <a:rPr lang="pt-PT" altLang="pt-PT" sz="1800"/>
              <a:t> são frequentes</a:t>
            </a:r>
          </a:p>
          <a:p>
            <a:pPr lvl="1"/>
            <a:r>
              <a:rPr lang="pt-PT" altLang="pt-PT" sz="1800"/>
              <a:t>Ex: MACH, MINIX, QNX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B2E6AECB-DCE9-4DC9-905D-6E18960E90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MS-DOS</a:t>
            </a:r>
          </a:p>
        </p:txBody>
      </p:sp>
      <p:pic>
        <p:nvPicPr>
          <p:cNvPr id="18435" name="Picture 4">
            <a:extLst>
              <a:ext uri="{FF2B5EF4-FFF2-40B4-BE49-F238E27FC236}">
                <a16:creationId xmlns:a16="http://schemas.microsoft.com/office/drawing/2014/main" id="{04C76AB4-E961-497B-B7B1-A80CE5E3B7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20" t="757" r="11531" b="757"/>
          <a:stretch>
            <a:fillRect/>
          </a:stretch>
        </p:blipFill>
        <p:spPr bwMode="auto">
          <a:xfrm>
            <a:off x="2786063" y="1714500"/>
            <a:ext cx="4197350" cy="4040188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47361B1B-7D7B-43DB-A716-3CB8597662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Organização em camadas</a:t>
            </a:r>
          </a:p>
        </p:txBody>
      </p:sp>
      <p:pic>
        <p:nvPicPr>
          <p:cNvPr id="19459" name="Picture 3">
            <a:extLst>
              <a:ext uri="{FF2B5EF4-FFF2-40B4-BE49-F238E27FC236}">
                <a16:creationId xmlns:a16="http://schemas.microsoft.com/office/drawing/2014/main" id="{35085FB8-6B64-429F-B90A-09B3CE7C47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89" t="708" r="13089" b="708"/>
          <a:stretch>
            <a:fillRect/>
          </a:stretch>
        </p:blipFill>
        <p:spPr bwMode="auto">
          <a:xfrm>
            <a:off x="2786063" y="1768475"/>
            <a:ext cx="4083050" cy="408940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32B5A7BC-06C9-4560-9227-002316AD89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UNIX</a:t>
            </a:r>
          </a:p>
        </p:txBody>
      </p:sp>
      <p:pic>
        <p:nvPicPr>
          <p:cNvPr id="20483" name="Picture 4">
            <a:extLst>
              <a:ext uri="{FF2B5EF4-FFF2-40B4-BE49-F238E27FC236}">
                <a16:creationId xmlns:a16="http://schemas.microsoft.com/office/drawing/2014/main" id="{D8DC0F22-9346-49CB-B3D1-0DD1CA42B9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" t="10139" r="380" b="10139"/>
          <a:stretch>
            <a:fillRect/>
          </a:stretch>
        </p:blipFill>
        <p:spPr bwMode="auto">
          <a:xfrm>
            <a:off x="1714500" y="1935163"/>
            <a:ext cx="6035675" cy="3636962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725E09F5-4A5F-49D6-982B-B08B98EE15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Chamadas ao Sistema</a:t>
            </a:r>
          </a:p>
        </p:txBody>
      </p:sp>
      <p:pic>
        <p:nvPicPr>
          <p:cNvPr id="11267" name="Picture 5">
            <a:extLst>
              <a:ext uri="{FF2B5EF4-FFF2-40B4-BE49-F238E27FC236}">
                <a16:creationId xmlns:a16="http://schemas.microsoft.com/office/drawing/2014/main" id="{553DEF2D-CE3F-4BCC-A18D-A94B212055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1266825"/>
            <a:ext cx="5926138" cy="468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D97D0622-7857-45A5-81DA-85910E96CC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Chamadas ao Sistema</a:t>
            </a:r>
          </a:p>
        </p:txBody>
      </p:sp>
      <p:pic>
        <p:nvPicPr>
          <p:cNvPr id="12291" name="Picture 7">
            <a:extLst>
              <a:ext uri="{FF2B5EF4-FFF2-40B4-BE49-F238E27FC236}">
                <a16:creationId xmlns:a16="http://schemas.microsoft.com/office/drawing/2014/main" id="{B760F0EA-1020-41F7-BC01-8D93845AE9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1412875"/>
            <a:ext cx="6376988" cy="467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5B6739E3-0236-4E7F-B969-DFCC615557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Chamadas ao Sistema</a:t>
            </a:r>
          </a:p>
        </p:txBody>
      </p:sp>
      <p:pic>
        <p:nvPicPr>
          <p:cNvPr id="13315" name="Picture 5">
            <a:extLst>
              <a:ext uri="{FF2B5EF4-FFF2-40B4-BE49-F238E27FC236}">
                <a16:creationId xmlns:a16="http://schemas.microsoft.com/office/drawing/2014/main" id="{56712D02-0CBE-4A7B-B2C4-8ACD73B804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843"/>
          <a:stretch>
            <a:fillRect/>
          </a:stretch>
        </p:blipFill>
        <p:spPr bwMode="auto">
          <a:xfrm>
            <a:off x="358775" y="1631950"/>
            <a:ext cx="8534400" cy="1876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B0E4CB2F-5338-40E3-954A-50E17B685D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Chamadas ao Sistema</a:t>
            </a:r>
          </a:p>
        </p:txBody>
      </p:sp>
      <p:pic>
        <p:nvPicPr>
          <p:cNvPr id="14339" name="Picture 5">
            <a:extLst>
              <a:ext uri="{FF2B5EF4-FFF2-40B4-BE49-F238E27FC236}">
                <a16:creationId xmlns:a16="http://schemas.microsoft.com/office/drawing/2014/main" id="{DDA49E21-B883-4CD7-838C-1D371C716E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257" b="47963"/>
          <a:stretch>
            <a:fillRect/>
          </a:stretch>
        </p:blipFill>
        <p:spPr bwMode="auto">
          <a:xfrm>
            <a:off x="358775" y="1504950"/>
            <a:ext cx="8534400" cy="2606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418927EA-B1C0-4517-BDB2-08CB64CFE5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Chamadas ao Sistema</a:t>
            </a:r>
          </a:p>
        </p:txBody>
      </p:sp>
      <p:pic>
        <p:nvPicPr>
          <p:cNvPr id="15363" name="Picture 5">
            <a:extLst>
              <a:ext uri="{FF2B5EF4-FFF2-40B4-BE49-F238E27FC236}">
                <a16:creationId xmlns:a16="http://schemas.microsoft.com/office/drawing/2014/main" id="{E19591F9-009C-4600-8236-301A2DB00C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289" b="19279"/>
          <a:stretch>
            <a:fillRect/>
          </a:stretch>
        </p:blipFill>
        <p:spPr bwMode="auto">
          <a:xfrm>
            <a:off x="400050" y="1536700"/>
            <a:ext cx="8534400" cy="2492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49345B28-9CF9-44AB-AF2C-30BC655E5D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Chamadas ao Sistema</a:t>
            </a:r>
          </a:p>
        </p:txBody>
      </p:sp>
      <p:pic>
        <p:nvPicPr>
          <p:cNvPr id="16387" name="Picture 5">
            <a:extLst>
              <a:ext uri="{FF2B5EF4-FFF2-40B4-BE49-F238E27FC236}">
                <a16:creationId xmlns:a16="http://schemas.microsoft.com/office/drawing/2014/main" id="{91ECFB8B-2FF9-465E-8C22-81BF8CEED4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295" b="-5016"/>
          <a:stretch>
            <a:fillRect/>
          </a:stretch>
        </p:blipFill>
        <p:spPr bwMode="auto">
          <a:xfrm>
            <a:off x="400050" y="1700213"/>
            <a:ext cx="8534400" cy="2178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BBA6A8CB-0211-4766-A85E-A15C21CC99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Tópico prático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4A002-14F9-4D35-BB15-1A916E6C4F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pt-PT" sz="2400" dirty="0"/>
              <a:t>Unix: Ficheiros </a:t>
            </a:r>
            <a:r>
              <a:rPr lang="pt-PT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passwd</a:t>
            </a:r>
            <a:r>
              <a:rPr lang="pt-PT" sz="2400" dirty="0"/>
              <a:t>, </a:t>
            </a:r>
            <a:r>
              <a:rPr lang="pt-PT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</a:t>
            </a:r>
            <a:r>
              <a:rPr lang="pt-PT" sz="2400" dirty="0"/>
              <a:t>, </a:t>
            </a:r>
            <a:r>
              <a:rPr lang="pt-PT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shadow</a:t>
            </a:r>
            <a:r>
              <a:rPr lang="pt-PT" sz="2400" dirty="0"/>
              <a:t> e </a:t>
            </a:r>
            <a:r>
              <a:rPr lang="pt-PT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gshadow</a:t>
            </a:r>
            <a:endParaRPr lang="pt-PT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defRPr/>
            </a:pPr>
            <a:r>
              <a:rPr lang="pt-PT" sz="24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passwd</a:t>
            </a:r>
            <a:endParaRPr lang="pt-PT" sz="24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lvl="2">
              <a:defRPr/>
            </a:pPr>
            <a:r>
              <a:rPr lang="pt-PT" sz="1800" dirty="0"/>
              <a:t>Base de dados de utilizadores</a:t>
            </a:r>
          </a:p>
          <a:p>
            <a:pPr lvl="2">
              <a:defRPr/>
            </a:pPr>
            <a:r>
              <a:rPr lang="pt-PT" sz="1800" dirty="0"/>
              <a:t>1 linha por utilizador, campos separados por “:”</a:t>
            </a:r>
          </a:p>
          <a:p>
            <a:pPr lvl="1">
              <a:defRPr/>
            </a:pPr>
            <a:r>
              <a:rPr lang="pt-PT" sz="24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group</a:t>
            </a:r>
            <a:endParaRPr lang="pt-PT" sz="24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lvl="2">
              <a:defRPr/>
            </a:pPr>
            <a:r>
              <a:rPr lang="pt-PT" sz="1800" dirty="0"/>
              <a:t>Base de dados de grupos</a:t>
            </a:r>
          </a:p>
          <a:p>
            <a:pPr lvl="1">
              <a:defRPr/>
            </a:pPr>
            <a:r>
              <a:rPr lang="pt-PT" sz="24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shadow</a:t>
            </a:r>
            <a:r>
              <a:rPr lang="pt-PT" sz="2000" dirty="0"/>
              <a:t>, </a:t>
            </a:r>
            <a:r>
              <a:rPr lang="pt-PT" sz="24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gshadow</a:t>
            </a:r>
            <a:endParaRPr lang="pt-PT" sz="24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lvl="2">
              <a:defRPr/>
            </a:pPr>
            <a:r>
              <a:rPr lang="pt-PT" sz="1800" dirty="0"/>
              <a:t>Sem permissões de leitura para utilizadores normais</a:t>
            </a:r>
          </a:p>
          <a:p>
            <a:pPr lvl="2">
              <a:defRPr/>
            </a:pPr>
            <a:r>
              <a:rPr lang="pt-PT" sz="1800" dirty="0"/>
              <a:t>Passwords encriptadas de utilizadores e grupos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delo de apresentação predefinido">
  <a:themeElements>
    <a:clrScheme name="Modelo de apresentação predefini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odelo de apresentação predefini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odelo de apresentação predefini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de apresentação predefini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de apresentação predefini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de apresentação predefini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de apresentação predefini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de apresentação predefini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PhdsDETI_atri_20101112_modelo</Template>
  <TotalTime>2184</TotalTime>
  <Words>1085</Words>
  <Application>Microsoft Office PowerPoint</Application>
  <PresentationFormat>On-screen Show (4:3)</PresentationFormat>
  <Paragraphs>181</Paragraphs>
  <Slides>28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Courier New</vt:lpstr>
      <vt:lpstr>Tahoma</vt:lpstr>
      <vt:lpstr>Times New Roman</vt:lpstr>
      <vt:lpstr>Modelo de apresentação predefinido</vt:lpstr>
      <vt:lpstr>Visio</vt:lpstr>
      <vt:lpstr>Sistemas Operativos  Licenciatura Engenharia Informática Licenciatura Engenharia Computacional</vt:lpstr>
      <vt:lpstr>Modos de operação</vt:lpstr>
      <vt:lpstr>Chamadas ao Sistema</vt:lpstr>
      <vt:lpstr>Chamadas ao Sistema</vt:lpstr>
      <vt:lpstr>Chamadas ao Sistema</vt:lpstr>
      <vt:lpstr>Chamadas ao Sistema</vt:lpstr>
      <vt:lpstr>Chamadas ao Sistema</vt:lpstr>
      <vt:lpstr>Chamadas ao Sistema</vt:lpstr>
      <vt:lpstr>Tópico prático</vt:lpstr>
      <vt:lpstr>Programas de Sistema</vt:lpstr>
      <vt:lpstr>Interrupções/Excepções</vt:lpstr>
      <vt:lpstr>Interrupções/Excepções</vt:lpstr>
      <vt:lpstr>Interrupções/Excepções</vt:lpstr>
      <vt:lpstr>Tipos de Interrupções</vt:lpstr>
      <vt:lpstr>Interrupções/Excepções no MIPS</vt:lpstr>
      <vt:lpstr>Atendimento de uma interrupção</vt:lpstr>
      <vt:lpstr>Tipos de Interrupções</vt:lpstr>
      <vt:lpstr>Organização de I/O</vt:lpstr>
      <vt:lpstr>Hierarquia de armazenamento</vt:lpstr>
      <vt:lpstr>Multiprogramação</vt:lpstr>
      <vt:lpstr>Multiprogramação</vt:lpstr>
      <vt:lpstr>Timesharing</vt:lpstr>
      <vt:lpstr>Topico prático</vt:lpstr>
      <vt:lpstr>Projecto do SO</vt:lpstr>
      <vt:lpstr>Estrutura do SO</vt:lpstr>
      <vt:lpstr>MS-DOS</vt:lpstr>
      <vt:lpstr>Organização em camadas</vt:lpstr>
      <vt:lpstr>UNIX</vt:lpstr>
    </vt:vector>
  </TitlesOfParts>
  <Company>Universidade de Aveiro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Nuno Lau</dc:creator>
  <cp:lastModifiedBy>Nuno Lau</cp:lastModifiedBy>
  <cp:revision>189</cp:revision>
  <dcterms:created xsi:type="dcterms:W3CDTF">1601-01-01T00:00:00Z</dcterms:created>
  <dcterms:modified xsi:type="dcterms:W3CDTF">2022-10-20T11:18:11Z</dcterms:modified>
</cp:coreProperties>
</file>