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82" r:id="rId3"/>
    <p:sldId id="411" r:id="rId4"/>
    <p:sldId id="446" r:id="rId5"/>
    <p:sldId id="453" r:id="rId6"/>
    <p:sldId id="454" r:id="rId7"/>
    <p:sldId id="404" r:id="rId8"/>
    <p:sldId id="448" r:id="rId9"/>
    <p:sldId id="449" r:id="rId10"/>
    <p:sldId id="417" r:id="rId11"/>
    <p:sldId id="455" r:id="rId12"/>
    <p:sldId id="408" r:id="rId13"/>
    <p:sldId id="409" r:id="rId14"/>
    <p:sldId id="456" r:id="rId15"/>
    <p:sldId id="451" r:id="rId16"/>
    <p:sldId id="419" r:id="rId17"/>
    <p:sldId id="452" r:id="rId18"/>
    <p:sldId id="420" r:id="rId19"/>
    <p:sldId id="413" r:id="rId20"/>
    <p:sldId id="414" r:id="rId21"/>
    <p:sldId id="415" r:id="rId22"/>
    <p:sldId id="416" r:id="rId23"/>
    <p:sldId id="437" r:id="rId24"/>
    <p:sldId id="440" r:id="rId25"/>
    <p:sldId id="460" r:id="rId26"/>
    <p:sldId id="425" r:id="rId27"/>
    <p:sldId id="426" r:id="rId28"/>
    <p:sldId id="427" r:id="rId29"/>
    <p:sldId id="428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2022/2023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5F7EE7E3-6AAD-41BF-BA78-1C4D51CBA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Servidor Web Multithreaded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45A66847-88E7-44DD-B2B5-3B1EF21A3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6950075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2E7A8B5B-D63F-4869-8320-7BCEFF084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Vantagens das </a:t>
            </a:r>
            <a:r>
              <a:rPr lang="pt-PT" altLang="pt-PT" i="1"/>
              <a:t>threads</a:t>
            </a:r>
          </a:p>
        </p:txBody>
      </p:sp>
      <p:sp>
        <p:nvSpPr>
          <p:cNvPr id="17411" name="Marcador de Posição de Conteúdo 3">
            <a:extLst>
              <a:ext uri="{FF2B5EF4-FFF2-40B4-BE49-F238E27FC236}">
                <a16:creationId xmlns:a16="http://schemas.microsoft.com/office/drawing/2014/main" id="{83AC10D3-7823-4F62-AB02-D01D342B90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Estrutura do programa/Modularidade</a:t>
            </a:r>
          </a:p>
          <a:p>
            <a:r>
              <a:rPr lang="pt-PT" altLang="pt-PT"/>
              <a:t>Responsividade</a:t>
            </a:r>
          </a:p>
          <a:p>
            <a:r>
              <a:rPr lang="pt-PT" altLang="pt-PT"/>
              <a:t>Partilha de recursos</a:t>
            </a:r>
          </a:p>
          <a:p>
            <a:r>
              <a:rPr lang="pt-PT" altLang="pt-PT"/>
              <a:t>Melhor desempenho</a:t>
            </a:r>
          </a:p>
          <a:p>
            <a:r>
              <a:rPr lang="pt-PT" altLang="pt-PT"/>
              <a:t>Utilização de arquitecturas multi-processador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51C371C9-1A4B-413F-AC1A-2FDE311AB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Suporte à implementação</a:t>
            </a:r>
          </a:p>
        </p:txBody>
      </p:sp>
      <p:sp>
        <p:nvSpPr>
          <p:cNvPr id="18435" name="Marcador de Posição de Conteúdo 3">
            <a:extLst>
              <a:ext uri="{FF2B5EF4-FFF2-40B4-BE49-F238E27FC236}">
                <a16:creationId xmlns:a16="http://schemas.microsoft.com/office/drawing/2014/main" id="{F83F99E4-5C6A-40F1-8CDA-FA3D1B2DA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 i="1"/>
              <a:t>User threads</a:t>
            </a:r>
          </a:p>
          <a:p>
            <a:pPr lvl="1"/>
            <a:r>
              <a:rPr lang="pt-PT" altLang="pt-PT" sz="2400"/>
              <a:t>Gestão das </a:t>
            </a:r>
            <a:r>
              <a:rPr lang="pt-PT" altLang="pt-PT" sz="2400" i="1"/>
              <a:t>threads</a:t>
            </a:r>
            <a:r>
              <a:rPr lang="pt-PT" altLang="pt-PT" sz="2400"/>
              <a:t> é realizada por uma biblioteca que corre em modo de utilizador</a:t>
            </a:r>
          </a:p>
          <a:p>
            <a:r>
              <a:rPr lang="pt-PT" altLang="pt-PT" sz="2800"/>
              <a:t>Kernel </a:t>
            </a:r>
            <a:r>
              <a:rPr lang="pt-PT" altLang="pt-PT" sz="2800" i="1"/>
              <a:t>threads</a:t>
            </a:r>
          </a:p>
          <a:p>
            <a:pPr lvl="1"/>
            <a:r>
              <a:rPr lang="pt-PT" altLang="pt-PT" sz="2400"/>
              <a:t>Gestão das </a:t>
            </a:r>
            <a:r>
              <a:rPr lang="pt-PT" altLang="pt-PT" sz="2400" i="1"/>
              <a:t>threads</a:t>
            </a:r>
            <a:r>
              <a:rPr lang="pt-PT" altLang="pt-PT" sz="2400"/>
              <a:t> é realizada directamente pelo kernel</a:t>
            </a:r>
          </a:p>
          <a:p>
            <a:pPr lvl="1"/>
            <a:r>
              <a:rPr lang="pt-PT" altLang="pt-PT" sz="2400"/>
              <a:t>Windows XP/2000, Solaris, Linux, Tru64 UNIX, Mac OS X</a:t>
            </a:r>
          </a:p>
          <a:p>
            <a:pPr lvl="1"/>
            <a:endParaRPr lang="pt-PT" altLang="pt-PT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DF324543-8A9E-4CEF-9985-CFE0D1E18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Modelos </a:t>
            </a:r>
            <a:r>
              <a:rPr lang="pt-PT" altLang="pt-PT" i="1"/>
              <a:t>Multithreading</a:t>
            </a:r>
          </a:p>
        </p:txBody>
      </p:sp>
      <p:sp>
        <p:nvSpPr>
          <p:cNvPr id="19459" name="Marcador de Posição de Conteúdo 4">
            <a:extLst>
              <a:ext uri="{FF2B5EF4-FFF2-40B4-BE49-F238E27FC236}">
                <a16:creationId xmlns:a16="http://schemas.microsoft.com/office/drawing/2014/main" id="{767FE48A-FAE5-4585-82FE-8955540BBE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5191125" cy="4525963"/>
          </a:xfrm>
        </p:spPr>
        <p:txBody>
          <a:bodyPr/>
          <a:lstStyle/>
          <a:p>
            <a:r>
              <a:rPr lang="pt-PT" altLang="pt-PT" sz="2800" i="1"/>
              <a:t>Many-to-one</a:t>
            </a:r>
          </a:p>
          <a:p>
            <a:pPr lvl="1"/>
            <a:r>
              <a:rPr lang="pt-PT" altLang="pt-PT" sz="2400"/>
              <a:t>Várias </a:t>
            </a:r>
            <a:r>
              <a:rPr lang="pt-PT" altLang="pt-PT" sz="2400" i="1"/>
              <a:t>threads</a:t>
            </a:r>
            <a:r>
              <a:rPr lang="pt-PT" altLang="pt-PT" sz="2400"/>
              <a:t> do utilizador mapeadas numa </a:t>
            </a:r>
            <a:r>
              <a:rPr lang="pt-PT" altLang="pt-PT" sz="2400" i="1"/>
              <a:t>thread</a:t>
            </a:r>
            <a:r>
              <a:rPr lang="pt-PT" altLang="pt-PT" sz="2400"/>
              <a:t> do kernel</a:t>
            </a:r>
          </a:p>
          <a:p>
            <a:pPr lvl="1"/>
            <a:r>
              <a:rPr lang="pt-PT" altLang="pt-PT" sz="2400"/>
              <a:t>Exemplos</a:t>
            </a:r>
          </a:p>
          <a:p>
            <a:pPr lvl="2"/>
            <a:r>
              <a:rPr lang="pt-PT" altLang="pt-PT" sz="2000"/>
              <a:t>Solaris Green Threads</a:t>
            </a:r>
          </a:p>
          <a:p>
            <a:pPr lvl="2"/>
            <a:r>
              <a:rPr lang="pt-PT" altLang="pt-PT" sz="2000"/>
              <a:t>Gnu Portable Threads</a:t>
            </a:r>
          </a:p>
          <a:p>
            <a:pPr lvl="1"/>
            <a:r>
              <a:rPr lang="pt-PT" altLang="pt-PT" sz="2400"/>
              <a:t>Se uma</a:t>
            </a:r>
            <a:r>
              <a:rPr lang="pt-PT" altLang="pt-PT" sz="2400" i="1"/>
              <a:t> thread</a:t>
            </a:r>
            <a:r>
              <a:rPr lang="pt-PT" altLang="pt-PT" sz="2400"/>
              <a:t> bloqueia todas bloqueiam</a:t>
            </a:r>
          </a:p>
          <a:p>
            <a:pPr lvl="1"/>
            <a:r>
              <a:rPr lang="pt-PT" altLang="pt-PT" sz="2400"/>
              <a:t>Não tira partido de vários processadores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335AB83D-20F6-47A8-AB47-7A555230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5643563" y="1571625"/>
            <a:ext cx="3119437" cy="3057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E340A1F6-488E-4809-B943-7E5DA92BA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Modelos </a:t>
            </a:r>
            <a:r>
              <a:rPr lang="pt-PT" altLang="pt-PT" i="1"/>
              <a:t>Multithreading</a:t>
            </a:r>
          </a:p>
        </p:txBody>
      </p:sp>
      <p:sp>
        <p:nvSpPr>
          <p:cNvPr id="20483" name="Marcador de Posição de Conteúdo 4">
            <a:extLst>
              <a:ext uri="{FF2B5EF4-FFF2-40B4-BE49-F238E27FC236}">
                <a16:creationId xmlns:a16="http://schemas.microsoft.com/office/drawing/2014/main" id="{8EC7FAF6-CBD0-4938-8A24-0A59AC055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4691063" cy="4525963"/>
          </a:xfrm>
        </p:spPr>
        <p:txBody>
          <a:bodyPr/>
          <a:lstStyle/>
          <a:p>
            <a:r>
              <a:rPr lang="pt-PT" altLang="pt-PT" sz="2800" i="1"/>
              <a:t>One-to-one</a:t>
            </a:r>
          </a:p>
          <a:p>
            <a:pPr lvl="1"/>
            <a:r>
              <a:rPr lang="pt-PT" altLang="pt-PT" sz="2400"/>
              <a:t>Cada </a:t>
            </a:r>
            <a:r>
              <a:rPr lang="pt-PT" altLang="pt-PT" sz="2400" i="1"/>
              <a:t>thread</a:t>
            </a:r>
            <a:r>
              <a:rPr lang="pt-PT" altLang="pt-PT" sz="2400"/>
              <a:t> do utilizador mapeada numa </a:t>
            </a:r>
            <a:r>
              <a:rPr lang="pt-PT" altLang="pt-PT" sz="2400" i="1"/>
              <a:t>thread</a:t>
            </a:r>
            <a:r>
              <a:rPr lang="pt-PT" altLang="pt-PT" sz="2400"/>
              <a:t> </a:t>
            </a:r>
            <a:br>
              <a:rPr lang="pt-PT" altLang="pt-PT" sz="2400"/>
            </a:br>
            <a:r>
              <a:rPr lang="pt-PT" altLang="pt-PT" sz="2400"/>
              <a:t>do kernel</a:t>
            </a:r>
          </a:p>
          <a:p>
            <a:pPr lvl="1"/>
            <a:r>
              <a:rPr lang="pt-PT" altLang="pt-PT" sz="2400"/>
              <a:t>Exemplos</a:t>
            </a:r>
          </a:p>
          <a:p>
            <a:pPr lvl="2"/>
            <a:r>
              <a:rPr lang="pt-PT" altLang="pt-PT" sz="2000"/>
              <a:t>Windows NT/XP/2000</a:t>
            </a:r>
          </a:p>
          <a:p>
            <a:pPr lvl="2"/>
            <a:r>
              <a:rPr lang="pt-PT" altLang="pt-PT" sz="2000"/>
              <a:t>Linux</a:t>
            </a:r>
          </a:p>
          <a:p>
            <a:pPr lvl="2"/>
            <a:r>
              <a:rPr lang="pt-PT" altLang="pt-PT" sz="2000"/>
              <a:t>Solaris 9 e post.</a:t>
            </a:r>
          </a:p>
          <a:p>
            <a:pPr lvl="1"/>
            <a:r>
              <a:rPr lang="pt-PT" altLang="pt-PT" sz="2400"/>
              <a:t>Número total de </a:t>
            </a:r>
            <a:r>
              <a:rPr lang="pt-PT" altLang="pt-PT" sz="2400" i="1"/>
              <a:t>threads</a:t>
            </a:r>
            <a:r>
              <a:rPr lang="pt-PT" altLang="pt-PT" sz="2400"/>
              <a:t> do sistema pode ser limitado</a:t>
            </a:r>
          </a:p>
        </p:txBody>
      </p:sp>
      <p:pic>
        <p:nvPicPr>
          <p:cNvPr id="20484" name="Picture 7">
            <a:extLst>
              <a:ext uri="{FF2B5EF4-FFF2-40B4-BE49-F238E27FC236}">
                <a16:creationId xmlns:a16="http://schemas.microsoft.com/office/drawing/2014/main" id="{18BE55F0-AEBE-45C7-9BAE-BA18B2B6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4932363" y="1935163"/>
            <a:ext cx="3997325" cy="14938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148D9F3F-71F5-40ED-8CA1-C69BFBB6E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Modelos </a:t>
            </a:r>
            <a:r>
              <a:rPr lang="pt-PT" altLang="pt-PT" i="1"/>
              <a:t>Multithreading</a:t>
            </a:r>
          </a:p>
        </p:txBody>
      </p:sp>
      <p:sp>
        <p:nvSpPr>
          <p:cNvPr id="21507" name="Marcador de Posição de Conteúdo 4">
            <a:extLst>
              <a:ext uri="{FF2B5EF4-FFF2-40B4-BE49-F238E27FC236}">
                <a16:creationId xmlns:a16="http://schemas.microsoft.com/office/drawing/2014/main" id="{F4EDE5B6-4355-4D40-9152-2B0A882375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4976813" cy="4525963"/>
          </a:xfrm>
        </p:spPr>
        <p:txBody>
          <a:bodyPr/>
          <a:lstStyle/>
          <a:p>
            <a:r>
              <a:rPr lang="pt-PT" altLang="pt-PT" sz="2800" i="1"/>
              <a:t>Many-to-many</a:t>
            </a:r>
          </a:p>
          <a:p>
            <a:pPr lvl="1"/>
            <a:r>
              <a:rPr lang="pt-PT" altLang="pt-PT" sz="2400"/>
              <a:t>Várias </a:t>
            </a:r>
            <a:r>
              <a:rPr lang="pt-PT" altLang="pt-PT" sz="2400" i="1"/>
              <a:t>threads</a:t>
            </a:r>
            <a:r>
              <a:rPr lang="pt-PT" altLang="pt-PT" sz="2400"/>
              <a:t> do utilizador mapeadas em várias </a:t>
            </a:r>
            <a:r>
              <a:rPr lang="pt-PT" altLang="pt-PT" sz="2400" i="1"/>
              <a:t>threads</a:t>
            </a:r>
            <a:r>
              <a:rPr lang="pt-PT" altLang="pt-PT" sz="2400"/>
              <a:t> </a:t>
            </a:r>
            <a:br>
              <a:rPr lang="pt-PT" altLang="pt-PT" sz="2400"/>
            </a:br>
            <a:r>
              <a:rPr lang="pt-PT" altLang="pt-PT" sz="2400"/>
              <a:t>do kernel</a:t>
            </a:r>
          </a:p>
          <a:p>
            <a:pPr lvl="1"/>
            <a:r>
              <a:rPr lang="pt-PT" altLang="pt-PT" sz="2400"/>
              <a:t>Exemplos</a:t>
            </a:r>
          </a:p>
          <a:p>
            <a:pPr lvl="2"/>
            <a:r>
              <a:rPr lang="pt-PT" altLang="pt-PT" sz="2000"/>
              <a:t>Solaris antes de 9</a:t>
            </a:r>
          </a:p>
          <a:p>
            <a:pPr lvl="2"/>
            <a:r>
              <a:rPr lang="pt-PT" altLang="pt-PT" sz="2000"/>
              <a:t>Windows NT/2000 com ThreadFiber</a:t>
            </a:r>
          </a:p>
          <a:p>
            <a:pPr lvl="1"/>
            <a:r>
              <a:rPr lang="pt-PT" altLang="pt-PT" sz="2400"/>
              <a:t>Número de </a:t>
            </a:r>
            <a:r>
              <a:rPr lang="pt-PT" altLang="pt-PT" sz="2400" i="1"/>
              <a:t>threads</a:t>
            </a:r>
            <a:r>
              <a:rPr lang="pt-PT" altLang="pt-PT" sz="2400"/>
              <a:t> do kernel pode variar com aplicação e com sistema</a:t>
            </a:r>
          </a:p>
        </p:txBody>
      </p:sp>
      <p:pic>
        <p:nvPicPr>
          <p:cNvPr id="21508" name="Picture 7">
            <a:extLst>
              <a:ext uri="{FF2B5EF4-FFF2-40B4-BE49-F238E27FC236}">
                <a16:creationId xmlns:a16="http://schemas.microsoft.com/office/drawing/2014/main" id="{B9F662B7-8FE3-4277-A6CD-6975400B3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5438775" y="1643063"/>
            <a:ext cx="3490913" cy="29797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AB732389-4633-4F77-8AE1-B9F769AA8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Pthreads</a:t>
            </a:r>
          </a:p>
        </p:txBody>
      </p:sp>
      <p:sp>
        <p:nvSpPr>
          <p:cNvPr id="22531" name="Marcador de Posição de Conteúdo 4">
            <a:extLst>
              <a:ext uri="{FF2B5EF4-FFF2-40B4-BE49-F238E27FC236}">
                <a16:creationId xmlns:a16="http://schemas.microsoft.com/office/drawing/2014/main" id="{D1126B7D-26A1-4B2B-9780-4244DFD24E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POSIX standard para a criação e sincronização de </a:t>
            </a:r>
            <a:r>
              <a:rPr lang="pt-PT" altLang="pt-PT" sz="2800" i="1"/>
              <a:t>threads</a:t>
            </a:r>
          </a:p>
          <a:p>
            <a:r>
              <a:rPr lang="pt-PT" altLang="pt-PT" sz="2800"/>
              <a:t>API define comportamento, mas não implementação</a:t>
            </a:r>
          </a:p>
          <a:p>
            <a:r>
              <a:rPr lang="pt-PT" altLang="pt-PT" sz="2800"/>
              <a:t>Comum em sistemas UNIX (Linux, Mac OS X)</a:t>
            </a:r>
            <a:endParaRPr lang="pt-PT" altLang="pt-PT" sz="2400"/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8EFFB78D-F33D-4185-9C18-A8AD1461F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POSIX </a:t>
            </a:r>
            <a:r>
              <a:rPr lang="pt-PT" altLang="pt-PT" i="1"/>
              <a:t>Threads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2E1389D8-4794-4648-8EF4-C4D744C70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92300"/>
            <a:ext cx="7920038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8A4CAEF2-E20D-4787-8F35-812FBB41E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Criar POSIX </a:t>
            </a:r>
            <a:r>
              <a:rPr lang="pt-PT" altLang="pt-PT" i="1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CACB-4978-4805-B119-7DCEB598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*thread,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pthread_attr_t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Tx/>
              <a:buNone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void *(*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(void *), void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78FF0D3E-C6B1-4F66-9B57-1AF86E3C0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688013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DC7A1EA0-70E5-44A9-811E-973143B3C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Java </a:t>
            </a:r>
            <a:r>
              <a:rPr lang="pt-PT" altLang="pt-PT" i="1"/>
              <a:t>Threads</a:t>
            </a:r>
          </a:p>
        </p:txBody>
      </p:sp>
      <p:sp>
        <p:nvSpPr>
          <p:cNvPr id="7171" name="Marcador de Posição de Conteúdo 4">
            <a:extLst>
              <a:ext uri="{FF2B5EF4-FFF2-40B4-BE49-F238E27FC236}">
                <a16:creationId xmlns:a16="http://schemas.microsoft.com/office/drawing/2014/main" id="{C5FD9415-1687-423C-81BC-71DE8D21A3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Java </a:t>
            </a:r>
            <a:r>
              <a:rPr lang="pt-PT" altLang="pt-PT" sz="2400" i="1"/>
              <a:t>threads</a:t>
            </a:r>
            <a:r>
              <a:rPr lang="pt-PT" altLang="pt-PT" sz="2400"/>
              <a:t> são geridas pela JVM</a:t>
            </a:r>
          </a:p>
          <a:p>
            <a:r>
              <a:rPr lang="pt-PT" altLang="pt-PT" sz="2400"/>
              <a:t>Implementação usa muitas vezes uma biblioteca disponível no sistema, mas isso é transparente</a:t>
            </a:r>
          </a:p>
          <a:p>
            <a:pPr lvl="1"/>
            <a:r>
              <a:rPr lang="pt-PT" altLang="pt-PT" sz="2000"/>
              <a:t>Pthreads API (Linux e Solaris)</a:t>
            </a:r>
          </a:p>
          <a:p>
            <a:pPr lvl="1"/>
            <a:r>
              <a:rPr lang="pt-PT" altLang="pt-PT" sz="2000"/>
              <a:t>Win32 API (Windows)</a:t>
            </a:r>
          </a:p>
          <a:p>
            <a:r>
              <a:rPr lang="pt-PT" altLang="pt-PT" sz="2400" i="1"/>
              <a:t>Threads</a:t>
            </a:r>
            <a:r>
              <a:rPr lang="pt-PT" altLang="pt-PT" sz="2400"/>
              <a:t> em Java podem ser criadas através de:</a:t>
            </a:r>
          </a:p>
          <a:p>
            <a:pPr lvl="1"/>
            <a:r>
              <a:rPr lang="pt-PT" altLang="pt-PT" sz="2000"/>
              <a:t>Classes com suporte para a 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pt-PT" altLang="pt-PT" sz="2000" i="1"/>
              <a:t> interface</a:t>
            </a:r>
          </a:p>
          <a:p>
            <a:pPr lvl="1"/>
            <a:endParaRPr lang="pt-PT" altLang="pt-PT" sz="2000"/>
          </a:p>
          <a:p>
            <a:pPr lvl="1"/>
            <a:endParaRPr lang="pt-PT" altLang="pt-PT" sz="2000"/>
          </a:p>
          <a:p>
            <a:pPr lvl="1"/>
            <a:endParaRPr lang="pt-PT" altLang="pt-PT" sz="2000"/>
          </a:p>
          <a:p>
            <a:pPr lvl="1"/>
            <a:r>
              <a:rPr lang="pt-PT" altLang="pt-PT" sz="2000"/>
              <a:t>Classes derivadas de 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</a:p>
        </p:txBody>
      </p:sp>
      <p:pic>
        <p:nvPicPr>
          <p:cNvPr id="7172" name="Picture 6">
            <a:extLst>
              <a:ext uri="{FF2B5EF4-FFF2-40B4-BE49-F238E27FC236}">
                <a16:creationId xmlns:a16="http://schemas.microsoft.com/office/drawing/2014/main" id="{DF4D8684-EA80-4397-ACED-764AD7B0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076700"/>
            <a:ext cx="3708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9E7AA2E-78C5-4080-B4E7-127A3C713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C6BC1A4E-C3A1-4C08-9029-3A6F2BB4A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Programa em execução</a:t>
            </a:r>
          </a:p>
          <a:p>
            <a:r>
              <a:rPr lang="en-US" altLang="en-US" sz="2800"/>
              <a:t>Criar um processo</a:t>
            </a:r>
          </a:p>
          <a:p>
            <a:pPr lvl="1"/>
            <a:r>
              <a:rPr lang="en-US" altLang="en-US" sz="2400"/>
              <a:t>Inicialização do Sistema</a:t>
            </a:r>
          </a:p>
          <a:p>
            <a:pPr lvl="1"/>
            <a:r>
              <a:rPr lang="en-US" altLang="en-US" sz="2400"/>
              <a:t>Execução de chamada ao sistema por processo em execução</a:t>
            </a:r>
          </a:p>
          <a:p>
            <a:pPr lvl="1"/>
            <a:r>
              <a:rPr lang="en-US" altLang="en-US" sz="2400"/>
              <a:t>Pedido do utilizador para criar novo processo</a:t>
            </a:r>
          </a:p>
          <a:p>
            <a:pPr lvl="1"/>
            <a:r>
              <a:rPr lang="en-US" altLang="en-US" sz="2400"/>
              <a:t>Início de um </a:t>
            </a:r>
            <a:r>
              <a:rPr lang="en-US" altLang="en-US" sz="2400" i="1"/>
              <a:t>batch script</a:t>
            </a:r>
          </a:p>
          <a:p>
            <a:r>
              <a:rPr lang="en-US" altLang="en-US" sz="2800"/>
              <a:t>Processos podem correr em:</a:t>
            </a:r>
          </a:p>
          <a:p>
            <a:pPr lvl="1"/>
            <a:r>
              <a:rPr lang="en-US" altLang="en-US" sz="2400" i="1"/>
              <a:t>foreground</a:t>
            </a:r>
            <a:r>
              <a:rPr lang="en-US" altLang="en-US" sz="2400"/>
              <a:t>: interage com utilizador</a:t>
            </a:r>
          </a:p>
          <a:p>
            <a:pPr lvl="1"/>
            <a:r>
              <a:rPr lang="en-US" altLang="en-US" sz="2400" i="1"/>
              <a:t>background</a:t>
            </a:r>
            <a:r>
              <a:rPr lang="en-US" altLang="en-US" sz="2400"/>
              <a:t>: executa sem interação, </a:t>
            </a:r>
            <a:r>
              <a:rPr lang="en-US" altLang="en-US" sz="2400" i="1"/>
              <a:t>daemon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2A419C84-7618-480E-95CA-59745F5CD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Criar Java </a:t>
            </a:r>
            <a:r>
              <a:rPr lang="pt-PT" altLang="pt-PT" i="1"/>
              <a:t>Thread</a:t>
            </a:r>
            <a:r>
              <a:rPr lang="pt-PT" altLang="pt-PT"/>
              <a:t> </a:t>
            </a:r>
          </a:p>
        </p:txBody>
      </p:sp>
      <p:sp>
        <p:nvSpPr>
          <p:cNvPr id="5123" name="Marcador de Posição de Conteúdo 4">
            <a:extLst>
              <a:ext uri="{FF2B5EF4-FFF2-40B4-BE49-F238E27FC236}">
                <a16:creationId xmlns:a16="http://schemas.microsoft.com/office/drawing/2014/main" id="{84808195-0B52-4E19-94D2-10D565680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400" dirty="0"/>
              <a:t>Java </a:t>
            </a:r>
            <a:r>
              <a:rPr lang="pt-PT" sz="2400" i="1" dirty="0" err="1"/>
              <a:t>thread</a:t>
            </a:r>
            <a:r>
              <a:rPr lang="pt-PT" sz="2400" dirty="0"/>
              <a:t> a partir de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RunHello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PT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  <a:cs typeface="Courier New" pitchFamily="49" charset="0"/>
              </a:rPr>
              <a:t>Runnable</a:t>
            </a:r>
            <a:r>
              <a:rPr lang="pt-PT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run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!");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mainThread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[]) {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Thread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Thread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RunHello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th.start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}</a:t>
            </a:r>
            <a:endParaRPr lang="pt-PT" sz="1600" i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842EADFF-586F-4E92-B81F-C83E5DEE2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Criar Java </a:t>
            </a:r>
            <a:r>
              <a:rPr lang="pt-PT" altLang="pt-PT" i="1"/>
              <a:t>Thread</a:t>
            </a:r>
            <a:r>
              <a:rPr lang="pt-PT" altLang="pt-PT"/>
              <a:t> </a:t>
            </a:r>
          </a:p>
        </p:txBody>
      </p:sp>
      <p:sp>
        <p:nvSpPr>
          <p:cNvPr id="5123" name="Marcador de Posição de Conteúdo 4">
            <a:extLst>
              <a:ext uri="{FF2B5EF4-FFF2-40B4-BE49-F238E27FC236}">
                <a16:creationId xmlns:a16="http://schemas.microsoft.com/office/drawing/2014/main" id="{C1CEAA46-045D-448B-BFB2-4C834D94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400" dirty="0"/>
              <a:t>Java </a:t>
            </a:r>
            <a:r>
              <a:rPr lang="pt-PT" sz="2400" i="1" dirty="0" err="1"/>
              <a:t>thread</a:t>
            </a:r>
            <a:r>
              <a:rPr lang="pt-PT" sz="2400" dirty="0"/>
              <a:t> a partir de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ThHello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PT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  <a:cs typeface="Courier New" pitchFamily="49" charset="0"/>
              </a:rPr>
              <a:t>Thread</a:t>
            </a:r>
            <a:r>
              <a:rPr lang="pt-PT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run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!");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mainThread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[]) {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ThHello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ThHello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th.start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indent="0">
              <a:buFontTx/>
              <a:buNone/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}</a:t>
            </a:r>
            <a:endParaRPr lang="pt-PT" sz="1600" i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E27BEFFE-19A8-48C6-B497-B193C1F62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Alguns métodos da classe </a:t>
            </a:r>
            <a:r>
              <a:rPr lang="pt-PT" altLang="pt-PT" b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</a:p>
        </p:txBody>
      </p:sp>
      <p:sp>
        <p:nvSpPr>
          <p:cNvPr id="10243" name="Marcador de Posição de Conteúdo 4">
            <a:extLst>
              <a:ext uri="{FF2B5EF4-FFF2-40B4-BE49-F238E27FC236}">
                <a16:creationId xmlns:a16="http://schemas.microsoft.com/office/drawing/2014/main" id="{98DD62D8-0730-4F53-B167-3CE5E2790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static Thread currentThread();</a:t>
            </a:r>
          </a:p>
          <a:p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void interrupt();</a:t>
            </a:r>
          </a:p>
          <a:p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static boolean interrupted();</a:t>
            </a:r>
          </a:p>
          <a:p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boolean isInterrupted();</a:t>
            </a:r>
          </a:p>
          <a:p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void join();</a:t>
            </a:r>
          </a:p>
          <a:p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void join(long milis);</a:t>
            </a:r>
          </a:p>
          <a:p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static void sleep(long milis);</a:t>
            </a:r>
          </a:p>
          <a:p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static void yeld()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960A2ACD-585E-4C9D-8682-BC23073BD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Java </a:t>
            </a:r>
            <a:r>
              <a:rPr lang="pt-PT" altLang="pt-PT" i="1"/>
              <a:t>Threads</a:t>
            </a:r>
            <a:r>
              <a:rPr lang="pt-PT" altLang="pt-PT"/>
              <a:t> - estados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497DC2-FAE1-432A-882B-176E5FE0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b="1" dirty="0"/>
              <a:t>New</a:t>
            </a:r>
          </a:p>
          <a:p>
            <a:pPr marL="457200" lvl="1" indent="0">
              <a:buFontTx/>
              <a:buNone/>
              <a:defRPr/>
            </a:pPr>
            <a:r>
              <a:rPr lang="en-US" sz="2000" i="1" dirty="0"/>
              <a:t>Thread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criada</a:t>
            </a:r>
            <a:r>
              <a:rPr lang="en-US" sz="2000" dirty="0"/>
              <a:t> mas start()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chamado</a:t>
            </a:r>
            <a:endParaRPr lang="en-US" sz="2000" dirty="0"/>
          </a:p>
          <a:p>
            <a:pPr>
              <a:defRPr/>
            </a:pPr>
            <a:r>
              <a:rPr lang="en-US" sz="2400" b="1" dirty="0"/>
              <a:t>Runnable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/>
              <a:t>A </a:t>
            </a:r>
            <a:r>
              <a:rPr lang="en-US" sz="2000" dirty="0" err="1"/>
              <a:t>chamada</a:t>
            </a:r>
            <a:r>
              <a:rPr lang="en-US" sz="2000" dirty="0"/>
              <a:t> a start() </a:t>
            </a:r>
            <a:r>
              <a:rPr lang="en-US" sz="2000" dirty="0" err="1"/>
              <a:t>aloca</a:t>
            </a:r>
            <a:r>
              <a:rPr lang="en-US" sz="2000" dirty="0"/>
              <a:t> </a:t>
            </a:r>
            <a:r>
              <a:rPr lang="en-US" sz="2000" dirty="0" err="1"/>
              <a:t>memória</a:t>
            </a:r>
            <a:r>
              <a:rPr lang="en-US" sz="2000" dirty="0"/>
              <a:t> para a </a:t>
            </a:r>
            <a:r>
              <a:rPr lang="en-US" sz="2000" i="1" dirty="0"/>
              <a:t>thread</a:t>
            </a:r>
            <a:r>
              <a:rPr lang="en-US" sz="2000" dirty="0"/>
              <a:t> e </a:t>
            </a:r>
            <a:r>
              <a:rPr lang="en-US" sz="2000" dirty="0" err="1"/>
              <a:t>chama</a:t>
            </a:r>
            <a:r>
              <a:rPr lang="en-US" sz="2000" dirty="0"/>
              <a:t> run() (num novo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execução</a:t>
            </a:r>
            <a:r>
              <a:rPr lang="en-US" sz="2000" dirty="0"/>
              <a:t>); Neste </a:t>
            </a:r>
            <a:r>
              <a:rPr lang="en-US" sz="2000" dirty="0" err="1"/>
              <a:t>estado</a:t>
            </a:r>
            <a:r>
              <a:rPr lang="en-US" sz="2000" dirty="0"/>
              <a:t> a </a:t>
            </a:r>
            <a:r>
              <a:rPr lang="en-US" sz="2000" i="1" dirty="0"/>
              <a:t>thread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escolhida</a:t>
            </a:r>
            <a:r>
              <a:rPr lang="en-US" sz="2000" dirty="0"/>
              <a:t> pela JVM para </a:t>
            </a:r>
            <a:r>
              <a:rPr lang="en-US" sz="2000" dirty="0" err="1"/>
              <a:t>executar</a:t>
            </a:r>
            <a:r>
              <a:rPr lang="en-US" sz="2000" dirty="0"/>
              <a:t> no CPU; Java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estado</a:t>
            </a:r>
            <a:r>
              <a:rPr lang="en-US" sz="2000" dirty="0"/>
              <a:t> Running</a:t>
            </a:r>
          </a:p>
          <a:p>
            <a:pPr marL="400050">
              <a:defRPr/>
            </a:pPr>
            <a:r>
              <a:rPr lang="en-US" sz="2400" b="1" dirty="0"/>
              <a:t>Blocked</a:t>
            </a:r>
          </a:p>
          <a:p>
            <a:pPr marL="514350" lvl="1" indent="0">
              <a:buFontTx/>
              <a:buNone/>
              <a:defRPr/>
            </a:pPr>
            <a:r>
              <a:rPr lang="en-US" sz="2000" i="1" dirty="0"/>
              <a:t>Thread</a:t>
            </a:r>
            <a:r>
              <a:rPr lang="en-US" sz="2000" dirty="0"/>
              <a:t> </a:t>
            </a:r>
            <a:r>
              <a:rPr lang="en-US" sz="2000" dirty="0" err="1"/>
              <a:t>espera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adquirir</a:t>
            </a:r>
            <a:r>
              <a:rPr lang="en-US" sz="2000" dirty="0"/>
              <a:t> um </a:t>
            </a:r>
            <a:r>
              <a:rPr lang="en-US" sz="2000" b="1" i="1" dirty="0"/>
              <a:t>lock</a:t>
            </a:r>
          </a:p>
          <a:p>
            <a:pPr marL="400050">
              <a:defRPr/>
            </a:pPr>
            <a:r>
              <a:rPr lang="en-US" sz="2400" b="1" dirty="0"/>
              <a:t>Waiting</a:t>
            </a:r>
          </a:p>
          <a:p>
            <a:pPr marL="514350" lvl="1" indent="0">
              <a:buFontTx/>
              <a:buNone/>
              <a:defRPr/>
            </a:pPr>
            <a:r>
              <a:rPr lang="en-US" sz="2000" i="1" dirty="0"/>
              <a:t>Thread</a:t>
            </a:r>
            <a:r>
              <a:rPr lang="en-US" sz="2000" dirty="0"/>
              <a:t> </a:t>
            </a:r>
            <a:r>
              <a:rPr lang="en-US" sz="2000" dirty="0" err="1"/>
              <a:t>espera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ação</a:t>
            </a:r>
            <a:r>
              <a:rPr lang="en-US" sz="2000" dirty="0"/>
              <a:t> de </a:t>
            </a:r>
            <a:r>
              <a:rPr lang="en-US" sz="2000" dirty="0" err="1"/>
              <a:t>outra</a:t>
            </a:r>
            <a:r>
              <a:rPr lang="en-US" sz="2000" dirty="0"/>
              <a:t> </a:t>
            </a:r>
            <a:r>
              <a:rPr lang="en-US" sz="2000" i="1" dirty="0"/>
              <a:t>thread</a:t>
            </a:r>
            <a:r>
              <a:rPr lang="en-US" sz="2000" dirty="0"/>
              <a:t> (ex: </a:t>
            </a:r>
            <a:r>
              <a:rPr lang="en-US" sz="2000" b="1" dirty="0"/>
              <a:t>join()</a:t>
            </a:r>
            <a:r>
              <a:rPr lang="en-US" sz="2000" dirty="0"/>
              <a:t>)</a:t>
            </a:r>
          </a:p>
          <a:p>
            <a:pPr marL="400050">
              <a:defRPr/>
            </a:pPr>
            <a:r>
              <a:rPr lang="en-US" sz="2400" b="1" dirty="0"/>
              <a:t>Timed Waiting</a:t>
            </a:r>
          </a:p>
          <a:p>
            <a:pPr marL="514350" lvl="1" indent="0">
              <a:buFontTx/>
              <a:buNone/>
              <a:defRPr/>
            </a:pPr>
            <a:r>
              <a:rPr lang="en-US" sz="2000" dirty="0" err="1"/>
              <a:t>Idêntico</a:t>
            </a:r>
            <a:r>
              <a:rPr lang="en-US" sz="2000" dirty="0"/>
              <a:t> a </a:t>
            </a:r>
            <a:r>
              <a:rPr lang="en-US" sz="2000" b="1" dirty="0"/>
              <a:t>Waiting</a:t>
            </a:r>
            <a:r>
              <a:rPr lang="en-US" sz="2000" dirty="0"/>
              <a:t> mas com um tempo </a:t>
            </a:r>
            <a:r>
              <a:rPr lang="en-US" sz="2000" dirty="0" err="1"/>
              <a:t>máximo</a:t>
            </a:r>
            <a:r>
              <a:rPr lang="en-US" sz="2000" dirty="0"/>
              <a:t> de </a:t>
            </a:r>
            <a:r>
              <a:rPr lang="en-US" sz="2000" dirty="0" err="1"/>
              <a:t>espera</a:t>
            </a:r>
            <a:r>
              <a:rPr lang="en-US" sz="2000" dirty="0"/>
              <a:t> </a:t>
            </a:r>
          </a:p>
          <a:p>
            <a:pPr marL="514350" lvl="1" indent="0">
              <a:buFontTx/>
              <a:buNone/>
              <a:defRPr/>
            </a:pPr>
            <a:endParaRPr lang="en-US" sz="2000" b="1" dirty="0"/>
          </a:p>
          <a:p>
            <a:pPr marL="400050"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93A7FD78-86BC-48D0-BEB7-9813986DF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Java </a:t>
            </a:r>
            <a:r>
              <a:rPr lang="pt-PT" altLang="pt-PT" i="1"/>
              <a:t>Threads</a:t>
            </a:r>
            <a:r>
              <a:rPr lang="pt-PT" altLang="pt-PT"/>
              <a:t> - estados</a:t>
            </a:r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83A3F09E-965E-4D99-98ED-C58775C7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1484313"/>
            <a:ext cx="7810500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EC165277-950A-45A9-AE2C-E9D062382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Python</a:t>
            </a:r>
            <a:r>
              <a:rPr lang="pt-PT" altLang="pt-PT" i="1"/>
              <a:t> Threads</a:t>
            </a:r>
          </a:p>
        </p:txBody>
      </p:sp>
      <p:sp>
        <p:nvSpPr>
          <p:cNvPr id="32771" name="Marcador de Posição de Conteúdo 4">
            <a:extLst>
              <a:ext uri="{FF2B5EF4-FFF2-40B4-BE49-F238E27FC236}">
                <a16:creationId xmlns:a16="http://schemas.microsoft.com/office/drawing/2014/main" id="{DE9AD5B0-365A-4E0F-95C3-F2B31E8B3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439150" cy="4525963"/>
          </a:xfrm>
        </p:spPr>
        <p:txBody>
          <a:bodyPr/>
          <a:lstStyle/>
          <a:p>
            <a:pPr>
              <a:defRPr/>
            </a:pPr>
            <a:r>
              <a:rPr lang="pt-PT" altLang="pt-PT" sz="2800" dirty="0"/>
              <a:t>Módulo </a:t>
            </a:r>
            <a:r>
              <a:rPr lang="pt-PT" altLang="pt-P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endParaRPr lang="pt-PT" altLang="pt-P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PT" altLang="pt-PT" sz="2800" dirty="0"/>
              <a:t>Criar </a:t>
            </a:r>
            <a:r>
              <a:rPr lang="pt-PT" altLang="pt-PT" sz="2800" i="1" dirty="0" err="1"/>
              <a:t>Threads</a:t>
            </a:r>
            <a:endParaRPr lang="pt-PT" altLang="pt-PT" sz="2800" i="1" dirty="0"/>
          </a:p>
          <a:p>
            <a:pPr marL="0" indent="0">
              <a:buFontTx/>
              <a:buNone/>
              <a:defRPr/>
            </a:pPr>
            <a:r>
              <a:rPr lang="pt-PT" altLang="pt-PT" sz="2800" dirty="0"/>
              <a:t>	</a:t>
            </a:r>
          </a:p>
          <a:p>
            <a:pPr marL="457200" lvl="1" indent="0">
              <a:buFontTx/>
              <a:buNone/>
              <a:defRPr/>
            </a:pPr>
            <a:r>
              <a:rPr lang="pt-PT" altLang="pt-PT" dirty="0"/>
              <a:t>		</a:t>
            </a:r>
          </a:p>
          <a:p>
            <a:pPr marL="457200" lvl="1" indent="0">
              <a:buFontTx/>
              <a:buNone/>
              <a:defRPr/>
            </a:pPr>
            <a:endParaRPr lang="pt-PT" altLang="pt-PT" dirty="0"/>
          </a:p>
          <a:p>
            <a:pPr marL="457200" lvl="1" indent="0">
              <a:buFontTx/>
              <a:buNone/>
              <a:defRPr/>
            </a:pPr>
            <a:endParaRPr lang="pt-PT" altLang="pt-PT" sz="1100" dirty="0"/>
          </a:p>
          <a:p>
            <a:pPr marL="457200" lvl="1" indent="0">
              <a:buFontTx/>
              <a:buNone/>
              <a:defRPr/>
            </a:pPr>
            <a:endParaRPr lang="pt-PT" altLang="pt-PT" dirty="0"/>
          </a:p>
          <a:p>
            <a:pPr marL="457200" lvl="1" indent="0">
              <a:buFontTx/>
              <a:buNone/>
              <a:defRPr/>
            </a:pPr>
            <a:endParaRPr lang="pt-PT" altLang="pt-PT" dirty="0"/>
          </a:p>
          <a:p>
            <a:pPr>
              <a:defRPr/>
            </a:pPr>
            <a:r>
              <a:rPr lang="pt-PT" altLang="pt-PT" sz="2800" dirty="0" err="1"/>
              <a:t>Python</a:t>
            </a:r>
            <a:r>
              <a:rPr lang="pt-PT" altLang="pt-PT" sz="2800" dirty="0"/>
              <a:t> GIL (</a:t>
            </a:r>
            <a:r>
              <a:rPr lang="pt-PT" altLang="pt-PT" sz="2800" i="1" dirty="0"/>
              <a:t>Global </a:t>
            </a:r>
            <a:r>
              <a:rPr lang="pt-PT" altLang="pt-PT" sz="2800" i="1" dirty="0" err="1"/>
              <a:t>Interpreter</a:t>
            </a:r>
            <a:r>
              <a:rPr lang="pt-PT" altLang="pt-PT" sz="2800" i="1" dirty="0"/>
              <a:t> </a:t>
            </a:r>
            <a:r>
              <a:rPr lang="pt-PT" altLang="pt-PT" sz="2800" i="1" dirty="0" err="1"/>
              <a:t>Lock</a:t>
            </a:r>
            <a:r>
              <a:rPr lang="pt-PT" altLang="pt-PT" sz="2800" dirty="0"/>
              <a:t>) não permite que duas </a:t>
            </a:r>
            <a:r>
              <a:rPr lang="pt-PT" altLang="pt-PT" sz="2800" i="1" dirty="0" err="1"/>
              <a:t>threads</a:t>
            </a:r>
            <a:r>
              <a:rPr lang="pt-PT" altLang="pt-PT" sz="2800" dirty="0"/>
              <a:t> </a:t>
            </a:r>
            <a:r>
              <a:rPr lang="pt-PT" altLang="pt-PT" sz="2800" dirty="0" err="1"/>
              <a:t>Python</a:t>
            </a:r>
            <a:r>
              <a:rPr lang="pt-PT" altLang="pt-PT" sz="2800" dirty="0"/>
              <a:t> possam executar simultaneamente</a:t>
            </a:r>
          </a:p>
        </p:txBody>
      </p:sp>
      <p:pic>
        <p:nvPicPr>
          <p:cNvPr id="17412" name="Picture 1">
            <a:extLst>
              <a:ext uri="{FF2B5EF4-FFF2-40B4-BE49-F238E27FC236}">
                <a16:creationId xmlns:a16="http://schemas.microsoft.com/office/drawing/2014/main" id="{97068BE0-49CD-49AB-A69F-3565DD34F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20938"/>
            <a:ext cx="69532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E92E82E9-E3D7-4C0F-A7C0-BEC72E251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Thread Pools</a:t>
            </a:r>
          </a:p>
        </p:txBody>
      </p:sp>
      <p:sp>
        <p:nvSpPr>
          <p:cNvPr id="13315" name="Marcador de Posição de Conteúdo 4">
            <a:extLst>
              <a:ext uri="{FF2B5EF4-FFF2-40B4-BE49-F238E27FC236}">
                <a16:creationId xmlns:a16="http://schemas.microsoft.com/office/drawing/2014/main" id="{F33BF99A-0F67-43AD-A3B0-50CFAE5B36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Gerir um conjunto de </a:t>
            </a:r>
            <a:r>
              <a:rPr lang="pt-PT" altLang="pt-PT" sz="2800" i="1"/>
              <a:t>threads</a:t>
            </a:r>
            <a:r>
              <a:rPr lang="pt-PT" altLang="pt-PT" sz="2800"/>
              <a:t> previamente criadas, atribuindo trabalho à medida que for necessário</a:t>
            </a:r>
          </a:p>
          <a:p>
            <a:r>
              <a:rPr lang="pt-PT" altLang="pt-PT" sz="2800"/>
              <a:t>Vantagens:	</a:t>
            </a:r>
          </a:p>
          <a:p>
            <a:pPr lvl="1"/>
            <a:r>
              <a:rPr lang="pt-PT" altLang="pt-PT" sz="2400"/>
              <a:t>Potencialmente mais rápido do que criar </a:t>
            </a:r>
            <a:r>
              <a:rPr lang="pt-PT" altLang="pt-PT" sz="2400" i="1"/>
              <a:t>threads</a:t>
            </a:r>
            <a:r>
              <a:rPr lang="pt-PT" altLang="pt-PT" sz="2400"/>
              <a:t> à medida que for necessário</a:t>
            </a:r>
          </a:p>
          <a:p>
            <a:pPr lvl="1"/>
            <a:r>
              <a:rPr lang="pt-PT" altLang="pt-PT" sz="2400"/>
              <a:t>Limita/controla o número de </a:t>
            </a:r>
            <a:r>
              <a:rPr lang="pt-PT" altLang="pt-PT" sz="2400" i="1"/>
              <a:t>threads</a:t>
            </a:r>
            <a:r>
              <a:rPr lang="pt-PT" altLang="pt-PT" sz="2400"/>
              <a:t> do sistema</a:t>
            </a:r>
          </a:p>
          <a:p>
            <a:r>
              <a:rPr lang="pt-PT" altLang="pt-PT" sz="2800"/>
              <a:t>Em Java podem ser geridas através de </a:t>
            </a:r>
            <a:r>
              <a:rPr lang="pt-PT" altLang="pt-PT" sz="2800" i="1"/>
              <a:t>Executor interface</a:t>
            </a:r>
            <a:r>
              <a:rPr lang="pt-PT" altLang="pt-PT"/>
              <a:t>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091E81A6-9FFB-4526-8E82-712BB7B8C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Executor interface</a:t>
            </a:r>
          </a:p>
        </p:txBody>
      </p:sp>
      <p:sp>
        <p:nvSpPr>
          <p:cNvPr id="16387" name="Marcador de Posição de Conteúdo 4">
            <a:extLst>
              <a:ext uri="{FF2B5EF4-FFF2-40B4-BE49-F238E27FC236}">
                <a16:creationId xmlns:a16="http://schemas.microsoft.com/office/drawing/2014/main" id="{39051931-34A8-4AED-B328-B73DE19E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A interface Executor permite um nível de abstracção superior ao criar e manter várias </a:t>
            </a:r>
            <a:r>
              <a:rPr lang="pt-PT" sz="2800" i="1" dirty="0" err="1"/>
              <a:t>threads</a:t>
            </a:r>
            <a:r>
              <a:rPr lang="pt-PT" sz="2800" dirty="0"/>
              <a:t> em execução.</a:t>
            </a:r>
          </a:p>
          <a:p>
            <a:pPr>
              <a:defRPr/>
            </a:pPr>
            <a:r>
              <a:rPr lang="pt-PT" sz="2800" dirty="0"/>
              <a:t>Se </a:t>
            </a:r>
            <a:r>
              <a:rPr lang="pt-PT" sz="28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pt-PT" sz="2800" dirty="0"/>
              <a:t> é um </a:t>
            </a:r>
            <a:r>
              <a:rPr lang="pt-PT" sz="2800" dirty="0" err="1"/>
              <a:t>Runnable</a:t>
            </a:r>
            <a:r>
              <a:rPr lang="pt-PT" sz="2800" dirty="0"/>
              <a:t>, então o código: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 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(new Thread(r)).start();</a:t>
            </a:r>
          </a:p>
          <a:p>
            <a:pPr>
              <a:defRPr/>
            </a:pPr>
            <a:r>
              <a:rPr lang="en-US" sz="2800" dirty="0" err="1"/>
              <a:t>Pode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substituído</a:t>
            </a:r>
            <a:r>
              <a:rPr lang="en-US" sz="2800" dirty="0"/>
              <a:t>, </a:t>
            </a:r>
            <a:r>
              <a:rPr lang="en-US" sz="2800" dirty="0" err="1"/>
              <a:t>usando</a:t>
            </a:r>
            <a:r>
              <a:rPr lang="en-US" sz="2800" dirty="0"/>
              <a:t> o executor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e.execute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(r);</a:t>
            </a:r>
          </a:p>
          <a:p>
            <a:pPr>
              <a:defRPr/>
            </a:pPr>
            <a:r>
              <a:rPr lang="pt-PT" sz="2800" dirty="0"/>
              <a:t>A execução do método </a:t>
            </a:r>
            <a:r>
              <a:rPr lang="pt-PT" sz="2800" b="1" dirty="0" err="1">
                <a:latin typeface="Courier New" pitchFamily="49" charset="0"/>
                <a:cs typeface="Courier New" pitchFamily="49" charset="0"/>
              </a:rPr>
              <a:t>run</a:t>
            </a:r>
            <a:r>
              <a:rPr lang="pt-PT" sz="28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2800" dirty="0"/>
              <a:t> de </a:t>
            </a:r>
            <a:r>
              <a:rPr lang="pt-PT" sz="28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pt-PT" sz="2800" dirty="0"/>
              <a:t> pode não ser imediata e depende da política associada ao executor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6044409E-832C-4668-A37B-244C8991A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Static Executors</a:t>
            </a:r>
          </a:p>
        </p:txBody>
      </p:sp>
      <p:sp>
        <p:nvSpPr>
          <p:cNvPr id="16387" name="Marcador de Posição de Conteúdo 4">
            <a:extLst>
              <a:ext uri="{FF2B5EF4-FFF2-40B4-BE49-F238E27FC236}">
                <a16:creationId xmlns:a16="http://schemas.microsoft.com/office/drawing/2014/main" id="{29668EE6-D0D8-49B4-8FCD-AAD8CD1DD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400" dirty="0"/>
              <a:t>O Java contém algumas implementações de </a:t>
            </a:r>
            <a:r>
              <a:rPr lang="pt-PT" sz="2400" i="1" dirty="0" err="1"/>
              <a:t>Thread</a:t>
            </a:r>
            <a:r>
              <a:rPr lang="pt-PT" sz="2400" i="1" dirty="0"/>
              <a:t> Pools </a:t>
            </a:r>
            <a:r>
              <a:rPr lang="pt-PT" sz="2400" dirty="0"/>
              <a:t>prontas a ser usadas</a:t>
            </a:r>
          </a:p>
          <a:p>
            <a:pPr>
              <a:defRPr/>
            </a:pPr>
            <a:r>
              <a:rPr lang="pt-PT" sz="2400" dirty="0"/>
              <a:t>Estas </a:t>
            </a:r>
            <a:r>
              <a:rPr lang="pt-PT" sz="2400" i="1" dirty="0" err="1"/>
              <a:t>Thread</a:t>
            </a:r>
            <a:r>
              <a:rPr lang="pt-PT" sz="2400" i="1" dirty="0"/>
              <a:t> Pools</a:t>
            </a:r>
            <a:r>
              <a:rPr lang="pt-PT" sz="2400" dirty="0"/>
              <a:t> podem ser criadas através de métodos </a:t>
            </a:r>
            <a:r>
              <a:rPr lang="pt-PT" sz="24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400" dirty="0"/>
              <a:t>de </a:t>
            </a:r>
            <a:r>
              <a:rPr lang="pt-PT" sz="2400" dirty="0" err="1">
                <a:latin typeface="Courier New" pitchFamily="49" charset="0"/>
                <a:cs typeface="Courier New" pitchFamily="49" charset="0"/>
              </a:rPr>
              <a:t>java.util.concurrent.Executors</a:t>
            </a:r>
            <a:endParaRPr lang="pt-PT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2400" dirty="0"/>
              <a:t>Alguns exemplos:</a:t>
            </a:r>
          </a:p>
          <a:p>
            <a:pPr lvl="1">
              <a:defRPr/>
            </a:pP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newSingleThreadExecutor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defRPr/>
            </a:pPr>
            <a:r>
              <a:rPr lang="pt-PT" sz="1800" dirty="0"/>
              <a:t>Executa uma tarefa de cada vez</a:t>
            </a:r>
          </a:p>
          <a:p>
            <a:pPr lvl="1">
              <a:defRPr/>
            </a:pP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newFixedThreadPool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nThreads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defRPr/>
            </a:pPr>
            <a:r>
              <a:rPr lang="pt-PT" sz="1800" i="1" dirty="0" err="1"/>
              <a:t>Thread</a:t>
            </a:r>
            <a:r>
              <a:rPr lang="pt-PT" sz="1800" i="1" dirty="0"/>
              <a:t> Pool </a:t>
            </a:r>
            <a:r>
              <a:rPr lang="pt-PT" sz="1800" dirty="0"/>
              <a:t>com um número fixo de </a:t>
            </a:r>
            <a:r>
              <a:rPr lang="pt-PT" sz="1800" i="1" dirty="0" err="1"/>
              <a:t>Threads</a:t>
            </a:r>
            <a:endParaRPr lang="pt-PT" sz="1800" i="1" dirty="0"/>
          </a:p>
          <a:p>
            <a:pPr lvl="1">
              <a:defRPr/>
            </a:pP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newCachedThreadPool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defRPr/>
            </a:pPr>
            <a:r>
              <a:rPr lang="pt-PT" sz="1800" i="1" dirty="0" err="1"/>
              <a:t>Threads</a:t>
            </a:r>
            <a:r>
              <a:rPr lang="pt-PT" sz="1800" i="1" dirty="0"/>
              <a:t> </a:t>
            </a:r>
            <a:r>
              <a:rPr lang="pt-PT" sz="1800" dirty="0"/>
              <a:t>sobrevivem durante algum tempo após tarefa terminar, mas são descartadas se não forem reutilizadas após esse tempo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	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>
            <a:extLst>
              <a:ext uri="{FF2B5EF4-FFF2-40B4-BE49-F238E27FC236}">
                <a16:creationId xmlns:a16="http://schemas.microsoft.com/office/drawing/2014/main" id="{D0E3D526-B66F-4C93-84C2-5D6602C14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Tópico prático: </a:t>
            </a:r>
            <a:r>
              <a:rPr lang="en-US" altLang="en-US" sz="3200" i="1"/>
              <a:t>Thread Pools</a:t>
            </a:r>
            <a:r>
              <a:rPr lang="en-US" altLang="en-US" sz="3200"/>
              <a:t> em Java</a:t>
            </a:r>
          </a:p>
        </p:txBody>
      </p:sp>
      <p:sp>
        <p:nvSpPr>
          <p:cNvPr id="16387" name="Content Placeholder 4">
            <a:extLst>
              <a:ext uri="{FF2B5EF4-FFF2-40B4-BE49-F238E27FC236}">
                <a16:creationId xmlns:a16="http://schemas.microsoft.com/office/drawing/2014/main" id="{50448751-4E09-45EF-95E4-0748E319FA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/>
              <a:t> </a:t>
            </a:r>
            <a:r>
              <a:rPr lang="en-US" altLang="en-US" i="1"/>
              <a:t>threads</a:t>
            </a:r>
            <a:r>
              <a:rPr lang="en-US" altLang="en-US"/>
              <a:t> usando</a:t>
            </a:r>
          </a:p>
          <a:p>
            <a:pPr lvl="1"/>
            <a:r>
              <a:rPr lang="pt-PT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newSingleThreadExecutor()</a:t>
            </a:r>
          </a:p>
          <a:p>
            <a:pPr lvl="2"/>
            <a:r>
              <a:rPr lang="pt-PT" altLang="en-US" sz="1800"/>
              <a:t>Executa uma tarefa de cada vez</a:t>
            </a:r>
          </a:p>
          <a:p>
            <a:pPr lvl="1"/>
            <a:r>
              <a:rPr lang="pt-PT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newFixedThreadPool(int nThreads)</a:t>
            </a:r>
          </a:p>
          <a:p>
            <a:pPr lvl="2"/>
            <a:r>
              <a:rPr lang="pt-PT" altLang="en-US" sz="1800" i="1"/>
              <a:t>Thread Pool </a:t>
            </a:r>
            <a:r>
              <a:rPr lang="pt-PT" altLang="en-US" sz="1800"/>
              <a:t>com um número fixo de </a:t>
            </a:r>
            <a:r>
              <a:rPr lang="pt-PT" altLang="en-US" sz="1800" i="1"/>
              <a:t>Threads</a:t>
            </a:r>
          </a:p>
          <a:p>
            <a:pPr lvl="1"/>
            <a:r>
              <a:rPr lang="pt-PT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newCachedThreadPool()</a:t>
            </a:r>
          </a:p>
          <a:p>
            <a:pPr lvl="2"/>
            <a:r>
              <a:rPr lang="pt-PT" altLang="en-US" sz="1800" i="1"/>
              <a:t>Threads </a:t>
            </a:r>
            <a:r>
              <a:rPr lang="pt-PT" altLang="en-US" sz="1800"/>
              <a:t>sobrevivem durante algum tempo após tarefa terminar, mas são descartadas se não forem reutilizadas após esse tempo</a:t>
            </a:r>
          </a:p>
          <a:p>
            <a:r>
              <a:rPr lang="pt-PT" altLang="en-US" sz="2600"/>
              <a:t>Ficheiro </a:t>
            </a:r>
            <a:r>
              <a:rPr lang="pt-PT" alt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ThreadPool2.java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9B066F3-FAF5-4303-9BBA-7B673EF2A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50B9DE36-D558-4082-95B9-E6287761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33247" r="575" b="33249"/>
          <a:stretch>
            <a:fillRect/>
          </a:stretch>
        </p:blipFill>
        <p:spPr bwMode="auto">
          <a:xfrm>
            <a:off x="1795463" y="2255838"/>
            <a:ext cx="6094412" cy="1546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72C6201E-D266-4854-8FCA-3A3D1D196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Threads</a:t>
            </a:r>
            <a:endParaRPr lang="pt-PT" altLang="pt-PT" i="1"/>
          </a:p>
        </p:txBody>
      </p:sp>
      <p:sp>
        <p:nvSpPr>
          <p:cNvPr id="10243" name="Content Placeholder 1">
            <a:extLst>
              <a:ext uri="{FF2B5EF4-FFF2-40B4-BE49-F238E27FC236}">
                <a16:creationId xmlns:a16="http://schemas.microsoft.com/office/drawing/2014/main" id="{9745A5DC-CD20-4CD6-8F67-DA23FACFC7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Programas têm geralmente de executar diversas atividades distintas</a:t>
            </a:r>
          </a:p>
          <a:p>
            <a:r>
              <a:rPr lang="en-US" altLang="en-US" sz="2800"/>
              <a:t>Usando </a:t>
            </a:r>
            <a:r>
              <a:rPr lang="en-US" altLang="en-US" sz="2800" i="1"/>
              <a:t>threads,</a:t>
            </a:r>
            <a:r>
              <a:rPr lang="en-US" altLang="en-US" sz="2800"/>
              <a:t> o programador pode desenvolver o programa como um conjunto de fluxos de execução sequenciais, um para cada atividade</a:t>
            </a:r>
          </a:p>
          <a:p>
            <a:r>
              <a:rPr lang="en-US" altLang="en-US" sz="2800"/>
              <a:t>Cada </a:t>
            </a:r>
            <a:r>
              <a:rPr lang="en-US" altLang="en-US" sz="2800" i="1"/>
              <a:t>thread</a:t>
            </a:r>
            <a:r>
              <a:rPr lang="en-US" altLang="en-US" sz="2800"/>
              <a:t> comporta-se como tendo o seu processador próprio.</a:t>
            </a:r>
          </a:p>
          <a:p>
            <a:r>
              <a:rPr lang="en-US" altLang="en-US" sz="2800"/>
              <a:t>Todas as </a:t>
            </a:r>
            <a:r>
              <a:rPr lang="en-US" altLang="en-US" sz="2800" i="1"/>
              <a:t>threads</a:t>
            </a:r>
            <a:r>
              <a:rPr lang="en-US" altLang="en-US" sz="2800"/>
              <a:t> do mesmo processo partilham espaço de endereçamento (memória)</a:t>
            </a:r>
            <a:endParaRPr lang="en-US" altLang="en-US" sz="2800" i="1"/>
          </a:p>
          <a:p>
            <a:pPr lvl="1"/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4F4B99D0-BB47-4316-90DA-854ECF111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Processos </a:t>
            </a:r>
            <a:r>
              <a:rPr lang="pt-PT" altLang="pt-PT" i="1"/>
              <a:t>Single</a:t>
            </a:r>
            <a:r>
              <a:rPr lang="pt-PT" altLang="pt-PT"/>
              <a:t> e </a:t>
            </a:r>
            <a:r>
              <a:rPr lang="pt-PT" altLang="pt-PT" i="1"/>
              <a:t>Multi threaded</a:t>
            </a:r>
          </a:p>
        </p:txBody>
      </p:sp>
      <p:pic>
        <p:nvPicPr>
          <p:cNvPr id="11267" name="Picture 9">
            <a:extLst>
              <a:ext uri="{FF2B5EF4-FFF2-40B4-BE49-F238E27FC236}">
                <a16:creationId xmlns:a16="http://schemas.microsoft.com/office/drawing/2014/main" id="{67C7C5D3-CB0A-4DAC-9A5E-7736436B8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428750" y="1928813"/>
            <a:ext cx="6299200" cy="36433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7E072B87-3C71-4DC1-ABB5-6DB6F6A45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Kernel</a:t>
            </a:r>
            <a:r>
              <a:rPr lang="pt-PT" altLang="pt-PT"/>
              <a:t> e </a:t>
            </a:r>
            <a:r>
              <a:rPr lang="pt-PT" altLang="pt-PT" i="1"/>
              <a:t>User threads</a:t>
            </a:r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486EA8C0-8ED8-4F2E-9D9D-A5A7EDC6F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341438"/>
            <a:ext cx="62293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DE7B9EFA-4120-44EA-9E04-C833381EB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Processos e </a:t>
            </a:r>
            <a:r>
              <a:rPr lang="pt-PT" altLang="pt-PT" i="1"/>
              <a:t>Threads</a:t>
            </a: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B0236D1B-9B1D-4779-AAB2-78987E01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09850"/>
            <a:ext cx="8099425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C32474DD-F32A-4CC7-9688-124420B5E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Cada </a:t>
            </a:r>
            <a:r>
              <a:rPr lang="pt-PT" altLang="pt-PT" i="1"/>
              <a:t>thread</a:t>
            </a:r>
            <a:r>
              <a:rPr lang="pt-PT" altLang="pt-PT"/>
              <a:t> tem a sua </a:t>
            </a:r>
            <a:r>
              <a:rPr lang="pt-PT" altLang="pt-PT" i="1"/>
              <a:t>stack</a:t>
            </a:r>
          </a:p>
        </p:txBody>
      </p:sp>
      <p:pic>
        <p:nvPicPr>
          <p:cNvPr id="14339" name="Picture 5">
            <a:extLst>
              <a:ext uri="{FF2B5EF4-FFF2-40B4-BE49-F238E27FC236}">
                <a16:creationId xmlns:a16="http://schemas.microsoft.com/office/drawing/2014/main" id="{87BD551C-1721-4CE3-A94B-0565B945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803400"/>
            <a:ext cx="6499225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2B398CEB-01FA-4E54-AE04-456F8B176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Servidor Web Multithreaded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0109E35-340A-4870-A18E-7E3334EC2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Num servidor web, cada pedido de página pode ser processado numa </a:t>
            </a:r>
            <a:r>
              <a:rPr lang="en-US" altLang="en-US" sz="2800" i="1"/>
              <a:t>thread</a:t>
            </a:r>
            <a:r>
              <a:rPr lang="en-US" altLang="en-US" sz="2800"/>
              <a:t> separada</a:t>
            </a:r>
          </a:p>
          <a:p>
            <a:r>
              <a:rPr lang="en-US" altLang="en-US" sz="2800"/>
              <a:t>Há uma (</a:t>
            </a:r>
            <a:r>
              <a:rPr lang="en-US" altLang="en-US" sz="2800" i="1"/>
              <a:t>dispatcher</a:t>
            </a:r>
            <a:r>
              <a:rPr lang="en-US" altLang="en-US" sz="2800"/>
              <a:t>) </a:t>
            </a:r>
            <a:r>
              <a:rPr lang="en-US" altLang="en-US" sz="2800" i="1"/>
              <a:t>thread</a:t>
            </a:r>
            <a:r>
              <a:rPr lang="en-US" altLang="en-US" sz="2800"/>
              <a:t> que recebe todos os pedidos e os distribui pelas (</a:t>
            </a:r>
            <a:r>
              <a:rPr lang="en-US" altLang="en-US" sz="2800" i="1"/>
              <a:t>worker</a:t>
            </a:r>
            <a:r>
              <a:rPr lang="en-US" altLang="en-US" sz="2800"/>
              <a:t>) </a:t>
            </a:r>
            <a:r>
              <a:rPr lang="en-US" altLang="en-US" sz="2800" i="1"/>
              <a:t>threads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C1530BA1-B8E8-415D-BDCD-4900D1FEB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8" b="3963"/>
          <a:stretch>
            <a:fillRect/>
          </a:stretch>
        </p:blipFill>
        <p:spPr bwMode="auto">
          <a:xfrm>
            <a:off x="4183063" y="3429000"/>
            <a:ext cx="455136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4F78A9C-5D03-43C1-9FE7-CE06B9CDFD67}"/>
              </a:ext>
            </a:extLst>
          </p:cNvPr>
          <p:cNvSpPr txBox="1"/>
          <p:nvPr/>
        </p:nvSpPr>
        <p:spPr>
          <a:xfrm>
            <a:off x="971550" y="5373688"/>
            <a:ext cx="20050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Dispatcher thread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1AC5A5-EC3B-4916-9754-4362FC5EF62A}"/>
              </a:ext>
            </a:extLst>
          </p:cNvPr>
          <p:cNvSpPr txBox="1"/>
          <p:nvPr/>
        </p:nvSpPr>
        <p:spPr>
          <a:xfrm>
            <a:off x="5580063" y="5373688"/>
            <a:ext cx="17573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Worker threads</a:t>
            </a:r>
          </a:p>
        </p:txBody>
      </p:sp>
      <p:pic>
        <p:nvPicPr>
          <p:cNvPr id="15367" name="Picture 2">
            <a:extLst>
              <a:ext uri="{FF2B5EF4-FFF2-40B4-BE49-F238E27FC236}">
                <a16:creationId xmlns:a16="http://schemas.microsoft.com/office/drawing/2014/main" id="{82239FC9-BC56-42BA-8B87-57898C36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30" b="3963"/>
          <a:stretch>
            <a:fillRect/>
          </a:stretch>
        </p:blipFill>
        <p:spPr bwMode="auto">
          <a:xfrm>
            <a:off x="438150" y="3573463"/>
            <a:ext cx="31115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2083</TotalTime>
  <Words>1022</Words>
  <Application>Microsoft Office PowerPoint</Application>
  <PresentationFormat>On-screen Show (4:3)</PresentationFormat>
  <Paragraphs>177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Processo</vt:lpstr>
      <vt:lpstr>Criação de processos</vt:lpstr>
      <vt:lpstr>Threads</vt:lpstr>
      <vt:lpstr>Processos Single e Multi threaded</vt:lpstr>
      <vt:lpstr>Kernel e User threads</vt:lpstr>
      <vt:lpstr>Processos e Threads</vt:lpstr>
      <vt:lpstr>Cada thread tem a sua stack</vt:lpstr>
      <vt:lpstr>Servidor Web Multithreaded</vt:lpstr>
      <vt:lpstr>Servidor Web Multithreaded</vt:lpstr>
      <vt:lpstr>Vantagens das threads</vt:lpstr>
      <vt:lpstr>Suporte à implementação</vt:lpstr>
      <vt:lpstr>Modelos Multithreading</vt:lpstr>
      <vt:lpstr>Modelos Multithreading</vt:lpstr>
      <vt:lpstr>Modelos Multithreading</vt:lpstr>
      <vt:lpstr>Pthreads</vt:lpstr>
      <vt:lpstr>POSIX Threads</vt:lpstr>
      <vt:lpstr>Criar POSIX Threads</vt:lpstr>
      <vt:lpstr>Java Threads</vt:lpstr>
      <vt:lpstr>Criar Java Thread </vt:lpstr>
      <vt:lpstr>Criar Java Thread </vt:lpstr>
      <vt:lpstr>Alguns métodos da classe Thread</vt:lpstr>
      <vt:lpstr>Java Threads - estados</vt:lpstr>
      <vt:lpstr>Java Threads - estados</vt:lpstr>
      <vt:lpstr>Python Threads</vt:lpstr>
      <vt:lpstr>Thread Pools</vt:lpstr>
      <vt:lpstr>Executor interface</vt:lpstr>
      <vt:lpstr>Static Executors</vt:lpstr>
      <vt:lpstr>Tópico prático: Thread Pools em Java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190</cp:revision>
  <dcterms:created xsi:type="dcterms:W3CDTF">1601-01-01T00:00:00Z</dcterms:created>
  <dcterms:modified xsi:type="dcterms:W3CDTF">2022-11-08T12:44:27Z</dcterms:modified>
</cp:coreProperties>
</file>