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446" r:id="rId3"/>
    <p:sldId id="453" r:id="rId4"/>
    <p:sldId id="404" r:id="rId5"/>
    <p:sldId id="438" r:id="rId6"/>
    <p:sldId id="422" r:id="rId7"/>
    <p:sldId id="423" r:id="rId8"/>
    <p:sldId id="424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32" r:id="rId18"/>
    <p:sldId id="461" r:id="rId19"/>
    <p:sldId id="431" r:id="rId20"/>
    <p:sldId id="462" r:id="rId21"/>
    <p:sldId id="433" r:id="rId22"/>
    <p:sldId id="46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1F009F1-5A99-44B9-9F2F-3A9A99FFB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</a:p>
        </p:txBody>
      </p:sp>
      <p:sp>
        <p:nvSpPr>
          <p:cNvPr id="23555" name="Marcador de Posição de Conteúdo 6">
            <a:extLst>
              <a:ext uri="{FF2B5EF4-FFF2-40B4-BE49-F238E27FC236}">
                <a16:creationId xmlns:a16="http://schemas.microsoft.com/office/drawing/2014/main" id="{F6FE314A-3F66-466B-9DD0-17157B0F5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Paradigma para processos cooperativos</a:t>
            </a:r>
          </a:p>
          <a:p>
            <a:pPr lvl="1"/>
            <a:r>
              <a:rPr lang="pt-PT" altLang="pt-PT" sz="2400"/>
              <a:t>Processo produtor produz informação</a:t>
            </a:r>
          </a:p>
          <a:p>
            <a:pPr lvl="1"/>
            <a:r>
              <a:rPr lang="pt-PT" altLang="pt-PT" sz="2400"/>
              <a:t>Informação é consumida pelo processo consumidor</a:t>
            </a:r>
          </a:p>
          <a:p>
            <a:r>
              <a:rPr lang="pt-PT" altLang="pt-PT" sz="2800"/>
              <a:t>Um </a:t>
            </a:r>
            <a:r>
              <a:rPr lang="pt-PT" altLang="pt-PT" sz="2800" i="1"/>
              <a:t>buffer</a:t>
            </a:r>
            <a:r>
              <a:rPr lang="pt-PT" altLang="pt-PT" sz="2800"/>
              <a:t> partilhado armazena a informação em trânsito</a:t>
            </a:r>
          </a:p>
          <a:p>
            <a:pPr lvl="1"/>
            <a:r>
              <a:rPr lang="pt-PT" altLang="pt-PT" sz="2400" i="1"/>
              <a:t>Buffer</a:t>
            </a:r>
            <a:r>
              <a:rPr lang="pt-PT" altLang="pt-PT" sz="2400"/>
              <a:t> sem limites (</a:t>
            </a:r>
            <a:r>
              <a:rPr lang="pt-PT" altLang="pt-PT" sz="2400" i="1"/>
              <a:t>unbounded buffer</a:t>
            </a:r>
            <a:r>
              <a:rPr lang="pt-PT" altLang="pt-PT" sz="2400"/>
              <a:t>) indica que não existe limite no tamanho do </a:t>
            </a:r>
            <a:r>
              <a:rPr lang="pt-PT" altLang="pt-PT" sz="2400" i="1"/>
              <a:t>buffer</a:t>
            </a:r>
          </a:p>
          <a:p>
            <a:pPr lvl="1"/>
            <a:r>
              <a:rPr lang="pt-PT" altLang="pt-PT" sz="2400" i="1"/>
              <a:t>Buffer</a:t>
            </a:r>
            <a:r>
              <a:rPr lang="pt-PT" altLang="pt-PT" sz="2400"/>
              <a:t> limitado considera que o </a:t>
            </a:r>
            <a:r>
              <a:rPr lang="pt-PT" altLang="pt-PT" sz="2400" i="1"/>
              <a:t>buffer</a:t>
            </a:r>
            <a:r>
              <a:rPr lang="pt-PT" altLang="pt-PT" sz="2400"/>
              <a:t> tem um tamanho fixo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6672B11-1280-40FB-ADC4-AD8EEC6B2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</a:p>
        </p:txBody>
      </p:sp>
      <p:pic>
        <p:nvPicPr>
          <p:cNvPr id="24579" name="Picture 5">
            <a:extLst>
              <a:ext uri="{FF2B5EF4-FFF2-40B4-BE49-F238E27FC236}">
                <a16:creationId xmlns:a16="http://schemas.microsoft.com/office/drawing/2014/main" id="{7CAAA7DC-E9CE-4E2B-B1EB-5E142F66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039938"/>
            <a:ext cx="778033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E452F79-2BAE-4E07-A773-ED58632BC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E4B2D546-7428-4081-9063-4BC6846B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58975"/>
            <a:ext cx="677545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B914187-63CF-4A57-8951-0B00685C4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8282E0CC-2186-47E3-AE2B-B5A27EE3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25538"/>
            <a:ext cx="5584825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A621FFB-4F47-4E7C-8605-9B9415088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pic>
        <p:nvPicPr>
          <p:cNvPr id="27651" name="Picture 6">
            <a:extLst>
              <a:ext uri="{FF2B5EF4-FFF2-40B4-BE49-F238E27FC236}">
                <a16:creationId xmlns:a16="http://schemas.microsoft.com/office/drawing/2014/main" id="{50C8D16C-4D5C-47F0-9B4D-1CF49B74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94" y="2276872"/>
            <a:ext cx="6007412" cy="27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4433769-F4BF-4B00-81C4-63F273817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7B74434A-C85E-4E50-9BFB-2436BCFB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63713"/>
            <a:ext cx="6415088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9B981F5A-0B08-455A-B119-B4E6539FF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 do produtor-consumidor</a:t>
            </a:r>
            <a:br>
              <a:rPr lang="pt-PT" altLang="pt-PT"/>
            </a:br>
            <a:r>
              <a:rPr lang="pt-PT" altLang="pt-PT" sz="2800"/>
              <a:t>Solução Java com memória partilhada</a:t>
            </a:r>
            <a:endParaRPr lang="pt-PT" altLang="pt-PT"/>
          </a:p>
        </p:txBody>
      </p:sp>
      <p:sp>
        <p:nvSpPr>
          <p:cNvPr id="29699" name="Marcador de Posição de Conteúdo 2">
            <a:extLst>
              <a:ext uri="{FF2B5EF4-FFF2-40B4-BE49-F238E27FC236}">
                <a16:creationId xmlns:a16="http://schemas.microsoft.com/office/drawing/2014/main" id="{E0BF4DA3-3B34-49D8-88F6-71571030F9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A solução apresentada anteriormente não é segura!</a:t>
            </a:r>
          </a:p>
          <a:p>
            <a:r>
              <a:rPr lang="pt-PT" altLang="pt-PT" sz="2800"/>
              <a:t>Se um produtor e um consumidor executarem </a:t>
            </a:r>
            <a:r>
              <a:rPr lang="pt-PT" altLang="pt-PT" sz="2800" b="1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pt-PT" altLang="pt-PT" sz="2800"/>
              <a:t> e </a:t>
            </a:r>
            <a:r>
              <a:rPr lang="pt-PT" altLang="pt-PT" sz="2800" b="1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pt-PT" altLang="pt-PT" sz="2800"/>
              <a:t> ao mesmo tempo, </a:t>
            </a:r>
            <a:r>
              <a:rPr lang="pt-PT" altLang="pt-PT" sz="28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PT" altLang="pt-PT" sz="2800"/>
              <a:t> pode não ser actualizado correctamente</a:t>
            </a:r>
          </a:p>
          <a:p>
            <a:r>
              <a:rPr lang="pt-PT" altLang="pt-PT" sz="2800"/>
              <a:t>Para manter a consistência do buffer é necessário que estes métodos sejam sempre executados por apenas 1 </a:t>
            </a:r>
            <a:r>
              <a:rPr lang="pt-PT" altLang="pt-PT" sz="2800" i="1"/>
              <a:t>thread</a:t>
            </a:r>
            <a:r>
              <a:rPr lang="pt-PT" altLang="pt-PT" sz="2800"/>
              <a:t> de cada vez!</a:t>
            </a:r>
          </a:p>
          <a:p>
            <a:endParaRPr lang="pt-PT" altLang="pt-PT" sz="2800"/>
          </a:p>
          <a:p>
            <a:pPr marL="457200" lvl="1" indent="0">
              <a:buFontTx/>
              <a:buNone/>
            </a:pPr>
            <a:r>
              <a:rPr lang="pt-PT" altLang="pt-PT" sz="2400" b="1">
                <a:sym typeface="Symbol" panose="05050102010706020507" pitchFamily="18" charset="2"/>
              </a:rPr>
              <a:t> Exclusão Mútua no acesso a estes métodos</a:t>
            </a:r>
            <a:endParaRPr lang="pt-PT" altLang="pt-PT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983FFD9-5214-4575-94BC-5FB815A1E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Definições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BBEDB11F-BFD1-473A-B0EB-E1F3F25B53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b="1" dirty="0"/>
              <a:t>Condição de corrida</a:t>
            </a:r>
          </a:p>
          <a:p>
            <a:pPr lvl="1">
              <a:defRPr/>
            </a:pPr>
            <a:r>
              <a:rPr lang="pt-PT" altLang="pt-PT" sz="1800" dirty="0"/>
              <a:t>Quando vários processos/</a:t>
            </a:r>
            <a:r>
              <a:rPr lang="pt-PT" altLang="pt-PT" sz="1800" i="1" dirty="0" err="1"/>
              <a:t>threads</a:t>
            </a:r>
            <a:r>
              <a:rPr lang="pt-PT" altLang="pt-PT" sz="1800" dirty="0"/>
              <a:t> acedem a dados partilhados e o resultado final depende de forma inesperada da ordem de execução</a:t>
            </a:r>
          </a:p>
          <a:p>
            <a:pPr>
              <a:defRPr/>
            </a:pPr>
            <a:r>
              <a:rPr lang="pt-PT" altLang="pt-PT" sz="2000" b="1" dirty="0"/>
              <a:t>Região crítica</a:t>
            </a:r>
          </a:p>
          <a:p>
            <a:pPr lvl="1">
              <a:defRPr/>
            </a:pPr>
            <a:r>
              <a:rPr lang="pt-PT" altLang="pt-PT" sz="1800" dirty="0"/>
              <a:t>Zona de código que manipula dados partilhados e que não pode ser executada concorrentemente por mais do que um processo/</a:t>
            </a:r>
            <a:r>
              <a:rPr lang="pt-PT" altLang="pt-PT" sz="1800" i="1" dirty="0" err="1"/>
              <a:t>thread</a:t>
            </a:r>
            <a:endParaRPr lang="pt-PT" altLang="pt-PT" sz="1800" i="1" dirty="0"/>
          </a:p>
          <a:p>
            <a:pPr marL="0" indent="0">
              <a:buFontTx/>
              <a:buNone/>
              <a:defRPr/>
            </a:pPr>
            <a:endParaRPr lang="pt-PT" altLang="pt-PT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B78B983-FE0D-4486-BFA6-1D5704967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Região Crítica</a:t>
            </a: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25427344-D493-4725-8B5A-C511B7DA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12875"/>
            <a:ext cx="8305800" cy="403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BA91C12-0C40-49D8-A9FA-85B062B47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Condições para Região Crítica</a:t>
            </a:r>
          </a:p>
        </p:txBody>
      </p:sp>
      <p:sp>
        <p:nvSpPr>
          <p:cNvPr id="32771" name="Marcador de Posição de Conteúdo 3">
            <a:extLst>
              <a:ext uri="{FF2B5EF4-FFF2-40B4-BE49-F238E27FC236}">
                <a16:creationId xmlns:a16="http://schemas.microsoft.com/office/drawing/2014/main" id="{C2707ED9-26FD-4294-85AF-988DB3C3E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Exclusão Mútua</a:t>
            </a:r>
          </a:p>
          <a:p>
            <a:pPr lvl="1"/>
            <a:r>
              <a:rPr lang="pt-PT" altLang="pt-PT" sz="1800"/>
              <a:t>Se um processo Pi está a executar na sua região crítica então nenhum dos outros processos pode estar em execução nas suas regiões críticas</a:t>
            </a:r>
          </a:p>
          <a:p>
            <a:r>
              <a:rPr lang="pt-PT" altLang="pt-PT" sz="2000" b="1"/>
              <a:t>Progresso</a:t>
            </a:r>
          </a:p>
          <a:p>
            <a:pPr lvl="1"/>
            <a:r>
              <a:rPr lang="pt-PT" altLang="pt-PT" sz="1800"/>
              <a:t>Se nenhum processo está em execução em regiões críticas e pelo menos um processo pretende o acesso à região crítica então a selecção do processo que deverá ter acesso a esta região não pode ser adiada indefinidamente</a:t>
            </a:r>
          </a:p>
          <a:p>
            <a:r>
              <a:rPr lang="pt-PT" altLang="pt-PT" sz="2000" b="1"/>
              <a:t>Espera limitada</a:t>
            </a:r>
          </a:p>
          <a:p>
            <a:pPr lvl="1"/>
            <a:r>
              <a:rPr lang="pt-PT" altLang="pt-PT" sz="1800"/>
              <a:t>Deve existir um limite ao número de vezes que é concedido o acesso a outros processos à região crítica, após um determinado processo ter pedido esse acesso e até que esse pedido seja satisfeito</a:t>
            </a:r>
          </a:p>
          <a:p>
            <a:r>
              <a:rPr lang="en-US" altLang="en-US" sz="2000" b="1"/>
              <a:t>Não há nenhum pressuposto sobre a velocidade ou número de CPUs</a:t>
            </a:r>
          </a:p>
          <a:p>
            <a:endParaRPr lang="pt-PT" altLang="pt-PT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72C6201E-D266-4854-8FCA-3A3D1D196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Threads</a:t>
            </a:r>
            <a:endParaRPr lang="pt-PT" altLang="pt-PT" i="1"/>
          </a:p>
        </p:txBody>
      </p:sp>
      <p:sp>
        <p:nvSpPr>
          <p:cNvPr id="10243" name="Content Placeholder 1">
            <a:extLst>
              <a:ext uri="{FF2B5EF4-FFF2-40B4-BE49-F238E27FC236}">
                <a16:creationId xmlns:a16="http://schemas.microsoft.com/office/drawing/2014/main" id="{9745A5DC-CD20-4CD6-8F67-DA23FACFC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Programas têm geralmente de executar diversas atividades distintas</a:t>
            </a:r>
          </a:p>
          <a:p>
            <a:r>
              <a:rPr lang="en-US" altLang="en-US" sz="2800"/>
              <a:t>Usando </a:t>
            </a:r>
            <a:r>
              <a:rPr lang="en-US" altLang="en-US" sz="2800" i="1"/>
              <a:t>threads,</a:t>
            </a:r>
            <a:r>
              <a:rPr lang="en-US" altLang="en-US" sz="2800"/>
              <a:t> o programador pode desenvolver o programa como um conjunto de fluxos de execução sequenciais, um para cada atividade</a:t>
            </a:r>
          </a:p>
          <a:p>
            <a:r>
              <a:rPr lang="en-US" altLang="en-US" sz="2800"/>
              <a:t>Cada </a:t>
            </a:r>
            <a:r>
              <a:rPr lang="en-US" altLang="en-US" sz="2800" i="1"/>
              <a:t>thread</a:t>
            </a:r>
            <a:r>
              <a:rPr lang="en-US" altLang="en-US" sz="2800"/>
              <a:t> comporta-se como tendo o seu processador próprio.</a:t>
            </a:r>
          </a:p>
          <a:p>
            <a:r>
              <a:rPr lang="en-US" altLang="en-US" sz="2800"/>
              <a:t>Todas as </a:t>
            </a:r>
            <a:r>
              <a:rPr lang="en-US" altLang="en-US" sz="2800" i="1"/>
              <a:t>threads</a:t>
            </a:r>
            <a:r>
              <a:rPr lang="en-US" altLang="en-US" sz="2800"/>
              <a:t> do mesmo processo partilham espaço de endereçamento (memória)</a:t>
            </a:r>
            <a:endParaRPr lang="en-US" altLang="en-US" sz="2800" i="1"/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BB2E01F-A756-4D4E-9487-6453A64C0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Definições</a:t>
            </a:r>
          </a:p>
        </p:txBody>
      </p:sp>
      <p:sp>
        <p:nvSpPr>
          <p:cNvPr id="33795" name="Marcador de Posição de Conteúdo 3">
            <a:extLst>
              <a:ext uri="{FF2B5EF4-FFF2-40B4-BE49-F238E27FC236}">
                <a16:creationId xmlns:a16="http://schemas.microsoft.com/office/drawing/2014/main" id="{C93DD41D-A352-4C17-B25A-4805A65AC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Condição de corrida</a:t>
            </a:r>
          </a:p>
          <a:p>
            <a:pPr lvl="1"/>
            <a:r>
              <a:rPr lang="pt-PT" altLang="pt-PT" sz="1800"/>
              <a:t>Quando vários processos/</a:t>
            </a:r>
            <a:r>
              <a:rPr lang="pt-PT" altLang="pt-PT" sz="1800" i="1"/>
              <a:t>threads</a:t>
            </a:r>
            <a:r>
              <a:rPr lang="pt-PT" altLang="pt-PT" sz="1800"/>
              <a:t> acedem a dados partilhados e o resultado final depende de forma inesperada da ordem de execução</a:t>
            </a:r>
          </a:p>
          <a:p>
            <a:r>
              <a:rPr lang="pt-PT" altLang="pt-PT" sz="2000" b="1"/>
              <a:t>Região crítica</a:t>
            </a:r>
          </a:p>
          <a:p>
            <a:pPr lvl="1"/>
            <a:r>
              <a:rPr lang="pt-PT" altLang="pt-PT" sz="1800"/>
              <a:t>Zona de código que manipula dados partilhados e que não pode ser executada concorrentemente por mais do que um processo/</a:t>
            </a:r>
            <a:r>
              <a:rPr lang="pt-PT" altLang="pt-PT" sz="1800" i="1"/>
              <a:t>thread</a:t>
            </a:r>
          </a:p>
          <a:p>
            <a:endParaRPr lang="pt-PT" altLang="pt-PT" sz="2000"/>
          </a:p>
          <a:p>
            <a:r>
              <a:rPr lang="pt-PT" altLang="pt-PT" sz="2000" b="1"/>
              <a:t>Região de entrada</a:t>
            </a:r>
          </a:p>
          <a:p>
            <a:pPr lvl="1"/>
            <a:r>
              <a:rPr lang="pt-PT" altLang="pt-PT" sz="1800"/>
              <a:t>Código que realiza o pedido de acesso à região crítica</a:t>
            </a:r>
          </a:p>
          <a:p>
            <a:r>
              <a:rPr lang="pt-PT" altLang="pt-PT" sz="2000" b="1"/>
              <a:t>Região de saída</a:t>
            </a:r>
          </a:p>
          <a:p>
            <a:pPr lvl="1"/>
            <a:r>
              <a:rPr lang="pt-PT" altLang="pt-PT" sz="1800"/>
              <a:t>Código executado após a saída da região crítica</a:t>
            </a:r>
          </a:p>
          <a:p>
            <a:pPr>
              <a:buFontTx/>
              <a:buNone/>
            </a:pPr>
            <a:endParaRPr lang="pt-PT" altLang="pt-PT"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EAAA167-0613-4028-969B-56D74C761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típica</a:t>
            </a:r>
          </a:p>
        </p:txBody>
      </p:sp>
      <p:pic>
        <p:nvPicPr>
          <p:cNvPr id="34819" name="Picture 1027">
            <a:extLst>
              <a:ext uri="{FF2B5EF4-FFF2-40B4-BE49-F238E27FC236}">
                <a16:creationId xmlns:a16="http://schemas.microsoft.com/office/drawing/2014/main" id="{862DFE95-C245-4D5D-869C-4A32BBBB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85938"/>
            <a:ext cx="4643438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75C7F47-36B1-4C33-8E64-E04C109B7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Tópico prático: ficheiros inicialização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9AF5564-D374-4028-8426-2846FC25B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 tipos de bash</a:t>
            </a:r>
          </a:p>
          <a:p>
            <a:pPr lvl="1"/>
            <a:r>
              <a:rPr lang="en-US" altLang="en-US"/>
              <a:t>bash interactiva de login</a:t>
            </a:r>
          </a:p>
          <a:p>
            <a:pPr lvl="1"/>
            <a:r>
              <a:rPr lang="en-US" altLang="en-US"/>
              <a:t>bash interactiva</a:t>
            </a:r>
          </a:p>
          <a:p>
            <a:pPr lvl="1"/>
            <a:r>
              <a:rPr lang="en-US" altLang="en-US"/>
              <a:t>bash não interactiva</a:t>
            </a:r>
          </a:p>
          <a:p>
            <a:r>
              <a:rPr lang="en-US" altLang="en-US"/>
              <a:t>Ficheiros globais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/etc/profile</a:t>
            </a:r>
            <a:r>
              <a:rPr lang="en-US" altLang="en-US"/>
              <a:t>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/etc/bashrc</a:t>
            </a:r>
          </a:p>
          <a:p>
            <a:r>
              <a:rPr lang="en-US" altLang="en-US"/>
              <a:t>Ficheiros por utilizador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~/.profile</a:t>
            </a:r>
            <a:r>
              <a:rPr lang="en-US" altLang="en-US"/>
              <a:t>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~/.bashrc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4F4B99D0-BB47-4316-90DA-854ECF111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</a:t>
            </a:r>
            <a:r>
              <a:rPr lang="pt-PT" altLang="pt-PT" i="1"/>
              <a:t>Single</a:t>
            </a:r>
            <a:r>
              <a:rPr lang="pt-PT" altLang="pt-PT"/>
              <a:t> e </a:t>
            </a:r>
            <a:r>
              <a:rPr lang="pt-PT" altLang="pt-PT" i="1"/>
              <a:t>Multi threaded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67C7C5D3-CB0A-4DAC-9A5E-7736436B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428750" y="1928813"/>
            <a:ext cx="6299200" cy="3643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E7B9EFA-4120-44EA-9E04-C833381EB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e </a:t>
            </a:r>
            <a:r>
              <a:rPr lang="pt-PT" altLang="pt-PT" i="1"/>
              <a:t>Threads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B0236D1B-9B1D-4779-AAB2-78987E01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9850"/>
            <a:ext cx="8099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B1F19D99-2905-477E-A88E-D53848977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Novas Questões</a:t>
            </a:r>
          </a:p>
        </p:txBody>
      </p:sp>
      <p:sp>
        <p:nvSpPr>
          <p:cNvPr id="18435" name="Marcador de Posição de Conteúdo 4">
            <a:extLst>
              <a:ext uri="{FF2B5EF4-FFF2-40B4-BE49-F238E27FC236}">
                <a16:creationId xmlns:a16="http://schemas.microsoft.com/office/drawing/2014/main" id="{FC755AB9-E66A-44E3-B727-695DC8A89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Semântica de fork() e exec()</a:t>
            </a:r>
          </a:p>
          <a:p>
            <a:r>
              <a:rPr lang="pt-PT" altLang="pt-PT"/>
              <a:t>Cancelamento de </a:t>
            </a:r>
            <a:r>
              <a:rPr lang="pt-PT" altLang="pt-PT" i="1"/>
              <a:t>threads</a:t>
            </a:r>
          </a:p>
          <a:p>
            <a:r>
              <a:rPr lang="pt-PT" altLang="pt-PT"/>
              <a:t>Atendimento de sinais</a:t>
            </a:r>
          </a:p>
          <a:p>
            <a:r>
              <a:rPr lang="pt-PT" altLang="pt-PT" i="1"/>
              <a:t>Thread Pools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0FAC49F8-63D8-4D85-904E-A0E28A716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fork() e exec()</a:t>
            </a:r>
          </a:p>
        </p:txBody>
      </p:sp>
      <p:sp>
        <p:nvSpPr>
          <p:cNvPr id="19459" name="Marcador de Posição de Conteúdo 4">
            <a:extLst>
              <a:ext uri="{FF2B5EF4-FFF2-40B4-BE49-F238E27FC236}">
                <a16:creationId xmlns:a16="http://schemas.microsoft.com/office/drawing/2014/main" id="{CBF1FD55-B81C-4A11-A44A-8E377579C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fork() duplica todas as </a:t>
            </a:r>
            <a:r>
              <a:rPr lang="pt-PT" altLang="pt-PT" sz="2400" i="1"/>
              <a:t>threads</a:t>
            </a:r>
            <a:r>
              <a:rPr lang="pt-PT" altLang="pt-PT" sz="2400"/>
              <a:t> ou apenas aquela em que foi executado</a:t>
            </a:r>
          </a:p>
          <a:p>
            <a:pPr lvl="1"/>
            <a:r>
              <a:rPr lang="pt-PT" altLang="pt-PT" sz="2000"/>
              <a:t>Comportamento normal é que, após o fork(), o processo filho só tem uma </a:t>
            </a:r>
            <a:r>
              <a:rPr lang="pt-PT" altLang="pt-PT" sz="2000" i="1"/>
              <a:t>thread</a:t>
            </a:r>
          </a:p>
          <a:p>
            <a:pPr lvl="1"/>
            <a:r>
              <a:rPr lang="pt-PT" altLang="pt-PT" sz="2000"/>
              <a:t>Usar com cuidado pois podem surgir vários problemas</a:t>
            </a:r>
          </a:p>
          <a:p>
            <a:pPr lvl="2"/>
            <a:r>
              <a:rPr lang="pt-PT" altLang="pt-PT" sz="1800"/>
              <a:t>memória inconsistente, semáforos bloqueados, …</a:t>
            </a:r>
          </a:p>
          <a:p>
            <a:pPr lvl="2"/>
            <a:r>
              <a:rPr lang="pt-PT" altLang="pt-PT" sz="1800"/>
              <a:t>Depois de fork() apenas </a:t>
            </a:r>
            <a:r>
              <a:rPr lang="pt-PT" altLang="pt-PT" sz="1800" b="1"/>
              <a:t>funções async-safe </a:t>
            </a:r>
            <a:r>
              <a:rPr lang="pt-PT" altLang="pt-PT" sz="1800"/>
              <a:t>devem ser usadas</a:t>
            </a:r>
          </a:p>
          <a:p>
            <a:pPr lvl="3"/>
            <a:r>
              <a:rPr lang="pt-PT" altLang="pt-PT" sz="1400"/>
              <a:t>Ex: Não usar malloc() ou printf()</a:t>
            </a:r>
          </a:p>
          <a:p>
            <a:pPr lvl="1"/>
            <a:r>
              <a:rPr lang="en-US" altLang="en-US" sz="1600"/>
              <a:t>int pthread_atfork(void (*prepare)(void), void (*parent)(void), void (*child)(void));</a:t>
            </a:r>
            <a:endParaRPr lang="pt-PT" altLang="pt-PT" sz="1600"/>
          </a:p>
          <a:p>
            <a:pPr lvl="1"/>
            <a:r>
              <a:rPr lang="pt-PT" altLang="pt-PT" sz="2000"/>
              <a:t>Alguns sistemas UNIX têm 2 versões que permitem escolher o comportamento (fork() e forkall())</a:t>
            </a:r>
          </a:p>
          <a:p>
            <a:r>
              <a:rPr lang="pt-PT" altLang="pt-PT" sz="2400"/>
              <a:t>Em geral, exec() substitui todo o processo incluindo todas as </a:t>
            </a:r>
            <a:r>
              <a:rPr lang="pt-PT" altLang="pt-PT" sz="2400" i="1"/>
              <a:t>threads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176F87D3-AB4C-4E78-A7CF-2BC77AFAC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Cancelamento de </a:t>
            </a:r>
            <a:r>
              <a:rPr lang="pt-PT" altLang="pt-PT" i="1"/>
              <a:t>threads</a:t>
            </a:r>
          </a:p>
        </p:txBody>
      </p:sp>
      <p:sp>
        <p:nvSpPr>
          <p:cNvPr id="20483" name="Marcador de Posição de Conteúdo 4">
            <a:extLst>
              <a:ext uri="{FF2B5EF4-FFF2-40B4-BE49-F238E27FC236}">
                <a16:creationId xmlns:a16="http://schemas.microsoft.com/office/drawing/2014/main" id="{C6D8F236-4004-41CD-8C8B-AEB919063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Cancelar uma </a:t>
            </a:r>
            <a:r>
              <a:rPr lang="pt-PT" altLang="pt-PT" i="1"/>
              <a:t>thread</a:t>
            </a:r>
            <a:r>
              <a:rPr lang="pt-PT" altLang="pt-PT"/>
              <a:t> antes desta terminar por si</a:t>
            </a:r>
          </a:p>
          <a:p>
            <a:r>
              <a:rPr lang="pt-PT" altLang="pt-PT"/>
              <a:t>2 abordagens</a:t>
            </a:r>
          </a:p>
          <a:p>
            <a:pPr lvl="1"/>
            <a:r>
              <a:rPr lang="pt-PT" altLang="pt-PT"/>
              <a:t>Cancelamento assíncrono</a:t>
            </a:r>
          </a:p>
          <a:p>
            <a:pPr lvl="2"/>
            <a:r>
              <a:rPr lang="pt-PT" altLang="pt-PT" i="1"/>
              <a:t>Thread</a:t>
            </a:r>
            <a:r>
              <a:rPr lang="pt-PT" altLang="pt-PT"/>
              <a:t> é terminada imediatamente</a:t>
            </a:r>
          </a:p>
          <a:p>
            <a:pPr lvl="1"/>
            <a:r>
              <a:rPr lang="pt-PT" altLang="pt-PT"/>
              <a:t>Cancelamento síncrono</a:t>
            </a:r>
          </a:p>
          <a:p>
            <a:pPr lvl="2"/>
            <a:r>
              <a:rPr lang="pt-PT" altLang="pt-PT" i="1"/>
              <a:t>Thread</a:t>
            </a:r>
            <a:r>
              <a:rPr lang="pt-PT" altLang="pt-PT"/>
              <a:t> verifica periodicamente se deve terminar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3FC145E-471C-440C-9A69-B7D15D7C9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Atendimento de sinais</a:t>
            </a:r>
          </a:p>
        </p:txBody>
      </p:sp>
      <p:sp>
        <p:nvSpPr>
          <p:cNvPr id="21507" name="Marcador de Posição de Conteúdo 4">
            <a:extLst>
              <a:ext uri="{FF2B5EF4-FFF2-40B4-BE49-F238E27FC236}">
                <a16:creationId xmlns:a16="http://schemas.microsoft.com/office/drawing/2014/main" id="{DF9DC875-3C3D-427E-9873-A40E4F61A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Sinais são usados em UNIX para notificar processos de certos eventos</a:t>
            </a:r>
          </a:p>
          <a:p>
            <a:r>
              <a:rPr lang="pt-PT" altLang="pt-PT" sz="2800"/>
              <a:t>Opções</a:t>
            </a:r>
          </a:p>
          <a:p>
            <a:pPr lvl="1"/>
            <a:r>
              <a:rPr lang="pt-PT" altLang="pt-PT" sz="2400"/>
              <a:t>Sinal é enviado apenas para a thread a que o sinal de aplica (ex: divisão por zero, etc)</a:t>
            </a:r>
          </a:p>
          <a:p>
            <a:pPr lvl="1"/>
            <a:r>
              <a:rPr lang="pt-PT" altLang="pt-PT" sz="2400"/>
              <a:t>Sinal enviado para todas as threads</a:t>
            </a:r>
          </a:p>
          <a:p>
            <a:pPr lvl="1"/>
            <a:r>
              <a:rPr lang="pt-PT" altLang="pt-PT" sz="2400"/>
              <a:t>Sinal enviado para subconjunto das threads</a:t>
            </a:r>
          </a:p>
          <a:p>
            <a:pPr lvl="1"/>
            <a:r>
              <a:rPr lang="pt-PT" altLang="pt-PT" sz="2400"/>
              <a:t>Thread específica recebe todos os sinais</a:t>
            </a:r>
          </a:p>
          <a:p>
            <a:pPr lvl="2"/>
            <a:r>
              <a:rPr lang="pt-PT" altLang="pt-PT" sz="2000"/>
              <a:t>pthread_sigmask() permite definir quais os sinais que cada thread pode receber. Assim a aplicação pode bloquear os sinais para todas as threads excepto uma (que fica com essa responsabilidade)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6A0274E-A9F4-4DA8-AAD5-299F2E0FE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Comunicação entre processos/threads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54957-C762-43D3-80F6-E0759DF0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68433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SzPct val="75000"/>
              <a:buFont typeface="Wingdings" pitchFamily="2" charset="2"/>
              <a:buNone/>
              <a:defRPr/>
            </a:pPr>
            <a:r>
              <a:rPr lang="en-US" sz="2400" kern="0">
                <a:solidFill>
                  <a:srgbClr val="003366"/>
                </a:solidFill>
                <a:latin typeface="+mn-lt"/>
                <a:cs typeface="+mn-cs"/>
              </a:rPr>
              <a:t>	</a:t>
            </a:r>
            <a:r>
              <a:rPr lang="en-US" sz="2400" b="1" kern="0">
                <a:solidFill>
                  <a:srgbClr val="003366"/>
                </a:solidFill>
                <a:latin typeface="+mn-lt"/>
                <a:cs typeface="+mn-cs"/>
              </a:rPr>
              <a:t>Message Passing</a:t>
            </a:r>
            <a:r>
              <a:rPr lang="en-US" sz="2400" kern="0">
                <a:solidFill>
                  <a:srgbClr val="003366"/>
                </a:solidFill>
                <a:latin typeface="+mn-lt"/>
                <a:cs typeface="+mn-cs"/>
              </a:rPr>
              <a:t>		</a:t>
            </a:r>
            <a:r>
              <a:rPr lang="en-US" sz="2400" b="1" kern="0">
                <a:solidFill>
                  <a:srgbClr val="003366"/>
                </a:solidFill>
                <a:latin typeface="+mn-lt"/>
                <a:cs typeface="+mn-cs"/>
              </a:rPr>
              <a:t>Shared Memory</a:t>
            </a:r>
            <a:endParaRPr lang="en-US" sz="2400" kern="0">
              <a:solidFill>
                <a:srgbClr val="003366"/>
              </a:solidFill>
              <a:latin typeface="+mn-lt"/>
              <a:cs typeface="+mn-cs"/>
            </a:endParaRP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64529530-4A9B-4167-BD6D-11BACDF4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51088"/>
            <a:ext cx="6577013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2310</TotalTime>
  <Words>790</Words>
  <Application>Microsoft Office PowerPoint</Application>
  <PresentationFormat>On-screen Show (4:3)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Times New Roman</vt:lpstr>
      <vt:lpstr>Wingdings</vt:lpstr>
      <vt:lpstr>Modelo de apresentação predefinido</vt:lpstr>
      <vt:lpstr>Sistemas Operativos  Licenciatura Engenharia Informática Licenciatura Engenharia Computacional</vt:lpstr>
      <vt:lpstr>Threads</vt:lpstr>
      <vt:lpstr>Processos Single e Multi threaded</vt:lpstr>
      <vt:lpstr>Processos e Threads</vt:lpstr>
      <vt:lpstr>Novas Questões</vt:lpstr>
      <vt:lpstr>fork() e exec()</vt:lpstr>
      <vt:lpstr>Cancelamento de threads</vt:lpstr>
      <vt:lpstr>Atendimento de sinais</vt:lpstr>
      <vt:lpstr>Comunicação entre processos/threads</vt:lpstr>
      <vt:lpstr>Problema do produtor-consumidor</vt:lpstr>
      <vt:lpstr>Problema do produtor-consumidor</vt:lpstr>
      <vt:lpstr>Problema do produtor-consumidor Solução Java com memória partilhada</vt:lpstr>
      <vt:lpstr>Problema do produtor-consumidor Solução Java com memória partilhada</vt:lpstr>
      <vt:lpstr>Problema do produtor-consumidor Solução Java com memória partilhada</vt:lpstr>
      <vt:lpstr>Problema do produtor-consumidor Solução Java com memória partilhada</vt:lpstr>
      <vt:lpstr>Problema do produtor-consumidor Solução Java com memória partilhada</vt:lpstr>
      <vt:lpstr>Definições</vt:lpstr>
      <vt:lpstr>Região Crítica</vt:lpstr>
      <vt:lpstr>Condições para Região Crítica</vt:lpstr>
      <vt:lpstr>Definições</vt:lpstr>
      <vt:lpstr>Estrutura típica</vt:lpstr>
      <vt:lpstr>Tópico prático: ficheiros inicialização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193</cp:revision>
  <dcterms:created xsi:type="dcterms:W3CDTF">1601-01-01T00:00:00Z</dcterms:created>
  <dcterms:modified xsi:type="dcterms:W3CDTF">2022-11-21T09:20:37Z</dcterms:modified>
</cp:coreProperties>
</file>