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461" r:id="rId3"/>
    <p:sldId id="431" r:id="rId4"/>
    <p:sldId id="462" r:id="rId5"/>
    <p:sldId id="433" r:id="rId6"/>
    <p:sldId id="434" r:id="rId7"/>
    <p:sldId id="435" r:id="rId8"/>
    <p:sldId id="464" r:id="rId9"/>
    <p:sldId id="436" r:id="rId10"/>
    <p:sldId id="465" r:id="rId11"/>
    <p:sldId id="458" r:id="rId12"/>
    <p:sldId id="459" r:id="rId13"/>
    <p:sldId id="466" r:id="rId14"/>
    <p:sldId id="471" r:id="rId15"/>
    <p:sldId id="441" r:id="rId16"/>
    <p:sldId id="442" r:id="rId17"/>
    <p:sldId id="443" r:id="rId18"/>
    <p:sldId id="472" r:id="rId19"/>
    <p:sldId id="444" r:id="rId20"/>
    <p:sldId id="445" r:id="rId21"/>
    <p:sldId id="473" r:id="rId22"/>
    <p:sldId id="44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D85AB77-16FC-4F02-BC9B-E14F384D4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Soluções Hardware</a:t>
            </a:r>
          </a:p>
        </p:txBody>
      </p:sp>
      <p:pic>
        <p:nvPicPr>
          <p:cNvPr id="12291" name="Picture 1028">
            <a:extLst>
              <a:ext uri="{FF2B5EF4-FFF2-40B4-BE49-F238E27FC236}">
                <a16:creationId xmlns:a16="http://schemas.microsoft.com/office/drawing/2014/main" id="{AEFCA0DE-B488-4488-8F00-E6B7DAC28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00125"/>
            <a:ext cx="4652962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EB7B90-26C9-4910-BFFB-F4C168E43BBC}"/>
              </a:ext>
            </a:extLst>
          </p:cNvPr>
          <p:cNvSpPr txBox="1"/>
          <p:nvPr/>
        </p:nvSpPr>
        <p:spPr>
          <a:xfrm>
            <a:off x="5576888" y="3636963"/>
            <a:ext cx="3209925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339933"/>
                </a:solidFill>
                <a:latin typeface="+mn-lt"/>
              </a:rPr>
              <a:t>testa</a:t>
            </a:r>
            <a:r>
              <a:rPr lang="en-US" sz="3200" dirty="0">
                <a:solidFill>
                  <a:srgbClr val="339933"/>
                </a:solidFill>
                <a:latin typeface="+mn-lt"/>
              </a:rPr>
              <a:t> e </a:t>
            </a:r>
            <a:r>
              <a:rPr lang="en-US" sz="3200" dirty="0" err="1">
                <a:solidFill>
                  <a:srgbClr val="339933"/>
                </a:solidFill>
                <a:latin typeface="+mn-lt"/>
              </a:rPr>
              <a:t>altera</a:t>
            </a:r>
            <a:r>
              <a:rPr lang="en-US" sz="3200" dirty="0">
                <a:solidFill>
                  <a:srgbClr val="339933"/>
                </a:solidFill>
                <a:latin typeface="+mn-lt"/>
              </a:rPr>
              <a:t> de forma </a:t>
            </a:r>
            <a:r>
              <a:rPr lang="en-US" sz="3200" dirty="0" err="1">
                <a:solidFill>
                  <a:srgbClr val="339933"/>
                </a:solidFill>
                <a:latin typeface="+mn-lt"/>
              </a:rPr>
              <a:t>atómica</a:t>
            </a:r>
            <a:endParaRPr lang="en-US" sz="3200" dirty="0">
              <a:solidFill>
                <a:srgbClr val="33993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288631-C46C-4106-9D0B-11E7FF9330FA}"/>
              </a:ext>
            </a:extLst>
          </p:cNvPr>
          <p:cNvSpPr txBox="1"/>
          <p:nvPr/>
        </p:nvSpPr>
        <p:spPr>
          <a:xfrm>
            <a:off x="5576888" y="4929188"/>
            <a:ext cx="3209925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339933"/>
                </a:solidFill>
                <a:latin typeface="+mn-lt"/>
              </a:rPr>
              <a:t>troca</a:t>
            </a:r>
            <a:r>
              <a:rPr lang="en-US" sz="3200" dirty="0">
                <a:solidFill>
                  <a:srgbClr val="339933"/>
                </a:solidFill>
                <a:latin typeface="+mn-lt"/>
              </a:rPr>
              <a:t> de forma </a:t>
            </a:r>
            <a:r>
              <a:rPr lang="en-US" sz="3200" dirty="0" err="1">
                <a:solidFill>
                  <a:srgbClr val="339933"/>
                </a:solidFill>
                <a:latin typeface="+mn-lt"/>
              </a:rPr>
              <a:t>atómica</a:t>
            </a:r>
            <a:endParaRPr lang="en-US" sz="3200" dirty="0">
              <a:solidFill>
                <a:srgbClr val="339933"/>
              </a:solidFill>
              <a:latin typeface="+mn-lt"/>
            </a:endParaRPr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694F9344-470C-4F7E-A60C-D8832FF77586}"/>
              </a:ext>
            </a:extLst>
          </p:cNvPr>
          <p:cNvSpPr/>
          <p:nvPr/>
        </p:nvSpPr>
        <p:spPr>
          <a:xfrm flipH="1">
            <a:off x="5143500" y="3714750"/>
            <a:ext cx="35718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441299E9-2988-43A5-A613-E456129CFAEC}"/>
              </a:ext>
            </a:extLst>
          </p:cNvPr>
          <p:cNvSpPr/>
          <p:nvPr/>
        </p:nvSpPr>
        <p:spPr>
          <a:xfrm flipH="1">
            <a:off x="5000625" y="5000625"/>
            <a:ext cx="35718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472DD41-AE03-4A45-9168-5D0E03CD0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Solução usando getAndSet</a:t>
            </a:r>
          </a:p>
        </p:txBody>
      </p:sp>
      <p:pic>
        <p:nvPicPr>
          <p:cNvPr id="13315" name="Picture 1030">
            <a:extLst>
              <a:ext uri="{FF2B5EF4-FFF2-40B4-BE49-F238E27FC236}">
                <a16:creationId xmlns:a16="http://schemas.microsoft.com/office/drawing/2014/main" id="{0BC87AC2-D120-4E3C-81AE-BCABD485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08188"/>
            <a:ext cx="5103813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41FB103-A374-4C58-BECC-FD0E8C0F51E0}"/>
              </a:ext>
            </a:extLst>
          </p:cNvPr>
          <p:cNvSpPr txBox="1"/>
          <p:nvPr/>
        </p:nvSpPr>
        <p:spPr>
          <a:xfrm>
            <a:off x="4719638" y="2857500"/>
            <a:ext cx="4138612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rgbClr val="339933"/>
                </a:solidFill>
                <a:latin typeface="+mn-lt"/>
              </a:rPr>
              <a:t>Só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sai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do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ciclo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se valor de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retorno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de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getAndSet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for false,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ou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seja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, se o lock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estava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“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livre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”</a:t>
            </a:r>
          </a:p>
        </p:txBody>
      </p:sp>
      <p:sp>
        <p:nvSpPr>
          <p:cNvPr id="5" name="Seta para a direita 4">
            <a:extLst>
              <a:ext uri="{FF2B5EF4-FFF2-40B4-BE49-F238E27FC236}">
                <a16:creationId xmlns:a16="http://schemas.microsoft.com/office/drawing/2014/main" id="{E798BE50-32FC-4969-B303-3B73923370FC}"/>
              </a:ext>
            </a:extLst>
          </p:cNvPr>
          <p:cNvSpPr/>
          <p:nvPr/>
        </p:nvSpPr>
        <p:spPr>
          <a:xfrm flipH="1">
            <a:off x="4286250" y="2935288"/>
            <a:ext cx="35718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29A2F08-3006-4C92-9125-4D6CDFA96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Solução usando swap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47902659-2788-4020-B8BD-B7DB5A35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5087938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73B018-0290-4056-BA8F-0A9BF73A48BB}"/>
              </a:ext>
            </a:extLst>
          </p:cNvPr>
          <p:cNvSpPr txBox="1"/>
          <p:nvPr/>
        </p:nvSpPr>
        <p:spPr>
          <a:xfrm>
            <a:off x="4500563" y="3943350"/>
            <a:ext cx="456723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rgbClr val="339933"/>
                </a:solidFill>
                <a:latin typeface="+mn-lt"/>
              </a:rPr>
              <a:t>Só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sai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do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ciclo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se valor anterior de lock for false, </a:t>
            </a:r>
          </a:p>
          <a:p>
            <a:pPr>
              <a:defRPr/>
            </a:pPr>
            <a:r>
              <a:rPr lang="en-US" sz="2400" dirty="0" err="1">
                <a:solidFill>
                  <a:srgbClr val="339933"/>
                </a:solidFill>
                <a:latin typeface="+mn-lt"/>
              </a:rPr>
              <a:t>ou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seja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, se o lock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estava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“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livre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”</a:t>
            </a:r>
          </a:p>
        </p:txBody>
      </p:sp>
      <p:sp>
        <p:nvSpPr>
          <p:cNvPr id="5" name="Seta para a direita 4">
            <a:extLst>
              <a:ext uri="{FF2B5EF4-FFF2-40B4-BE49-F238E27FC236}">
                <a16:creationId xmlns:a16="http://schemas.microsoft.com/office/drawing/2014/main" id="{D9B125E8-F4CC-44C9-AC4B-8FAC61E44777}"/>
              </a:ext>
            </a:extLst>
          </p:cNvPr>
          <p:cNvSpPr/>
          <p:nvPr/>
        </p:nvSpPr>
        <p:spPr>
          <a:xfrm flipH="1">
            <a:off x="4143375" y="3935413"/>
            <a:ext cx="35718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7FD034-E76F-4C73-9B44-1994F7308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Semáforos</a:t>
            </a:r>
          </a:p>
        </p:txBody>
      </p:sp>
      <p:sp>
        <p:nvSpPr>
          <p:cNvPr id="15363" name="Marcador de Posição de Conteúdo 3">
            <a:extLst>
              <a:ext uri="{FF2B5EF4-FFF2-40B4-BE49-F238E27FC236}">
                <a16:creationId xmlns:a16="http://schemas.microsoft.com/office/drawing/2014/main" id="{8FFCBA6A-754A-4FA1-8C54-71DE98AB5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Tipo de dados abstrato que permite sincronização de </a:t>
            </a:r>
            <a:r>
              <a:rPr lang="pt-PT" altLang="pt-PT" sz="2800" i="1"/>
              <a:t>threads</a:t>
            </a:r>
            <a:r>
              <a:rPr lang="pt-PT" altLang="pt-PT" sz="2800"/>
              <a:t>/processos sem </a:t>
            </a:r>
            <a:r>
              <a:rPr lang="pt-PT" altLang="pt-PT" sz="2800" i="1"/>
              <a:t>busy waiting</a:t>
            </a:r>
          </a:p>
          <a:p>
            <a:r>
              <a:rPr lang="pt-PT" altLang="pt-PT" sz="2800"/>
              <a:t>Semáforo tem um estado interno que é um </a:t>
            </a:r>
            <a:r>
              <a:rPr lang="pt-PT" altLang="pt-PT" sz="2800" b="1"/>
              <a:t>valor inteiro</a:t>
            </a:r>
          </a:p>
          <a:p>
            <a:r>
              <a:rPr lang="pt-PT" altLang="pt-PT" sz="2800"/>
              <a:t>Podem realizar-se </a:t>
            </a:r>
            <a:r>
              <a:rPr lang="pt-PT" altLang="pt-PT" sz="2800" b="1"/>
              <a:t>operações atómicas </a:t>
            </a:r>
            <a:r>
              <a:rPr lang="pt-PT" altLang="pt-PT" sz="2800"/>
              <a:t>de incremento e decremento da variável interna</a:t>
            </a:r>
          </a:p>
          <a:p>
            <a:r>
              <a:rPr lang="pt-PT" altLang="pt-PT" sz="2800"/>
              <a:t>Semáforo </a:t>
            </a:r>
            <a:r>
              <a:rPr lang="pt-PT" altLang="pt-PT" sz="2800" b="1"/>
              <a:t>bloqueia se a operação torna o valor do semáforo negativo</a:t>
            </a:r>
          </a:p>
          <a:p>
            <a:pPr lvl="1">
              <a:buFontTx/>
              <a:buNone/>
            </a:pPr>
            <a:endParaRPr lang="pt-PT" altLang="pt-PT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A2526EA-0A7A-45C9-B55C-6B173B86B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Semáforos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B445195C-77CF-4648-AC8D-5192D6532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Ferramenta de sincronização que não necessita de </a:t>
            </a:r>
            <a:r>
              <a:rPr lang="pt-PT" altLang="pt-PT" i="1"/>
              <a:t>busy waiting</a:t>
            </a:r>
          </a:p>
          <a:p>
            <a:r>
              <a:rPr lang="pt-PT" altLang="pt-PT"/>
              <a:t>Semáforo S</a:t>
            </a:r>
          </a:p>
          <a:p>
            <a:pPr lvl="1"/>
            <a:r>
              <a:rPr lang="pt-PT" altLang="pt-PT"/>
              <a:t>variável inteira</a:t>
            </a:r>
          </a:p>
          <a:p>
            <a:pPr lvl="1"/>
            <a:r>
              <a:rPr lang="pt-PT" altLang="pt-PT"/>
              <a:t>2 métodos de acesso:</a:t>
            </a:r>
          </a:p>
          <a:p>
            <a:pPr lvl="2"/>
            <a:r>
              <a:rPr lang="pt-PT" altLang="pt-PT"/>
              <a:t>release(); up(); P()		incremento</a:t>
            </a:r>
          </a:p>
          <a:p>
            <a:pPr lvl="2"/>
            <a:r>
              <a:rPr lang="pt-PT" altLang="pt-PT"/>
              <a:t>acquire(); down(); V()	decremento</a:t>
            </a:r>
          </a:p>
          <a:p>
            <a:pPr lvl="2"/>
            <a:endParaRPr lang="pt-PT" altLang="pt-PT"/>
          </a:p>
          <a:p>
            <a:pPr lvl="2"/>
            <a:endParaRPr lang="pt-PT" altLang="pt-PT"/>
          </a:p>
          <a:p>
            <a:pPr lvl="1">
              <a:buFontTx/>
              <a:buNone/>
            </a:pPr>
            <a:endParaRPr lang="pt-PT" altLang="pt-PT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3340B2E4-079E-48E2-869A-8986C8AA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4975225"/>
            <a:ext cx="324008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3551E0F2-A0DB-4605-94E4-3298B1780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106988"/>
            <a:ext cx="3240088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5884C89-EAAF-4AF3-819E-6DBF78D3D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Semáforos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AEE5D169-EF5D-404B-B8CB-72F03369B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Semáforos podem considerar que:</a:t>
            </a:r>
          </a:p>
          <a:p>
            <a:pPr lvl="1"/>
            <a:r>
              <a:rPr lang="pt-PT" altLang="pt-PT" sz="2400"/>
              <a:t>Variável interna pode tomar qualquer valor inteiro</a:t>
            </a:r>
          </a:p>
          <a:p>
            <a:pPr lvl="1"/>
            <a:r>
              <a:rPr lang="pt-PT" altLang="pt-PT" sz="2400"/>
              <a:t>Variável interna é binária</a:t>
            </a:r>
          </a:p>
          <a:p>
            <a:pPr lvl="2"/>
            <a:r>
              <a:rPr lang="pt-PT" altLang="pt-PT" sz="2000"/>
              <a:t>Por vezes estes semáforos são designados de </a:t>
            </a:r>
            <a:r>
              <a:rPr lang="pt-PT" altLang="pt-PT" sz="2000" i="1"/>
              <a:t>mutex</a:t>
            </a:r>
            <a:r>
              <a:rPr lang="pt-PT" altLang="pt-PT" sz="2000"/>
              <a:t> ou </a:t>
            </a:r>
            <a:r>
              <a:rPr lang="pt-PT" altLang="pt-PT" sz="2000" i="1"/>
              <a:t>lock</a:t>
            </a:r>
            <a:r>
              <a:rPr lang="pt-PT" altLang="pt-PT" sz="2000"/>
              <a:t>	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CC760ED-0D02-4847-BCBF-A95B49B5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00438"/>
            <a:ext cx="37719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1170F7A-CEAE-418C-9ADD-D3B632C52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Implementação de Semáforos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3EC92F45-A6BC-4694-B036-7998684EA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não é possível terminar </a:t>
            </a:r>
            <a:r>
              <a:rPr lang="pt-PT" altLang="pt-PT" sz="2000" i="1"/>
              <a:t>acquire</a:t>
            </a:r>
            <a:r>
              <a:rPr lang="pt-PT" altLang="pt-PT" sz="2000"/>
              <a:t> imediatamente, o semáforo, em geral, bloqueia o processo numa fila de espera própria</a:t>
            </a:r>
          </a:p>
          <a:p>
            <a:pPr lvl="1"/>
            <a:r>
              <a:rPr lang="pt-PT" altLang="pt-PT" sz="1800" i="1"/>
              <a:t>Block</a:t>
            </a:r>
            <a:r>
              <a:rPr lang="pt-PT" altLang="pt-PT" sz="1800"/>
              <a:t> – bloqueia o processo que tem de esperar pelo semáforo</a:t>
            </a:r>
          </a:p>
          <a:p>
            <a:pPr lvl="1"/>
            <a:r>
              <a:rPr lang="pt-PT" altLang="pt-PT" sz="1800" i="1"/>
              <a:t>Wakeup</a:t>
            </a:r>
            <a:r>
              <a:rPr lang="pt-PT" altLang="pt-PT" sz="1800"/>
              <a:t> – acorda um/vários processos da fila de espera</a:t>
            </a:r>
          </a:p>
          <a:p>
            <a:r>
              <a:rPr lang="pt-PT" altLang="pt-PT" sz="2000"/>
              <a:t>Deve garantir que não existem 2 processos a executar </a:t>
            </a:r>
            <a:r>
              <a:rPr lang="pt-PT" altLang="pt-PT" sz="2000" i="1"/>
              <a:t>acquire</a:t>
            </a:r>
            <a:r>
              <a:rPr lang="pt-PT" altLang="pt-PT" sz="2000"/>
              <a:t> ou </a:t>
            </a:r>
            <a:r>
              <a:rPr lang="pt-PT" altLang="pt-PT" sz="2000" i="1"/>
              <a:t>release</a:t>
            </a:r>
            <a:r>
              <a:rPr lang="pt-PT" altLang="pt-PT" sz="2000"/>
              <a:t> simultaneamente</a:t>
            </a:r>
          </a:p>
          <a:p>
            <a:pPr lvl="1"/>
            <a:r>
              <a:rPr lang="pt-PT" altLang="pt-PT" sz="1800"/>
              <a:t>Estas funções constituem regiões críticas </a:t>
            </a:r>
          </a:p>
        </p:txBody>
      </p:sp>
      <p:pic>
        <p:nvPicPr>
          <p:cNvPr id="18436" name="Picture 1028">
            <a:extLst>
              <a:ext uri="{FF2B5EF4-FFF2-40B4-BE49-F238E27FC236}">
                <a16:creationId xmlns:a16="http://schemas.microsoft.com/office/drawing/2014/main" id="{D58CAB64-C088-48A1-A238-2A700937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2600325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029">
            <a:extLst>
              <a:ext uri="{FF2B5EF4-FFF2-40B4-BE49-F238E27FC236}">
                <a16:creationId xmlns:a16="http://schemas.microsoft.com/office/drawing/2014/main" id="{A751DF05-DDC2-4C9B-9E3E-AE6BEBA0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429125"/>
            <a:ext cx="317976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F51E58-1BE5-4902-9E58-2EB730AB2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Deadlock</a:t>
            </a:r>
            <a:r>
              <a:rPr lang="pt-PT" altLang="pt-PT"/>
              <a:t> e Adiamento indefinido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303D96C0-DA86-457E-8622-D30CA381E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/>
              <a:t>Deadlock</a:t>
            </a:r>
          </a:p>
          <a:p>
            <a:pPr lvl="1"/>
            <a:r>
              <a:rPr lang="pt-PT" altLang="pt-PT" sz="1800"/>
              <a:t>2 ou mais processos estão bloqueados à espera de um evento que apenas pode ser despoletado por um dos processos em bloqueio</a:t>
            </a:r>
          </a:p>
          <a:p>
            <a:pPr lvl="1"/>
            <a:r>
              <a:rPr lang="pt-PT" altLang="pt-PT" sz="1800"/>
              <a:t>Se S e Q forem 2 semáforos inicializados a 1</a:t>
            </a:r>
          </a:p>
          <a:p>
            <a:pPr lvl="2">
              <a:buFontTx/>
              <a:buNone/>
            </a:pPr>
            <a:r>
              <a:rPr lang="pt-PT" altLang="pt-PT" sz="1400"/>
              <a:t>P0				P1</a:t>
            </a:r>
          </a:p>
          <a:p>
            <a:pPr lvl="2">
              <a:buFontTx/>
              <a:buNone/>
            </a:pPr>
            <a:r>
              <a:rPr lang="pt-PT" altLang="pt-PT" sz="1400"/>
              <a:t>S.acquire()			Q.acquire()</a:t>
            </a:r>
          </a:p>
          <a:p>
            <a:pPr lvl="2">
              <a:buFontTx/>
              <a:buNone/>
            </a:pPr>
            <a:r>
              <a:rPr lang="pt-PT" altLang="pt-PT" sz="1400"/>
              <a:t>Q.acquire()			S.acquire()</a:t>
            </a:r>
          </a:p>
          <a:p>
            <a:pPr lvl="2">
              <a:buFontTx/>
              <a:buNone/>
            </a:pPr>
            <a:r>
              <a:rPr lang="pt-PT" altLang="pt-PT" sz="1400"/>
              <a:t>…				…</a:t>
            </a:r>
          </a:p>
          <a:p>
            <a:pPr lvl="2">
              <a:buFontTx/>
              <a:buNone/>
            </a:pPr>
            <a:r>
              <a:rPr lang="pt-PT" altLang="pt-PT" sz="1400"/>
              <a:t>Q.release()			S. release()</a:t>
            </a:r>
          </a:p>
          <a:p>
            <a:pPr lvl="2">
              <a:buFontTx/>
              <a:buNone/>
            </a:pPr>
            <a:r>
              <a:rPr lang="pt-PT" altLang="pt-PT" sz="1400"/>
              <a:t>S.release()			Q. release()</a:t>
            </a:r>
          </a:p>
          <a:p>
            <a:pPr lvl="2">
              <a:buFontTx/>
              <a:buNone/>
            </a:pPr>
            <a:endParaRPr lang="pt-PT" altLang="pt-PT" sz="1400"/>
          </a:p>
          <a:p>
            <a:r>
              <a:rPr lang="pt-PT" altLang="pt-PT" sz="2200"/>
              <a:t>Adiamento indefinido (</a:t>
            </a:r>
            <a:r>
              <a:rPr lang="pt-PT" altLang="pt-PT" sz="2200" i="1"/>
              <a:t>starvation</a:t>
            </a:r>
            <a:r>
              <a:rPr lang="pt-PT" altLang="pt-PT" sz="2200"/>
              <a:t>)</a:t>
            </a:r>
          </a:p>
          <a:p>
            <a:pPr lvl="1"/>
            <a:r>
              <a:rPr lang="pt-PT" altLang="pt-PT" sz="1800"/>
              <a:t>Um processo pode nunca ser removido da fila de espera de um semáforo		</a:t>
            </a:r>
            <a:endParaRPr lang="pt-PT" altLang="pt-PT" sz="1800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4401179-7AA0-4CEE-AE5E-CC6B60EA8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Tópico prático: ssh com autenticação RSA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5175D4D-9B8B-4FC5-9AB0-3CD67BD3E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O protocolo ssh permite vários tipos de autenticação, entre os quais:</a:t>
            </a:r>
          </a:p>
          <a:p>
            <a:pPr lvl="1"/>
            <a:r>
              <a:rPr lang="en-US" altLang="en-US" sz="2400"/>
              <a:t>Através de username/password</a:t>
            </a:r>
          </a:p>
          <a:p>
            <a:pPr lvl="1"/>
            <a:r>
              <a:rPr lang="en-US" altLang="en-US" sz="2400"/>
              <a:t>Através de chave pública</a:t>
            </a:r>
          </a:p>
          <a:p>
            <a:pPr lvl="2"/>
            <a:r>
              <a:rPr lang="en-US" altLang="en-US" sz="2000"/>
              <a:t>Permite login sem utilização de password</a:t>
            </a:r>
          </a:p>
          <a:p>
            <a:pPr lvl="2"/>
            <a:r>
              <a:rPr lang="en-US" altLang="en-US" sz="2000"/>
              <a:t>Ficheiro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~/.ssh/authorized_keys </a:t>
            </a:r>
            <a:r>
              <a:rPr lang="en-US" altLang="en-US" sz="2000">
                <a:cs typeface="Courier New" panose="02070309020205020404" pitchFamily="49" charset="0"/>
              </a:rPr>
              <a:t>contém as chaves públicas permitidas para essa conta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/>
              <a:t>Linux</a:t>
            </a:r>
          </a:p>
          <a:p>
            <a:pPr lvl="1"/>
            <a:r>
              <a:rPr lang="en-US" altLang="en-US" sz="2400"/>
              <a:t>Comandos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altLang="en-US" sz="2400"/>
              <a:t> 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ssh-copy-id</a:t>
            </a:r>
          </a:p>
          <a:p>
            <a:r>
              <a:rPr lang="en-US" altLang="en-US" sz="2800"/>
              <a:t>Windows</a:t>
            </a:r>
          </a:p>
          <a:p>
            <a:pPr lvl="1"/>
            <a:r>
              <a:rPr lang="en-US" altLang="en-US" sz="2400"/>
              <a:t>Comandos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PuTTYgen</a:t>
            </a:r>
            <a:r>
              <a:rPr lang="en-US" altLang="en-US" sz="2400"/>
              <a:t> 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Pageant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89B54F9-3D0F-412D-A083-74DE8B61B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Exclusão mútua</a:t>
            </a:r>
          </a:p>
        </p:txBody>
      </p:sp>
      <p:sp>
        <p:nvSpPr>
          <p:cNvPr id="21507" name="Marcador de Posição de Conteúdo 1">
            <a:extLst>
              <a:ext uri="{FF2B5EF4-FFF2-40B4-BE49-F238E27FC236}">
                <a16:creationId xmlns:a16="http://schemas.microsoft.com/office/drawing/2014/main" id="{B6D76902-4907-4A09-A124-B9C316A0BF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Mecanismo básico de sincronização através do qual se garante o acesso em exclusão mútua a determinadas zonas de código (</a:t>
            </a:r>
            <a:r>
              <a:rPr lang="en-US" altLang="pt-PT" sz="2400" b="1"/>
              <a:t>região crítica</a:t>
            </a:r>
            <a:r>
              <a:rPr lang="en-US" altLang="pt-PT" sz="2400"/>
              <a:t>)</a:t>
            </a:r>
          </a:p>
          <a:p>
            <a:endParaRPr lang="en-US" altLang="pt-PT" sz="2400"/>
          </a:p>
          <a:p>
            <a:endParaRPr lang="en-US" altLang="pt-PT" sz="2400"/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pt-PT" sz="2000">
                <a:cs typeface="Courier New" panose="02070309020205020404" pitchFamily="49" charset="0"/>
              </a:rPr>
              <a:t>Implementação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5AAEE9-A101-44CB-8187-AB9670ABA0DC}"/>
              </a:ext>
            </a:extLst>
          </p:cNvPr>
          <p:cNvSpPr txBox="1"/>
          <p:nvPr/>
        </p:nvSpPr>
        <p:spPr>
          <a:xfrm>
            <a:off x="1692275" y="346075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A65C77-2AD6-4904-958E-7846E0C166C7}"/>
              </a:ext>
            </a:extLst>
          </p:cNvPr>
          <p:cNvSpPr txBox="1"/>
          <p:nvPr/>
        </p:nvSpPr>
        <p:spPr>
          <a:xfrm>
            <a:off x="4832350" y="346075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21510" name="CaixaDeTexto 5">
            <a:extLst>
              <a:ext uri="{FF2B5EF4-FFF2-40B4-BE49-F238E27FC236}">
                <a16:creationId xmlns:a16="http://schemas.microsoft.com/office/drawing/2014/main" id="{D71A6FA3-F0F7-4580-B042-F04D6D84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3957638"/>
            <a:ext cx="2338388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21511" name="CaixaDeTexto 6">
            <a:extLst>
              <a:ext uri="{FF2B5EF4-FFF2-40B4-BE49-F238E27FC236}">
                <a16:creationId xmlns:a16="http://schemas.microsoft.com/office/drawing/2014/main" id="{88255DA3-7413-4782-A20E-C34819776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957638"/>
            <a:ext cx="2338387" cy="16303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B78B983-FE0D-4486-BFA6-1D5704967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Região Crítica</a:t>
            </a: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25427344-D493-4725-8B5A-C511B7DA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12875"/>
            <a:ext cx="8305800" cy="403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59F03C-1144-4634-A02E-1F8301460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Exclusão mútua</a:t>
            </a:r>
          </a:p>
        </p:txBody>
      </p:sp>
      <p:sp>
        <p:nvSpPr>
          <p:cNvPr id="22531" name="Marcador de Posição de Conteúdo 1">
            <a:extLst>
              <a:ext uri="{FF2B5EF4-FFF2-40B4-BE49-F238E27FC236}">
                <a16:creationId xmlns:a16="http://schemas.microsoft.com/office/drawing/2014/main" id="{2A218149-90A4-4D86-BB96-01BDAF1A5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Usando 1 semáforo (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pt-PT" altLang="pt-PT" sz="2400"/>
              <a:t>)</a:t>
            </a:r>
          </a:p>
          <a:p>
            <a:r>
              <a:rPr lang="pt-PT" altLang="pt-PT" sz="2400"/>
              <a:t>Semáforo inicializado com valor 1</a:t>
            </a:r>
          </a:p>
          <a:p>
            <a:r>
              <a:rPr lang="pt-PT" altLang="pt-PT" sz="2400"/>
              <a:t>Processos executam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  <a:r>
              <a:rPr lang="pt-PT" altLang="pt-PT" sz="2400"/>
              <a:t> antes da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  <a:r>
              <a:rPr lang="pt-PT" altLang="pt-PT" sz="2400"/>
              <a:t> e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  <a:r>
              <a:rPr lang="pt-PT" altLang="pt-PT" sz="2400"/>
              <a:t> depois da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DB42B1-CB72-471B-9106-8CF8EEA8C077}"/>
              </a:ext>
            </a:extLst>
          </p:cNvPr>
          <p:cNvSpPr txBox="1"/>
          <p:nvPr/>
        </p:nvSpPr>
        <p:spPr>
          <a:xfrm>
            <a:off x="1692275" y="3460750"/>
            <a:ext cx="146685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6CF455-8119-468E-B021-A8F862D53DFE}"/>
              </a:ext>
            </a:extLst>
          </p:cNvPr>
          <p:cNvSpPr txBox="1"/>
          <p:nvPr/>
        </p:nvSpPr>
        <p:spPr>
          <a:xfrm>
            <a:off x="4832350" y="3460750"/>
            <a:ext cx="1468438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22534" name="CaixaDeTexto 5">
            <a:extLst>
              <a:ext uri="{FF2B5EF4-FFF2-40B4-BE49-F238E27FC236}">
                <a16:creationId xmlns:a16="http://schemas.microsoft.com/office/drawing/2014/main" id="{EFF5F8A2-5C5E-43E1-9BA0-DC2062FC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3957638"/>
            <a:ext cx="2338388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22535" name="CaixaDeTexto 6">
            <a:extLst>
              <a:ext uri="{FF2B5EF4-FFF2-40B4-BE49-F238E27FC236}">
                <a16:creationId xmlns:a16="http://schemas.microsoft.com/office/drawing/2014/main" id="{7008FED7-ABB5-45B5-8C2D-49710711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957638"/>
            <a:ext cx="2338387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CA2F800-DD5E-4937-A77A-AE7679DC7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Signaling</a:t>
            </a:r>
          </a:p>
        </p:txBody>
      </p:sp>
      <p:sp>
        <p:nvSpPr>
          <p:cNvPr id="11267" name="Marcador de Posição de Conteúdo 1">
            <a:extLst>
              <a:ext uri="{FF2B5EF4-FFF2-40B4-BE49-F238E27FC236}">
                <a16:creationId xmlns:a16="http://schemas.microsoft.com/office/drawing/2014/main" id="{19C06FC8-00DF-429E-9C12-07A6090C5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Mecanismo básico de sincronização através do qual um processo avisa outro de que algo aconteceu</a:t>
            </a:r>
          </a:p>
          <a:p>
            <a:r>
              <a:rPr lang="en-US" altLang="pt-PT" sz="2400"/>
              <a:t>Permite impôr que determinadas secções de código sejam precedidas pela execução de secções de código em processos distintos.</a:t>
            </a:r>
          </a:p>
          <a:p>
            <a:pPr lvl="1"/>
            <a:r>
              <a:rPr lang="en-US" altLang="pt-PT" sz="2000"/>
              <a:t>Serialização de código em processos distintos</a:t>
            </a:r>
          </a:p>
          <a:p>
            <a:pPr lvl="1"/>
            <a:r>
              <a:rPr lang="en-US" altLang="pt-PT" sz="2000"/>
              <a:t>Ex: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  <a:r>
              <a:rPr lang="en-US" altLang="pt-PT" sz="2000"/>
              <a:t> apenas pode executar depois de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pt-PT" sz="2000">
                <a:cs typeface="Courier New" panose="02070309020205020404" pitchFamily="49" charset="0"/>
              </a:rPr>
              <a:t>Implementação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BB82B5-7AB0-47AC-A54C-8D7DEE0DFD1B}"/>
              </a:ext>
            </a:extLst>
          </p:cNvPr>
          <p:cNvSpPr txBox="1"/>
          <p:nvPr/>
        </p:nvSpPr>
        <p:spPr>
          <a:xfrm>
            <a:off x="25558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41B1E0-4B29-44A6-A4FA-7EA014CB3414}"/>
              </a:ext>
            </a:extLst>
          </p:cNvPr>
          <p:cNvSpPr txBox="1"/>
          <p:nvPr/>
        </p:nvSpPr>
        <p:spPr>
          <a:xfrm>
            <a:off x="4832350" y="407670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11270" name="CaixaDeTexto 5">
            <a:extLst>
              <a:ext uri="{FF2B5EF4-FFF2-40B4-BE49-F238E27FC236}">
                <a16:creationId xmlns:a16="http://schemas.microsoft.com/office/drawing/2014/main" id="{37EE90EB-BDF6-43D0-9A3F-E617AE4B1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573588"/>
            <a:ext cx="1416050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11271" name="CaixaDeTexto 6">
            <a:extLst>
              <a:ext uri="{FF2B5EF4-FFF2-40B4-BE49-F238E27FC236}">
                <a16:creationId xmlns:a16="http://schemas.microsoft.com/office/drawing/2014/main" id="{5FF5E199-FE37-47CA-84A5-BA130FEDB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73588"/>
            <a:ext cx="1414462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CB8628B-4030-4CAB-A557-CE1633C7F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Signaling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677F9AA-8564-4146-977D-FA09F376F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1 semáforo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pt-PT" sz="2400"/>
              <a:t>) é suficiente</a:t>
            </a:r>
          </a:p>
          <a:p>
            <a:pPr lvl="1"/>
            <a:r>
              <a:rPr lang="en-US" altLang="pt-PT" sz="2000"/>
              <a:t>Semáforo inicializado com valor 0</a:t>
            </a:r>
          </a:p>
          <a:p>
            <a:pPr lvl="1"/>
            <a:r>
              <a:rPr lang="en-US" altLang="pt-PT" sz="2000"/>
              <a:t>Processo 2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  <a:r>
              <a:rPr lang="en-US" altLang="pt-PT" sz="2000"/>
              <a:t> do semáforo antes de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  <a:p>
            <a:pPr lvl="2"/>
            <a:r>
              <a:rPr lang="en-US" altLang="pt-PT" sz="1600"/>
              <a:t>Garantindo que espera por um up</a:t>
            </a:r>
          </a:p>
          <a:p>
            <a:pPr lvl="1"/>
            <a:r>
              <a:rPr lang="en-US" altLang="pt-PT" sz="2000"/>
              <a:t>Processo 1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up()</a:t>
            </a:r>
            <a:r>
              <a:rPr lang="en-US" altLang="pt-PT" sz="2000"/>
              <a:t> depois de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lvl="2"/>
            <a:r>
              <a:rPr lang="en-US" altLang="pt-PT" sz="1600"/>
              <a:t>Sinalizando processo 2 de que pode executar D.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C7E0BF-A44B-4D36-A4C9-16E81FEEB838}"/>
              </a:ext>
            </a:extLst>
          </p:cNvPr>
          <p:cNvSpPr txBox="1"/>
          <p:nvPr/>
        </p:nvSpPr>
        <p:spPr>
          <a:xfrm>
            <a:off x="25558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C51DF0-E268-4F5E-9537-62136379E6E1}"/>
              </a:ext>
            </a:extLst>
          </p:cNvPr>
          <p:cNvSpPr txBox="1"/>
          <p:nvPr/>
        </p:nvSpPr>
        <p:spPr>
          <a:xfrm>
            <a:off x="4832350" y="407670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8B04EB-9415-4B10-A7AA-25359666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573588"/>
            <a:ext cx="1724025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0C37B3-7476-4DFD-9FE9-A1BFA438F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73588"/>
            <a:ext cx="1722437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955AE0-2E04-4937-8718-AE01B269C5C3}"/>
              </a:ext>
            </a:extLst>
          </p:cNvPr>
          <p:cNvSpPr txBox="1"/>
          <p:nvPr/>
        </p:nvSpPr>
        <p:spPr>
          <a:xfrm>
            <a:off x="25558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E22B70-C4E1-4894-A25D-49164131D906}"/>
              </a:ext>
            </a:extLst>
          </p:cNvPr>
          <p:cNvSpPr txBox="1"/>
          <p:nvPr/>
        </p:nvSpPr>
        <p:spPr>
          <a:xfrm>
            <a:off x="4832350" y="407670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250720-CCA4-4DCE-A90F-1164965ED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573588"/>
            <a:ext cx="1724025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338400-8382-4F48-A7EB-57DB7460E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73588"/>
            <a:ext cx="1722437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BA91C12-0C40-49D8-A9FA-85B062B47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Condições para Região Crítica</a:t>
            </a:r>
          </a:p>
        </p:txBody>
      </p:sp>
      <p:sp>
        <p:nvSpPr>
          <p:cNvPr id="32771" name="Marcador de Posição de Conteúdo 3">
            <a:extLst>
              <a:ext uri="{FF2B5EF4-FFF2-40B4-BE49-F238E27FC236}">
                <a16:creationId xmlns:a16="http://schemas.microsoft.com/office/drawing/2014/main" id="{C2707ED9-26FD-4294-85AF-988DB3C3E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Exclusão Mútua</a:t>
            </a:r>
          </a:p>
          <a:p>
            <a:pPr lvl="1"/>
            <a:r>
              <a:rPr lang="pt-PT" altLang="pt-PT" sz="1800"/>
              <a:t>Se um processo Pi está a executar na sua região crítica então nenhum dos outros processos pode estar em execução nas suas regiões críticas</a:t>
            </a:r>
          </a:p>
          <a:p>
            <a:r>
              <a:rPr lang="pt-PT" altLang="pt-PT" sz="2000" b="1"/>
              <a:t>Progresso</a:t>
            </a:r>
          </a:p>
          <a:p>
            <a:pPr lvl="1"/>
            <a:r>
              <a:rPr lang="pt-PT" altLang="pt-PT" sz="1800"/>
              <a:t>Se nenhum processo está em execução em regiões críticas e pelo menos um processo pretende o acesso à região crítica então a selecção do processo que deverá ter acesso a esta região não pode ser adiada indefinidamente</a:t>
            </a:r>
          </a:p>
          <a:p>
            <a:r>
              <a:rPr lang="pt-PT" altLang="pt-PT" sz="2000" b="1"/>
              <a:t>Espera limitada</a:t>
            </a:r>
          </a:p>
          <a:p>
            <a:pPr lvl="1"/>
            <a:r>
              <a:rPr lang="pt-PT" altLang="pt-PT" sz="1800"/>
              <a:t>Deve existir um limite ao número de vezes que é concedido o acesso a outros processos à região crítica, após um determinado processo ter pedido esse acesso e até que esse pedido seja satisfeito</a:t>
            </a:r>
          </a:p>
          <a:p>
            <a:r>
              <a:rPr lang="en-US" altLang="en-US" sz="2000" b="1"/>
              <a:t>Não há nenhum pressuposto sobre a velocidade ou número de CPUs</a:t>
            </a:r>
          </a:p>
          <a:p>
            <a:endParaRPr lang="pt-PT" altLang="pt-PT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BB2E01F-A756-4D4E-9487-6453A64C0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Definições</a:t>
            </a:r>
          </a:p>
        </p:txBody>
      </p:sp>
      <p:sp>
        <p:nvSpPr>
          <p:cNvPr id="33795" name="Marcador de Posição de Conteúdo 3">
            <a:extLst>
              <a:ext uri="{FF2B5EF4-FFF2-40B4-BE49-F238E27FC236}">
                <a16:creationId xmlns:a16="http://schemas.microsoft.com/office/drawing/2014/main" id="{C93DD41D-A352-4C17-B25A-4805A65AC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Condição de corrida</a:t>
            </a:r>
          </a:p>
          <a:p>
            <a:pPr lvl="1"/>
            <a:r>
              <a:rPr lang="pt-PT" altLang="pt-PT" sz="1800"/>
              <a:t>Quando vários processos/</a:t>
            </a:r>
            <a:r>
              <a:rPr lang="pt-PT" altLang="pt-PT" sz="1800" i="1"/>
              <a:t>threads</a:t>
            </a:r>
            <a:r>
              <a:rPr lang="pt-PT" altLang="pt-PT" sz="1800"/>
              <a:t> acedem a dados partilhados e o resultado final depende de forma inesperada da ordem de execução</a:t>
            </a:r>
          </a:p>
          <a:p>
            <a:r>
              <a:rPr lang="pt-PT" altLang="pt-PT" sz="2000" b="1"/>
              <a:t>Região crítica</a:t>
            </a:r>
          </a:p>
          <a:p>
            <a:pPr lvl="1"/>
            <a:r>
              <a:rPr lang="pt-PT" altLang="pt-PT" sz="1800"/>
              <a:t>Zona de código que manipula dados partilhados e que não pode ser executada concorrentemente por mais do que um processo/</a:t>
            </a:r>
            <a:r>
              <a:rPr lang="pt-PT" altLang="pt-PT" sz="1800" i="1"/>
              <a:t>thread</a:t>
            </a:r>
          </a:p>
          <a:p>
            <a:endParaRPr lang="pt-PT" altLang="pt-PT" sz="2000"/>
          </a:p>
          <a:p>
            <a:r>
              <a:rPr lang="pt-PT" altLang="pt-PT" sz="2000" b="1"/>
              <a:t>Região de entrada</a:t>
            </a:r>
          </a:p>
          <a:p>
            <a:pPr lvl="1"/>
            <a:r>
              <a:rPr lang="pt-PT" altLang="pt-PT" sz="1800"/>
              <a:t>Código que realiza o pedido de acesso à região crítica</a:t>
            </a:r>
          </a:p>
          <a:p>
            <a:r>
              <a:rPr lang="pt-PT" altLang="pt-PT" sz="2000" b="1"/>
              <a:t>Região de saída</a:t>
            </a:r>
          </a:p>
          <a:p>
            <a:pPr lvl="1"/>
            <a:r>
              <a:rPr lang="pt-PT" altLang="pt-PT" sz="1800"/>
              <a:t>Código executado após a saída da região crítica</a:t>
            </a:r>
          </a:p>
          <a:p>
            <a:pPr>
              <a:buFontTx/>
              <a:buNone/>
            </a:pPr>
            <a:endParaRPr lang="pt-PT" altLang="pt-PT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EAAA167-0613-4028-969B-56D74C761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típica</a:t>
            </a:r>
          </a:p>
        </p:txBody>
      </p:sp>
      <p:pic>
        <p:nvPicPr>
          <p:cNvPr id="34819" name="Picture 1027">
            <a:extLst>
              <a:ext uri="{FF2B5EF4-FFF2-40B4-BE49-F238E27FC236}">
                <a16:creationId xmlns:a16="http://schemas.microsoft.com/office/drawing/2014/main" id="{862DFE95-C245-4D5D-869C-4A32BBBB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85938"/>
            <a:ext cx="4643438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B4AABA-7E21-455A-A6FF-E8BFECD66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Soluções por software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004B9D06-225C-415F-B0B3-9D34A71019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Variável partilhada de </a:t>
            </a:r>
            <a:r>
              <a:rPr lang="pt-PT" altLang="pt-PT" sz="2800" i="1"/>
              <a:t>lock</a:t>
            </a:r>
          </a:p>
          <a:p>
            <a:pPr lvl="1"/>
            <a:r>
              <a:rPr lang="pt-PT" altLang="pt-PT" sz="2400"/>
              <a:t>Valor=0 se Região Crítica não está a ser usada</a:t>
            </a:r>
          </a:p>
          <a:p>
            <a:pPr lvl="1"/>
            <a:r>
              <a:rPr lang="pt-PT" altLang="pt-PT" sz="2400"/>
              <a:t>Valor=1 se Região Crítica está a ser usada</a:t>
            </a:r>
          </a:p>
          <a:p>
            <a:pPr lvl="1"/>
            <a:r>
              <a:rPr lang="pt-PT" altLang="pt-PT" sz="2400"/>
              <a:t>Não funciona se implementado apenas em software</a:t>
            </a:r>
          </a:p>
          <a:p>
            <a:r>
              <a:rPr lang="pt-PT" altLang="pt-PT" sz="2800"/>
              <a:t>Alternância estrita</a:t>
            </a:r>
          </a:p>
          <a:p>
            <a:r>
              <a:rPr lang="pt-PT" altLang="pt-PT" sz="2800"/>
              <a:t>Algoritmo de Dekker (1964)</a:t>
            </a:r>
          </a:p>
          <a:p>
            <a:r>
              <a:rPr lang="pt-PT" altLang="pt-PT" sz="2800"/>
              <a:t>Algoritmo de Peterson (1981)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B6FFFEB-EBDB-4B82-B9EC-35B5FCB7D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Alternância estrita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05ACBBEF-CA3C-441B-B595-9A1DB2934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Variável </a:t>
            </a:r>
            <a:r>
              <a:rPr lang="en-US" altLang="en-US" b="1"/>
              <a:t>turn</a:t>
            </a:r>
            <a:r>
              <a:rPr lang="en-US" altLang="en-US"/>
              <a:t> controla acesso à região crítica</a:t>
            </a: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6413C8EF-825A-4B4B-8474-812F292D5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08"/>
          <a:stretch>
            <a:fillRect/>
          </a:stretch>
        </p:blipFill>
        <p:spPr bwMode="auto">
          <a:xfrm>
            <a:off x="900113" y="3213100"/>
            <a:ext cx="71262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Box 1">
            <a:extLst>
              <a:ext uri="{FF2B5EF4-FFF2-40B4-BE49-F238E27FC236}">
                <a16:creationId xmlns:a16="http://schemas.microsoft.com/office/drawing/2014/main" id="{810B274E-B5D8-46D1-BAA0-465D7077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51138"/>
            <a:ext cx="172561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>
                <a:solidFill>
                  <a:schemeClr val="tx2"/>
                </a:solidFill>
                <a:latin typeface="+mn-lt"/>
              </a:rPr>
              <a:t>Processo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 0</a:t>
            </a:r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DD4103D6-0311-409F-897B-B95B6123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751138"/>
            <a:ext cx="172561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solidFill>
                  <a:schemeClr val="tx2"/>
                </a:solidFill>
                <a:latin typeface="+mn-lt"/>
              </a:rPr>
              <a:t>Processo 1</a:t>
            </a:r>
            <a:endParaRPr lang="en-US" altLang="en-US" sz="24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5E4F2E-F2B3-49EB-8C20-B9417C88E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Algoritmo de Peterson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547B7DBC-68C0-4DD9-B740-1D3AC8853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2 processos (pode ser generalizado para mais)</a:t>
            </a:r>
          </a:p>
          <a:p>
            <a:pPr>
              <a:defRPr/>
            </a:pPr>
            <a:r>
              <a:rPr lang="pt-PT" altLang="pt-PT" sz="2000" dirty="0"/>
              <a:t>2 variáveis partilhadas</a:t>
            </a:r>
          </a:p>
          <a:p>
            <a:pPr lvl="1">
              <a:defRPr/>
            </a:pPr>
            <a:r>
              <a:rPr lang="pt-PT" altLang="pt-PT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pt-PT" altLang="pt-PT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PT" altLang="pt-PT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turn</a:t>
            </a:r>
            <a:r>
              <a:rPr lang="pt-PT" altLang="pt-PT" sz="1800" dirty="0"/>
              <a:t> - </a:t>
            </a:r>
            <a:r>
              <a:rPr lang="pt-PT" altLang="pt-PT" sz="1600" dirty="0"/>
              <a:t>Usada para indicar de quem é a vez de entrar (em caso de conflito)</a:t>
            </a:r>
          </a:p>
          <a:p>
            <a:pPr lvl="1">
              <a:defRPr/>
            </a:pPr>
            <a:r>
              <a:rPr lang="pt-PT" altLang="pt-PT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pt-PT" altLang="pt-PT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PT" altLang="pt-PT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flag</a:t>
            </a:r>
            <a:r>
              <a:rPr lang="pt-PT" altLang="pt-PT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  <a:r>
              <a:rPr lang="pt-PT" altLang="pt-PT" sz="1800" dirty="0"/>
              <a:t> - </a:t>
            </a:r>
            <a:r>
              <a:rPr lang="pt-PT" altLang="pt-PT" sz="1600" dirty="0"/>
              <a:t>Usada para indicar que processo pretende acesso à região crítica</a:t>
            </a:r>
          </a:p>
          <a:p>
            <a:pPr>
              <a:defRPr/>
            </a:pPr>
            <a:r>
              <a:rPr lang="en-US" altLang="en-US" sz="2000" dirty="0"/>
              <a:t>2 </a:t>
            </a:r>
            <a:r>
              <a:rPr lang="en-US" altLang="en-US" sz="2000" dirty="0" err="1"/>
              <a:t>processos</a:t>
            </a:r>
            <a:r>
              <a:rPr lang="en-US" altLang="en-US" sz="2000" dirty="0"/>
              <a:t>: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/>
              <a:t> 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>
              <a:defRPr/>
            </a:pPr>
            <a:r>
              <a:rPr lang="en-US" altLang="en-US" sz="2000" dirty="0"/>
              <a:t>Código para </a:t>
            </a:r>
            <a:r>
              <a:rPr lang="en-US" altLang="en-US" sz="2000" dirty="0" err="1"/>
              <a:t>processo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/>
              <a:t>:</a:t>
            </a:r>
          </a:p>
        </p:txBody>
      </p:sp>
      <p:pic>
        <p:nvPicPr>
          <p:cNvPr id="10244" name="Picture 1028">
            <a:extLst>
              <a:ext uri="{FF2B5EF4-FFF2-40B4-BE49-F238E27FC236}">
                <a16:creationId xmlns:a16="http://schemas.microsoft.com/office/drawing/2014/main" id="{C6A69B31-D7B0-4B35-9C3B-A2FEE4D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328988"/>
            <a:ext cx="4786313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E1F91C8-0858-4FDF-A1A7-15F9E6CC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Soluções Hardware</a:t>
            </a:r>
          </a:p>
        </p:txBody>
      </p:sp>
      <p:sp>
        <p:nvSpPr>
          <p:cNvPr id="11267" name="Marcador de Posição de Conteúdo 3">
            <a:extLst>
              <a:ext uri="{FF2B5EF4-FFF2-40B4-BE49-F238E27FC236}">
                <a16:creationId xmlns:a16="http://schemas.microsoft.com/office/drawing/2014/main" id="{841DF525-F2E8-4067-A2B6-4FD6D7BD5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Muitos sistemas tem suporte de hardware para facilitar a implementação de regiões críticas</a:t>
            </a:r>
          </a:p>
          <a:p>
            <a:r>
              <a:rPr lang="pt-PT" altLang="pt-PT" sz="2400"/>
              <a:t>Sistemas uniprocessador – podem desactivar interrupções</a:t>
            </a:r>
          </a:p>
          <a:p>
            <a:pPr lvl="1"/>
            <a:r>
              <a:rPr lang="pt-PT" altLang="pt-PT" sz="2000"/>
              <a:t>Código é executado sem preempção</a:t>
            </a:r>
          </a:p>
          <a:p>
            <a:pPr lvl="1"/>
            <a:r>
              <a:rPr lang="pt-PT" altLang="pt-PT" sz="2000"/>
              <a:t>Ineficiente em sistemas multiprocessador</a:t>
            </a:r>
          </a:p>
          <a:p>
            <a:r>
              <a:rPr lang="pt-PT" altLang="pt-PT" sz="2400"/>
              <a:t>Instruções atómicas (não interrompíveis) especiais</a:t>
            </a:r>
          </a:p>
          <a:p>
            <a:pPr lvl="1"/>
            <a:r>
              <a:rPr lang="pt-PT" altLang="pt-PT" sz="2000"/>
              <a:t>Testam valor na memória e alteram esse valor</a:t>
            </a:r>
          </a:p>
          <a:p>
            <a:pPr lvl="1"/>
            <a:r>
              <a:rPr lang="pt-PT" altLang="pt-PT" sz="2000" i="1"/>
              <a:t>Ou</a:t>
            </a:r>
            <a:r>
              <a:rPr lang="pt-PT" altLang="pt-PT" sz="2000"/>
              <a:t> Trocam o valor de 2 posições de memória</a:t>
            </a:r>
          </a:p>
          <a:p>
            <a:pPr lvl="1"/>
            <a:endParaRPr lang="pt-PT" altLang="pt-PT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2320</TotalTime>
  <Words>1064</Words>
  <Application>Microsoft Office PowerPoint</Application>
  <PresentationFormat>On-screen Show (4:3)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Região Crítica</vt:lpstr>
      <vt:lpstr>Condições para Região Crítica</vt:lpstr>
      <vt:lpstr>Definições</vt:lpstr>
      <vt:lpstr>Estrutura típica</vt:lpstr>
      <vt:lpstr>Soluções por software</vt:lpstr>
      <vt:lpstr>Alternância estrita</vt:lpstr>
      <vt:lpstr>Algoritmo de Peterson</vt:lpstr>
      <vt:lpstr>Soluções Hardware</vt:lpstr>
      <vt:lpstr>Soluções Hardware</vt:lpstr>
      <vt:lpstr>Solução usando getAndSet</vt:lpstr>
      <vt:lpstr>Solução usando swap</vt:lpstr>
      <vt:lpstr>Semáforos</vt:lpstr>
      <vt:lpstr>Semáforos</vt:lpstr>
      <vt:lpstr>Semáforos</vt:lpstr>
      <vt:lpstr>Implementação de Semáforos</vt:lpstr>
      <vt:lpstr>Deadlock e Adiamento indefinido</vt:lpstr>
      <vt:lpstr>Tópico prático: ssh com autenticação RSA</vt:lpstr>
      <vt:lpstr>Exclusão mútua</vt:lpstr>
      <vt:lpstr>Exclusão mútua</vt:lpstr>
      <vt:lpstr>Signaling</vt:lpstr>
      <vt:lpstr>Signaling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195</cp:revision>
  <dcterms:created xsi:type="dcterms:W3CDTF">1601-01-01T00:00:00Z</dcterms:created>
  <dcterms:modified xsi:type="dcterms:W3CDTF">2022-11-29T12:59:09Z</dcterms:modified>
</cp:coreProperties>
</file>