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</p:sldMasterIdLst>
  <p:sldIdLst>
    <p:sldId id="256" r:id="rId2"/>
    <p:sldId id="466" r:id="rId3"/>
    <p:sldId id="443" r:id="rId4"/>
    <p:sldId id="445" r:id="rId5"/>
    <p:sldId id="447" r:id="rId6"/>
    <p:sldId id="448" r:id="rId7"/>
    <p:sldId id="449" r:id="rId8"/>
    <p:sldId id="450" r:id="rId9"/>
    <p:sldId id="451" r:id="rId10"/>
    <p:sldId id="452" r:id="rId11"/>
    <p:sldId id="453" r:id="rId12"/>
    <p:sldId id="454" r:id="rId13"/>
    <p:sldId id="455" r:id="rId14"/>
    <p:sldId id="474" r:id="rId15"/>
    <p:sldId id="467" r:id="rId16"/>
    <p:sldId id="468" r:id="rId17"/>
    <p:sldId id="469" r:id="rId18"/>
    <p:sldId id="470" r:id="rId19"/>
    <p:sldId id="475" r:id="rId2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4800" kern="1200">
        <a:solidFill>
          <a:schemeClr val="tx2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4800" kern="1200">
        <a:solidFill>
          <a:schemeClr val="tx2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4800" kern="1200">
        <a:solidFill>
          <a:schemeClr val="tx2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4800" kern="1200">
        <a:solidFill>
          <a:schemeClr val="tx2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4800" kern="1200">
        <a:solidFill>
          <a:schemeClr val="tx2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4800" kern="1200">
        <a:solidFill>
          <a:schemeClr val="tx2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4800" kern="1200">
        <a:solidFill>
          <a:schemeClr val="tx2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4800" kern="1200">
        <a:solidFill>
          <a:schemeClr val="tx2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4800" kern="1200">
        <a:solidFill>
          <a:schemeClr val="tx2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008080"/>
    <a:srgbClr val="006666"/>
    <a:srgbClr val="003366"/>
    <a:srgbClr val="FF0000"/>
    <a:srgbClr val="000099"/>
    <a:srgbClr val="99CC99"/>
    <a:srgbClr val="33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 autoAdjust="0"/>
  </p:normalViewPr>
  <p:slideViewPr>
    <p:cSldViewPr>
      <p:cViewPr varScale="1">
        <p:scale>
          <a:sx n="80" d="100"/>
          <a:sy n="80" d="100"/>
        </p:scale>
        <p:origin x="1248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PT"/>
              <a:t>Faça clique para editar o estilo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4DA8B60-B958-4693-865E-F4EF5B24D58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FC5FE2E-11A6-470A-AB59-7FA2DA81DDC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E6DF254-497E-4398-952A-AAD02900CA1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46BB3C-AE2B-4884-A4EF-0F5F69EF2A49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3710042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DFF5743-50AD-4ACF-AE06-EB65EBF2146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F497418-3E56-4477-9E90-C3BB224241A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FCD4961-148A-4F7E-B5A1-C28969DD9A1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4EE284-BCDB-4FF7-87F1-7A1E4BF59469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3954678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53200" y="152400"/>
            <a:ext cx="2057400" cy="5668963"/>
          </a:xfrm>
        </p:spPr>
        <p:txBody>
          <a:bodyPr vert="eaVert"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381000" y="152400"/>
            <a:ext cx="6019800" cy="5668963"/>
          </a:xfrm>
        </p:spPr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23059B0-37D3-4100-A179-8F1801B2747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915FA3F-AB65-4CB0-9807-88B7815C9AA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4EC4034-3154-4FAF-8D97-9AFD515061E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9AC5DE-93C5-49C8-B3C5-793B46A84838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28779049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ítulo, text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001000" cy="609600"/>
          </a:xfrm>
        </p:spPr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sz="half" idx="1"/>
          </p:nvPr>
        </p:nvSpPr>
        <p:spPr>
          <a:xfrm>
            <a:off x="381000" y="1295400"/>
            <a:ext cx="4038600" cy="4525963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572000" y="1295400"/>
            <a:ext cx="4038600" cy="4525963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9B5024C-74C1-4C99-BC93-611834CA403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02A516-ED42-415E-A6DE-7396D46C288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DCF904A-ED71-4230-9058-64D54C7BDC3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B44651-7F6A-4A4F-A75D-BB9A395DF503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26218813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ítulo, texto e 2 objec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001000" cy="609600"/>
          </a:xfrm>
        </p:spPr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sz="half" idx="1"/>
          </p:nvPr>
        </p:nvSpPr>
        <p:spPr>
          <a:xfrm>
            <a:off x="381000" y="1295400"/>
            <a:ext cx="4038600" cy="4525963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quarter" idx="2"/>
          </p:nvPr>
        </p:nvSpPr>
        <p:spPr>
          <a:xfrm>
            <a:off x="4572000" y="1295400"/>
            <a:ext cx="4038600" cy="218598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e Conteúdo 4"/>
          <p:cNvSpPr>
            <a:spLocks noGrp="1"/>
          </p:cNvSpPr>
          <p:nvPr>
            <p:ph sz="quarter" idx="3"/>
          </p:nvPr>
        </p:nvSpPr>
        <p:spPr>
          <a:xfrm>
            <a:off x="4572000" y="3633788"/>
            <a:ext cx="4038600" cy="2187575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8C564E62-F63A-4B6E-A0AD-E541F20A00D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C9DE1ADB-39A6-48A7-9B9A-B20F70AC393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47671E73-53E3-4A7D-A923-EB260452DAA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45C5AB-DC37-48E2-9ED7-2C2FEE380A70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1181094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361A26A-F594-4DDA-BC68-42708D165EC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1422FD7-1795-472A-B144-73E0F895968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77245F6-C9DF-4C55-ABDF-CD917573C84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7884E7-22D5-4C6B-87B6-E0D869336DC5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3041467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008E897-73B6-4A5D-ACCD-D89283718EC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9CA63F7-6CBF-4401-AD80-15148B8B36B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058FD42-483D-42CF-B143-FDCDD32CF96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710224-C7F6-4A80-806E-25B3C649C39E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1127022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381000" y="12954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572000" y="12954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A1A9C0-2D9B-4DE0-BDC4-5B8AB60D4A2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A890A77-742A-4649-9073-2C13720F203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979A16-D600-42EC-B50A-636E2311F95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70217F-49D4-4DB4-8F5B-C7247ACBFD70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1780999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5805B606-CEDB-4465-8776-D4F1E875D62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4C570FF5-6483-4A4F-8C77-02F0D35AD48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8DD57C1B-865D-468E-A8F9-5E45446B3F7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04EBC3-10F2-4CA8-904D-D3328E1A5C03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2592606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D73995C2-A3B7-41FF-A2BC-418452BE1D5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C675EDC-57CB-492E-9835-C24C39AA396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DAA124B-3780-4A73-BC54-D3A97E6D608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C995B9-7785-4ECB-A7AA-AF11E88ACB51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4051399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B1206AC8-FF71-4DA8-B361-73E93D6F458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C0F403B3-500C-40C7-A904-912F3282E79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1E3224DB-9347-4033-A3BC-C4C36DA2AD4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272C5E-BABD-4330-BA58-777B6BF84E41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1195228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CE63551-E096-4C2E-A2F9-91A1DF97CAD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90DE8C8-8223-430E-9ECD-58FF7CAF1D4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FDA339-3DC4-4426-B04E-A912C95E6FF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FE8950-A9FC-4856-8FD9-8B21636B6DE2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4121235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t-PT" noProof="0"/>
              <a:t>Clique no ícone para adicionar uma imagem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6EADD6-D230-4902-944D-9610B2E0529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61B969A-4617-4C49-BDC6-A3CEB6065F3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26A93D-5FE0-4204-AE99-751AAAEBEDD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DD2AD9-3F51-4861-806A-196D28ADC816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2207184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DCBBF9CA-F0B9-41A7-B863-FD524DD8A2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152400"/>
            <a:ext cx="8001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t-PT"/>
              <a:t>Clique para editar o estilo do título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02DE6CFA-179F-4D8F-A2A6-F4DF4852D8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2954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t-PT"/>
              <a:t>Clique para editar os estilos de texto do modelo global</a:t>
            </a:r>
          </a:p>
          <a:p>
            <a:pPr lvl="1"/>
            <a:r>
              <a:rPr lang="en-US" altLang="pt-PT"/>
              <a:t>Segundo nível</a:t>
            </a:r>
          </a:p>
          <a:p>
            <a:pPr lvl="2"/>
            <a:r>
              <a:rPr lang="en-US" altLang="pt-PT"/>
              <a:t>Terceiro nível</a:t>
            </a:r>
          </a:p>
          <a:p>
            <a:pPr lvl="3"/>
            <a:r>
              <a:rPr lang="en-US" altLang="pt-PT"/>
              <a:t>Quarto nível</a:t>
            </a:r>
          </a:p>
          <a:p>
            <a:pPr lvl="4"/>
            <a:r>
              <a:rPr lang="en-US" altLang="pt-PT"/>
              <a:t>Quinto nível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13203DE9-2F43-4AAF-B5CA-02435E82D32F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F3D1CEE-5AA3-4E3E-AB5D-FE8923C9F3E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FAC67598-14C9-4468-9D87-D14C4C30DA5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6576E6D2-7060-4046-BB8E-8763FD7EE0FA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  <p:pic>
        <p:nvPicPr>
          <p:cNvPr id="1031" name="Picture 17" descr="ieeta">
            <a:extLst>
              <a:ext uri="{FF2B5EF4-FFF2-40B4-BE49-F238E27FC236}">
                <a16:creationId xmlns:a16="http://schemas.microsoft.com/office/drawing/2014/main" id="{E82AF7FF-3DC5-4728-AE00-0615FDDFEE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8710"/>
          <a:stretch>
            <a:fillRect/>
          </a:stretch>
        </p:blipFill>
        <p:spPr bwMode="auto">
          <a:xfrm>
            <a:off x="7610475" y="76200"/>
            <a:ext cx="533400" cy="776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Rectangle 19">
            <a:extLst>
              <a:ext uri="{FF2B5EF4-FFF2-40B4-BE49-F238E27FC236}">
                <a16:creationId xmlns:a16="http://schemas.microsoft.com/office/drawing/2014/main" id="{8407811E-FC53-4C5E-ACC1-0B6C369213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990600"/>
            <a:ext cx="8610600" cy="152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>
              <a:defRPr/>
            </a:pPr>
            <a:endParaRPr lang="en-GB" altLang="pt-PT" sz="2000" b="1">
              <a:solidFill>
                <a:srgbClr val="2A476F"/>
              </a:solidFill>
            </a:endParaRPr>
          </a:p>
        </p:txBody>
      </p:sp>
      <p:sp>
        <p:nvSpPr>
          <p:cNvPr id="1033" name="Line 20">
            <a:extLst>
              <a:ext uri="{FF2B5EF4-FFF2-40B4-BE49-F238E27FC236}">
                <a16:creationId xmlns:a16="http://schemas.microsoft.com/office/drawing/2014/main" id="{FBF56F98-2C73-4340-BC1E-AC9A93B5FB2B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" y="889000"/>
            <a:ext cx="8610600" cy="0"/>
          </a:xfrm>
          <a:prstGeom prst="line">
            <a:avLst/>
          </a:prstGeom>
          <a:noFill/>
          <a:ln w="57150">
            <a:solidFill>
              <a:srgbClr val="2A476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4" name="Rectangle 21">
            <a:extLst>
              <a:ext uri="{FF2B5EF4-FFF2-40B4-BE49-F238E27FC236}">
                <a16:creationId xmlns:a16="http://schemas.microsoft.com/office/drawing/2014/main" id="{B59799D5-919F-47B7-8483-16B1B6009C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6400800"/>
            <a:ext cx="3546475" cy="28575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>
              <a:defRPr sz="48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48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48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48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48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r">
              <a:defRPr/>
            </a:pPr>
            <a:fld id="{B3580D83-2B05-4C4E-A1F6-8545FFEA9ADD}" type="slidenum">
              <a:rPr lang="pt-PT" altLang="pt-PT" sz="1400" b="1" smtClean="0">
                <a:solidFill>
                  <a:srgbClr val="2A476F"/>
                </a:solidFill>
                <a:latin typeface="Arial" panose="020B0604020202020204" pitchFamily="34" charset="0"/>
              </a:rPr>
              <a:pPr algn="r">
                <a:defRPr/>
              </a:pPr>
              <a:t>‹#›</a:t>
            </a:fld>
            <a:endParaRPr lang="en-GB" altLang="pt-PT" sz="1400" b="1">
              <a:solidFill>
                <a:srgbClr val="2A476F"/>
              </a:solidFill>
              <a:latin typeface="Arial" panose="020B0604020202020204" pitchFamily="34" charset="0"/>
            </a:endParaRPr>
          </a:p>
        </p:txBody>
      </p:sp>
      <p:sp>
        <p:nvSpPr>
          <p:cNvPr id="1035" name="Rectangle 22">
            <a:extLst>
              <a:ext uri="{FF2B5EF4-FFF2-40B4-BE49-F238E27FC236}">
                <a16:creationId xmlns:a16="http://schemas.microsoft.com/office/drawing/2014/main" id="{0BEFBBD5-47D6-409C-A0CD-EE75ABDEC5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6400800"/>
            <a:ext cx="3546475" cy="28575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>
              <a:defRPr/>
            </a:pPr>
            <a:r>
              <a:rPr lang="en-US" altLang="pt-PT" sz="1400" b="1">
                <a:solidFill>
                  <a:srgbClr val="2A476F"/>
                </a:solidFill>
                <a:latin typeface="Arial" charset="0"/>
              </a:rPr>
              <a:t>DETI/UA</a:t>
            </a:r>
          </a:p>
        </p:txBody>
      </p:sp>
      <p:grpSp>
        <p:nvGrpSpPr>
          <p:cNvPr id="1036" name="Grupo 16">
            <a:extLst>
              <a:ext uri="{FF2B5EF4-FFF2-40B4-BE49-F238E27FC236}">
                <a16:creationId xmlns:a16="http://schemas.microsoft.com/office/drawing/2014/main" id="{5A46DA06-964C-46F3-9655-7501C120CDDD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8205788" y="69850"/>
            <a:ext cx="849312" cy="747713"/>
            <a:chOff x="8205173" y="0"/>
            <a:chExt cx="894112" cy="788175"/>
          </a:xfrm>
        </p:grpSpPr>
        <p:pic>
          <p:nvPicPr>
            <p:cNvPr id="1037" name="Imagem 13">
              <a:extLst>
                <a:ext uri="{FF2B5EF4-FFF2-40B4-BE49-F238E27FC236}">
                  <a16:creationId xmlns:a16="http://schemas.microsoft.com/office/drawing/2014/main" id="{23CA6E49-009C-4493-A362-B864F97AB2F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3467"/>
            <a:stretch>
              <a:fillRect/>
            </a:stretch>
          </p:blipFill>
          <p:spPr bwMode="auto">
            <a:xfrm>
              <a:off x="8390166" y="0"/>
              <a:ext cx="539552" cy="557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8" name="Picture 1">
              <a:extLst>
                <a:ext uri="{FF2B5EF4-FFF2-40B4-BE49-F238E27FC236}">
                  <a16:creationId xmlns:a16="http://schemas.microsoft.com/office/drawing/2014/main" id="{E12C7F3C-9813-49AB-9707-68723757FA12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05173" y="571480"/>
              <a:ext cx="894112" cy="762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9" name="Picture 2">
              <a:extLst>
                <a:ext uri="{FF2B5EF4-FFF2-40B4-BE49-F238E27FC236}">
                  <a16:creationId xmlns:a16="http://schemas.microsoft.com/office/drawing/2014/main" id="{C3A6A683-7F3D-4E7D-9D35-C674EC90FA33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27753" y="654234"/>
              <a:ext cx="248438" cy="1339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9933"/>
        </a:buClr>
        <a:buSzPct val="12000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2A476F"/>
        </a:buClr>
        <a:buChar char="•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1DA49032-7D0B-45C2-8CCB-8C745431740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79388" y="2544763"/>
            <a:ext cx="8785225" cy="1143000"/>
          </a:xfrm>
        </p:spPr>
        <p:txBody>
          <a:bodyPr/>
          <a:lstStyle/>
          <a:p>
            <a:pPr algn="ctr" eaLnBrk="1" hangingPunct="1"/>
            <a:r>
              <a:rPr lang="pt-PT" altLang="pt-PT" b="1"/>
              <a:t>Sistemas Operativos</a:t>
            </a:r>
            <a:br>
              <a:rPr lang="pt-PT" altLang="pt-PT"/>
            </a:br>
            <a:br>
              <a:rPr lang="pt-PT" altLang="pt-PT" sz="1600"/>
            </a:br>
            <a:r>
              <a:rPr lang="pt-PT" altLang="pt-PT" sz="3200"/>
              <a:t>Licenciatura Engenharia Informática</a:t>
            </a:r>
            <a:br>
              <a:rPr lang="pt-PT" altLang="pt-PT" sz="3200"/>
            </a:br>
            <a:r>
              <a:rPr lang="pt-PT" altLang="pt-PT" sz="3200"/>
              <a:t>Licenciatura Engenharia Computacional</a:t>
            </a:r>
            <a:endParaRPr lang="en-GB" altLang="pt-PT" sz="3200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DC137AB8-DC66-4593-BA76-0E80F2BB531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4289425"/>
            <a:ext cx="6400800" cy="1371600"/>
          </a:xfrm>
        </p:spPr>
        <p:txBody>
          <a:bodyPr/>
          <a:lstStyle/>
          <a:p>
            <a:pPr eaLnBrk="1" hangingPunct="1">
              <a:spcAft>
                <a:spcPts val="1200"/>
              </a:spcAft>
            </a:pPr>
            <a:r>
              <a:rPr lang="pt-PT" altLang="pt-PT" dirty="0">
                <a:solidFill>
                  <a:srgbClr val="008000"/>
                </a:solidFill>
              </a:rPr>
              <a:t>Ano letivo 2022/2023</a:t>
            </a:r>
          </a:p>
          <a:p>
            <a:pPr eaLnBrk="1" hangingPunct="1"/>
            <a:r>
              <a:rPr lang="pt-PT" altLang="pt-PT" sz="2400" dirty="0">
                <a:solidFill>
                  <a:srgbClr val="008000"/>
                </a:solidFill>
              </a:rPr>
              <a:t>Nuno Lau (nunolau@ua.pt)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C7876107-F779-484B-86F0-66F0573F1E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Barreira</a:t>
            </a:r>
          </a:p>
        </p:txBody>
      </p:sp>
      <p:sp>
        <p:nvSpPr>
          <p:cNvPr id="17411" name="Marcador de Posição de Conteúdo 1">
            <a:extLst>
              <a:ext uri="{FF2B5EF4-FFF2-40B4-BE49-F238E27FC236}">
                <a16:creationId xmlns:a16="http://schemas.microsoft.com/office/drawing/2014/main" id="{445111FA-B382-403E-97EA-ACB04F9D6BB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pt-PT" sz="2400"/>
              <a:t>Solução genérica</a:t>
            </a:r>
          </a:p>
          <a:p>
            <a:pPr lvl="1"/>
            <a:r>
              <a:rPr lang="en-US" altLang="pt-PT" sz="2000"/>
              <a:t>1 semáforo para exclusão mútua (</a:t>
            </a:r>
            <a:r>
              <a:rPr lang="en-US" altLang="pt-PT" sz="2000" b="1">
                <a:latin typeface="Courier New" panose="02070309020205020404" pitchFamily="49" charset="0"/>
                <a:cs typeface="Courier New" panose="02070309020205020404" pitchFamily="49" charset="0"/>
              </a:rPr>
              <a:t>mutex</a:t>
            </a:r>
            <a:r>
              <a:rPr lang="en-US" altLang="pt-PT" sz="2000"/>
              <a:t>), 1 semáforo para barreira (</a:t>
            </a:r>
            <a:r>
              <a:rPr lang="en-US" altLang="pt-PT" sz="2000" b="1">
                <a:latin typeface="Courier New" panose="02070309020205020404" pitchFamily="49" charset="0"/>
                <a:cs typeface="Courier New" panose="02070309020205020404" pitchFamily="49" charset="0"/>
              </a:rPr>
              <a:t>barrier</a:t>
            </a:r>
            <a:r>
              <a:rPr lang="en-US" altLang="pt-PT" sz="2000"/>
              <a:t>), 1 inteiro partilhado (</a:t>
            </a:r>
            <a:r>
              <a:rPr lang="en-US" altLang="pt-PT" sz="2000" b="1"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en-US" altLang="pt-PT" sz="2000"/>
              <a:t>)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C3FA0BD-90BD-464D-9194-A61250304C7E}"/>
              </a:ext>
            </a:extLst>
          </p:cNvPr>
          <p:cNvSpPr txBox="1"/>
          <p:nvPr/>
        </p:nvSpPr>
        <p:spPr>
          <a:xfrm>
            <a:off x="1181100" y="2420938"/>
            <a:ext cx="2411413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 err="1">
                <a:latin typeface="+mn-lt"/>
                <a:cs typeface="Arial" charset="0"/>
              </a:rPr>
              <a:t>Processo</a:t>
            </a:r>
            <a:r>
              <a:rPr lang="en-US" sz="2000" dirty="0">
                <a:latin typeface="+mn-lt"/>
                <a:cs typeface="Arial" charset="0"/>
              </a:rPr>
              <a:t> j    j</a:t>
            </a:r>
            <a:r>
              <a:rPr lang="en-US" sz="2400" dirty="0">
                <a:latin typeface="+mn-lt"/>
                <a:cs typeface="Arial" charset="0"/>
                <a:sym typeface="Symbol"/>
              </a:rPr>
              <a:t></a:t>
            </a:r>
            <a:r>
              <a:rPr lang="en-US" sz="2000" dirty="0">
                <a:latin typeface="+mn-lt"/>
                <a:cs typeface="Arial" charset="0"/>
              </a:rPr>
              <a:t>1..N</a:t>
            </a:r>
          </a:p>
        </p:txBody>
      </p:sp>
      <p:sp>
        <p:nvSpPr>
          <p:cNvPr id="17413" name="CaixaDeTexto 5">
            <a:extLst>
              <a:ext uri="{FF2B5EF4-FFF2-40B4-BE49-F238E27FC236}">
                <a16:creationId xmlns:a16="http://schemas.microsoft.com/office/drawing/2014/main" id="{564C4B52-217E-4C99-ADDA-43820E4ED8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1100" y="2897188"/>
            <a:ext cx="4183063" cy="3694112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9933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2A476F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pt-PT" sz="180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Código j.A 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pt-PT" sz="1800" b="1" i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mutex.down()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pt-PT" sz="1800" i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 localblk = false;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pt-PT" sz="1800" b="1" i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pt-PT" sz="1800" i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(count == N-1)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pt-PT" sz="1800" i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pt-PT" sz="1800" b="1" i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pt-PT" sz="1800" i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(i=1..N-1) </a:t>
            </a:r>
            <a:r>
              <a:rPr lang="en-US" altLang="pt-PT" sz="1800" b="1" i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barrier.up()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pt-PT" sz="1800" i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count=0;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pt-PT" sz="1800" i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pt-PT" sz="1800" b="1" i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altLang="pt-PT" sz="1800" i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pt-PT" sz="1800" i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count++; localblk=true;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pt-PT" sz="1800" i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pt-PT" sz="1800" b="1" i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mutex.up ()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pt-PT" sz="1800" i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if(localblk) </a:t>
            </a:r>
            <a:r>
              <a:rPr lang="en-US" altLang="pt-PT" sz="1800" b="1" i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barrier.down()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pt-PT" sz="180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Código j.B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3B28DE4-1B49-4F27-8B17-4887AC9EB1BE}"/>
              </a:ext>
            </a:extLst>
          </p:cNvPr>
          <p:cNvSpPr txBox="1"/>
          <p:nvPr/>
        </p:nvSpPr>
        <p:spPr>
          <a:xfrm>
            <a:off x="5580063" y="3860800"/>
            <a:ext cx="3313112" cy="16319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 err="1">
                <a:solidFill>
                  <a:srgbClr val="00B050"/>
                </a:solidFill>
                <a:latin typeface="+mn-lt"/>
                <a:cs typeface="Arial" charset="0"/>
              </a:rPr>
              <a:t>Funciona</a:t>
            </a:r>
            <a:r>
              <a:rPr lang="en-US" sz="2000" dirty="0">
                <a:solidFill>
                  <a:srgbClr val="00B050"/>
                </a:solidFill>
                <a:latin typeface="+mn-lt"/>
                <a:cs typeface="Arial" charset="0"/>
              </a:rPr>
              <a:t> se </a:t>
            </a:r>
            <a:r>
              <a:rPr lang="en-US" sz="2000" dirty="0" err="1">
                <a:solidFill>
                  <a:srgbClr val="00B050"/>
                </a:solidFill>
                <a:latin typeface="+mn-lt"/>
                <a:cs typeface="Arial" charset="0"/>
              </a:rPr>
              <a:t>apenas</a:t>
            </a:r>
            <a:r>
              <a:rPr lang="en-US" sz="2000" dirty="0">
                <a:solidFill>
                  <a:srgbClr val="00B050"/>
                </a:solidFill>
                <a:latin typeface="+mn-lt"/>
                <a:cs typeface="Arial" charset="0"/>
              </a:rPr>
              <a:t> 1 </a:t>
            </a:r>
            <a:r>
              <a:rPr lang="en-US" sz="2000" dirty="0" err="1">
                <a:solidFill>
                  <a:srgbClr val="00B050"/>
                </a:solidFill>
                <a:latin typeface="+mn-lt"/>
                <a:cs typeface="Arial" charset="0"/>
              </a:rPr>
              <a:t>vez</a:t>
            </a:r>
            <a:r>
              <a:rPr lang="en-US" sz="2000" dirty="0">
                <a:solidFill>
                  <a:srgbClr val="00B050"/>
                </a:solidFill>
                <a:latin typeface="+mn-lt"/>
                <a:cs typeface="Arial" charset="0"/>
              </a:rPr>
              <a:t>. </a:t>
            </a:r>
            <a:r>
              <a:rPr lang="en-US" sz="2000" dirty="0" err="1">
                <a:solidFill>
                  <a:srgbClr val="FF0000"/>
                </a:solidFill>
                <a:latin typeface="+mn-lt"/>
                <a:cs typeface="Arial" charset="0"/>
              </a:rPr>
              <a:t>Pode</a:t>
            </a:r>
            <a:r>
              <a:rPr lang="en-US" sz="2000" dirty="0">
                <a:solidFill>
                  <a:srgbClr val="FF0000"/>
                </a:solidFill>
                <a:latin typeface="+mn-lt"/>
                <a:cs typeface="Arial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+mn-lt"/>
                <a:cs typeface="Arial" charset="0"/>
              </a:rPr>
              <a:t>dar</a:t>
            </a:r>
            <a:r>
              <a:rPr lang="en-US" sz="2000" dirty="0">
                <a:solidFill>
                  <a:srgbClr val="FF0000"/>
                </a:solidFill>
                <a:latin typeface="+mn-lt"/>
                <a:cs typeface="Arial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+mn-lt"/>
                <a:cs typeface="Arial" charset="0"/>
              </a:rPr>
              <a:t>problemas</a:t>
            </a:r>
            <a:r>
              <a:rPr lang="en-US" sz="2000" dirty="0">
                <a:solidFill>
                  <a:srgbClr val="FF0000"/>
                </a:solidFill>
                <a:latin typeface="+mn-lt"/>
                <a:cs typeface="Arial" charset="0"/>
              </a:rPr>
              <a:t> se </a:t>
            </a:r>
            <a:r>
              <a:rPr lang="en-US" sz="2000" dirty="0" err="1">
                <a:solidFill>
                  <a:srgbClr val="FF0000"/>
                </a:solidFill>
                <a:latin typeface="+mn-lt"/>
                <a:cs typeface="Arial" charset="0"/>
              </a:rPr>
              <a:t>barreira</a:t>
            </a:r>
            <a:r>
              <a:rPr lang="en-US" sz="2000" dirty="0">
                <a:solidFill>
                  <a:srgbClr val="FF0000"/>
                </a:solidFill>
                <a:latin typeface="+mn-lt"/>
                <a:cs typeface="Arial" charset="0"/>
              </a:rPr>
              <a:t> for </a:t>
            </a:r>
            <a:r>
              <a:rPr lang="en-US" sz="2000" dirty="0" err="1">
                <a:solidFill>
                  <a:srgbClr val="FF0000"/>
                </a:solidFill>
                <a:latin typeface="+mn-lt"/>
                <a:cs typeface="Arial" charset="0"/>
              </a:rPr>
              <a:t>cíclica</a:t>
            </a:r>
            <a:r>
              <a:rPr lang="en-US" sz="2000" dirty="0">
                <a:solidFill>
                  <a:srgbClr val="FF0000"/>
                </a:solidFill>
                <a:latin typeface="+mn-lt"/>
                <a:cs typeface="Arial" charset="0"/>
              </a:rPr>
              <a:t>. </a:t>
            </a:r>
          </a:p>
          <a:p>
            <a:pPr>
              <a:defRPr/>
            </a:pPr>
            <a:endParaRPr lang="en-US" sz="2000" dirty="0">
              <a:latin typeface="+mn-lt"/>
              <a:cs typeface="Arial" charset="0"/>
            </a:endParaRPr>
          </a:p>
          <a:p>
            <a:pPr>
              <a:defRPr/>
            </a:pPr>
            <a:r>
              <a:rPr lang="en-US" sz="2000" dirty="0" err="1">
                <a:latin typeface="+mn-lt"/>
                <a:cs typeface="Arial" charset="0"/>
              </a:rPr>
              <a:t>Porquê</a:t>
            </a:r>
            <a:r>
              <a:rPr lang="en-US" sz="2000" dirty="0">
                <a:latin typeface="+mn-lt"/>
                <a:cs typeface="Arial" charset="0"/>
              </a:rPr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7F69DEB2-2E1A-40EC-A3A9-8B94DCB2C1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Barreira</a:t>
            </a:r>
          </a:p>
        </p:txBody>
      </p:sp>
      <p:sp>
        <p:nvSpPr>
          <p:cNvPr id="18435" name="Marcador de Posição de Conteúdo 1">
            <a:extLst>
              <a:ext uri="{FF2B5EF4-FFF2-40B4-BE49-F238E27FC236}">
                <a16:creationId xmlns:a16="http://schemas.microsoft.com/office/drawing/2014/main" id="{A34D1850-CB55-4EAF-B637-2768DFD2882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pt-PT" sz="2400"/>
              <a:t>Solução genérica mais simples</a:t>
            </a:r>
          </a:p>
          <a:p>
            <a:pPr lvl="1"/>
            <a:r>
              <a:rPr lang="en-US" altLang="pt-PT" sz="2000"/>
              <a:t>1 semáforo para exclusão mútua (</a:t>
            </a:r>
            <a:r>
              <a:rPr lang="en-US" altLang="pt-PT" sz="2000" b="1">
                <a:latin typeface="Courier New" panose="02070309020205020404" pitchFamily="49" charset="0"/>
                <a:cs typeface="Courier New" panose="02070309020205020404" pitchFamily="49" charset="0"/>
              </a:rPr>
              <a:t>mutex</a:t>
            </a:r>
            <a:r>
              <a:rPr lang="en-US" altLang="pt-PT" sz="2000"/>
              <a:t>), 1 semáforo para barreira (</a:t>
            </a:r>
            <a:r>
              <a:rPr lang="en-US" altLang="pt-PT" sz="2000" b="1">
                <a:latin typeface="Courier New" panose="02070309020205020404" pitchFamily="49" charset="0"/>
                <a:cs typeface="Courier New" panose="02070309020205020404" pitchFamily="49" charset="0"/>
              </a:rPr>
              <a:t>barrier</a:t>
            </a:r>
            <a:r>
              <a:rPr lang="en-US" altLang="pt-PT" sz="2000"/>
              <a:t>), 1 inteiro partilhado (</a:t>
            </a:r>
            <a:r>
              <a:rPr lang="en-US" altLang="pt-PT" sz="2000" b="1"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en-US" altLang="pt-PT" sz="2000"/>
              <a:t>)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ADB0F4D-7D24-4D17-AB56-77DBDE66DCFF}"/>
              </a:ext>
            </a:extLst>
          </p:cNvPr>
          <p:cNvSpPr txBox="1"/>
          <p:nvPr/>
        </p:nvSpPr>
        <p:spPr>
          <a:xfrm>
            <a:off x="1181100" y="2420938"/>
            <a:ext cx="2411413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 err="1">
                <a:latin typeface="+mn-lt"/>
                <a:cs typeface="Arial" charset="0"/>
              </a:rPr>
              <a:t>Processo</a:t>
            </a:r>
            <a:r>
              <a:rPr lang="en-US" sz="2000" dirty="0">
                <a:latin typeface="+mn-lt"/>
                <a:cs typeface="Arial" charset="0"/>
              </a:rPr>
              <a:t> j    j</a:t>
            </a:r>
            <a:r>
              <a:rPr lang="en-US" sz="2400" dirty="0">
                <a:latin typeface="+mn-lt"/>
                <a:cs typeface="Arial" charset="0"/>
                <a:sym typeface="Symbol"/>
              </a:rPr>
              <a:t></a:t>
            </a:r>
            <a:r>
              <a:rPr lang="en-US" sz="2000" dirty="0">
                <a:latin typeface="+mn-lt"/>
                <a:cs typeface="Arial" charset="0"/>
              </a:rPr>
              <a:t>1..N</a:t>
            </a:r>
          </a:p>
        </p:txBody>
      </p:sp>
      <p:sp>
        <p:nvSpPr>
          <p:cNvPr id="18437" name="CaixaDeTexto 5">
            <a:extLst>
              <a:ext uri="{FF2B5EF4-FFF2-40B4-BE49-F238E27FC236}">
                <a16:creationId xmlns:a16="http://schemas.microsoft.com/office/drawing/2014/main" id="{3B9E94A1-ED0C-48AB-8880-08C92425B0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1100" y="2897188"/>
            <a:ext cx="4321175" cy="2862262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9933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2A476F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pt-PT" sz="180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Código j.A 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pt-PT" sz="1800" b="1" i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mutex.down()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pt-PT" sz="1800" i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count++;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pt-PT" sz="1800" b="1" i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pt-PT" sz="1800" i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(count == N)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pt-PT" sz="1800" i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pt-PT" sz="1800" b="1" i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pt-PT" sz="1800" i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(i=1..N) </a:t>
            </a:r>
            <a:r>
              <a:rPr lang="en-US" altLang="pt-PT" sz="1800" b="1" i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barrier.up()  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pt-PT" sz="1800" i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count=0;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pt-PT" sz="1800" i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pt-PT" sz="1800" b="1" i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mutex.up ()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pt-PT" sz="1800" b="1" i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barrier.down()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pt-PT" sz="180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Código j.B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FC4E505-0893-4B85-A1EE-1786575A07CB}"/>
              </a:ext>
            </a:extLst>
          </p:cNvPr>
          <p:cNvSpPr txBox="1"/>
          <p:nvPr/>
        </p:nvSpPr>
        <p:spPr>
          <a:xfrm>
            <a:off x="5580063" y="3860800"/>
            <a:ext cx="3313112" cy="16319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 err="1">
                <a:solidFill>
                  <a:srgbClr val="00B050"/>
                </a:solidFill>
                <a:latin typeface="+mn-lt"/>
                <a:cs typeface="Arial" charset="0"/>
              </a:rPr>
              <a:t>Funciona</a:t>
            </a:r>
            <a:r>
              <a:rPr lang="en-US" sz="2000" dirty="0">
                <a:solidFill>
                  <a:srgbClr val="00B050"/>
                </a:solidFill>
                <a:latin typeface="+mn-lt"/>
                <a:cs typeface="Arial" charset="0"/>
              </a:rPr>
              <a:t> se </a:t>
            </a:r>
            <a:r>
              <a:rPr lang="en-US" sz="2000" dirty="0" err="1">
                <a:solidFill>
                  <a:srgbClr val="00B050"/>
                </a:solidFill>
                <a:latin typeface="+mn-lt"/>
                <a:cs typeface="Arial" charset="0"/>
              </a:rPr>
              <a:t>apenas</a:t>
            </a:r>
            <a:r>
              <a:rPr lang="en-US" sz="2000" dirty="0">
                <a:solidFill>
                  <a:srgbClr val="00B050"/>
                </a:solidFill>
                <a:latin typeface="+mn-lt"/>
                <a:cs typeface="Arial" charset="0"/>
              </a:rPr>
              <a:t> 1 </a:t>
            </a:r>
            <a:r>
              <a:rPr lang="en-US" sz="2000" dirty="0" err="1">
                <a:solidFill>
                  <a:srgbClr val="00B050"/>
                </a:solidFill>
                <a:latin typeface="+mn-lt"/>
                <a:cs typeface="Arial" charset="0"/>
              </a:rPr>
              <a:t>vez</a:t>
            </a:r>
            <a:r>
              <a:rPr lang="en-US" sz="2000" dirty="0">
                <a:solidFill>
                  <a:srgbClr val="00B050"/>
                </a:solidFill>
                <a:latin typeface="+mn-lt"/>
                <a:cs typeface="Arial" charset="0"/>
              </a:rPr>
              <a:t>. </a:t>
            </a:r>
            <a:r>
              <a:rPr lang="en-US" sz="2000" dirty="0" err="1">
                <a:solidFill>
                  <a:srgbClr val="FF0000"/>
                </a:solidFill>
                <a:latin typeface="+mn-lt"/>
                <a:cs typeface="Arial" charset="0"/>
              </a:rPr>
              <a:t>Pode</a:t>
            </a:r>
            <a:r>
              <a:rPr lang="en-US" sz="2000" dirty="0">
                <a:solidFill>
                  <a:srgbClr val="FF0000"/>
                </a:solidFill>
                <a:latin typeface="+mn-lt"/>
                <a:cs typeface="Arial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+mn-lt"/>
                <a:cs typeface="Arial" charset="0"/>
              </a:rPr>
              <a:t>dar</a:t>
            </a:r>
            <a:r>
              <a:rPr lang="en-US" sz="2000" dirty="0">
                <a:solidFill>
                  <a:srgbClr val="FF0000"/>
                </a:solidFill>
                <a:latin typeface="+mn-lt"/>
                <a:cs typeface="Arial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+mn-lt"/>
                <a:cs typeface="Arial" charset="0"/>
              </a:rPr>
              <a:t>problemas</a:t>
            </a:r>
            <a:r>
              <a:rPr lang="en-US" sz="2000" dirty="0">
                <a:solidFill>
                  <a:srgbClr val="FF0000"/>
                </a:solidFill>
                <a:latin typeface="+mn-lt"/>
                <a:cs typeface="Arial" charset="0"/>
              </a:rPr>
              <a:t> se </a:t>
            </a:r>
            <a:r>
              <a:rPr lang="en-US" sz="2000" dirty="0" err="1">
                <a:solidFill>
                  <a:srgbClr val="FF0000"/>
                </a:solidFill>
                <a:latin typeface="+mn-lt"/>
                <a:cs typeface="Arial" charset="0"/>
              </a:rPr>
              <a:t>barreira</a:t>
            </a:r>
            <a:r>
              <a:rPr lang="en-US" sz="2000" dirty="0">
                <a:solidFill>
                  <a:srgbClr val="FF0000"/>
                </a:solidFill>
                <a:latin typeface="+mn-lt"/>
                <a:cs typeface="Arial" charset="0"/>
              </a:rPr>
              <a:t> for </a:t>
            </a:r>
            <a:r>
              <a:rPr lang="en-US" sz="2000" dirty="0" err="1">
                <a:solidFill>
                  <a:srgbClr val="FF0000"/>
                </a:solidFill>
                <a:latin typeface="+mn-lt"/>
                <a:cs typeface="Arial" charset="0"/>
              </a:rPr>
              <a:t>cíclica</a:t>
            </a:r>
            <a:r>
              <a:rPr lang="en-US" sz="2000" dirty="0">
                <a:solidFill>
                  <a:srgbClr val="FF0000"/>
                </a:solidFill>
                <a:latin typeface="+mn-lt"/>
                <a:cs typeface="Arial" charset="0"/>
              </a:rPr>
              <a:t>. </a:t>
            </a:r>
          </a:p>
          <a:p>
            <a:pPr>
              <a:defRPr/>
            </a:pPr>
            <a:endParaRPr lang="en-US" sz="2000" dirty="0">
              <a:latin typeface="+mn-lt"/>
              <a:cs typeface="Arial" charset="0"/>
            </a:endParaRPr>
          </a:p>
          <a:p>
            <a:pPr>
              <a:defRPr/>
            </a:pPr>
            <a:r>
              <a:rPr lang="en-US" sz="2000" dirty="0" err="1">
                <a:latin typeface="+mn-lt"/>
                <a:cs typeface="Arial" charset="0"/>
              </a:rPr>
              <a:t>Porquê</a:t>
            </a:r>
            <a:r>
              <a:rPr lang="en-US" sz="2000" dirty="0">
                <a:latin typeface="+mn-lt"/>
                <a:cs typeface="Arial" charset="0"/>
              </a:rPr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AF03F7E7-8427-4DD5-BA6B-17B1C6EB69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Barreira</a:t>
            </a:r>
          </a:p>
        </p:txBody>
      </p:sp>
      <p:sp>
        <p:nvSpPr>
          <p:cNvPr id="19459" name="Marcador de Posição de Conteúdo 1">
            <a:extLst>
              <a:ext uri="{FF2B5EF4-FFF2-40B4-BE49-F238E27FC236}">
                <a16:creationId xmlns:a16="http://schemas.microsoft.com/office/drawing/2014/main" id="{BBE53CEB-B17C-4F1B-88EE-C26AC384693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pt-PT" sz="2400"/>
              <a:t>Solução genérica</a:t>
            </a:r>
          </a:p>
          <a:p>
            <a:pPr lvl="1"/>
            <a:r>
              <a:rPr lang="en-US" altLang="pt-PT" sz="2000"/>
              <a:t>1 semáforo para exclusão mútua (</a:t>
            </a:r>
            <a:r>
              <a:rPr lang="en-US" altLang="pt-PT" sz="2000" b="1">
                <a:latin typeface="Courier New" panose="02070309020205020404" pitchFamily="49" charset="0"/>
                <a:cs typeface="Courier New" panose="02070309020205020404" pitchFamily="49" charset="0"/>
              </a:rPr>
              <a:t>mutex</a:t>
            </a:r>
            <a:r>
              <a:rPr lang="en-US" altLang="pt-PT" sz="2000"/>
              <a:t>), N semáforos para barreira (</a:t>
            </a:r>
            <a:r>
              <a:rPr lang="en-US" altLang="pt-PT" sz="2000" i="1"/>
              <a:t>array</a:t>
            </a:r>
            <a:r>
              <a:rPr lang="en-US" altLang="pt-PT" sz="2000"/>
              <a:t> </a:t>
            </a:r>
            <a:r>
              <a:rPr lang="en-US" altLang="pt-PT" sz="2000" b="1">
                <a:latin typeface="Courier New" panose="02070309020205020404" pitchFamily="49" charset="0"/>
                <a:cs typeface="Courier New" panose="02070309020205020404" pitchFamily="49" charset="0"/>
              </a:rPr>
              <a:t>barrier</a:t>
            </a:r>
            <a:r>
              <a:rPr lang="en-US" altLang="pt-PT" sz="2000"/>
              <a:t>), 1 inteiro partilhado (</a:t>
            </a:r>
            <a:r>
              <a:rPr lang="en-US" altLang="pt-PT" sz="2000" b="1"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en-US" altLang="pt-PT" sz="2000"/>
              <a:t>)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FE7C966-5F9A-4CFF-8EAC-9E30E64D0BF9}"/>
              </a:ext>
            </a:extLst>
          </p:cNvPr>
          <p:cNvSpPr txBox="1"/>
          <p:nvPr/>
        </p:nvSpPr>
        <p:spPr>
          <a:xfrm>
            <a:off x="1181100" y="2420938"/>
            <a:ext cx="2411413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 err="1">
                <a:latin typeface="+mn-lt"/>
                <a:cs typeface="Arial" charset="0"/>
              </a:rPr>
              <a:t>Processo</a:t>
            </a:r>
            <a:r>
              <a:rPr lang="en-US" sz="2000" dirty="0">
                <a:latin typeface="+mn-lt"/>
                <a:cs typeface="Arial" charset="0"/>
              </a:rPr>
              <a:t> j    j</a:t>
            </a:r>
            <a:r>
              <a:rPr lang="en-US" sz="2400" dirty="0">
                <a:latin typeface="+mn-lt"/>
                <a:cs typeface="Arial" charset="0"/>
                <a:sym typeface="Symbol"/>
              </a:rPr>
              <a:t></a:t>
            </a:r>
            <a:r>
              <a:rPr lang="en-US" sz="2000" dirty="0">
                <a:latin typeface="+mn-lt"/>
                <a:cs typeface="Arial" charset="0"/>
              </a:rPr>
              <a:t>1..N</a:t>
            </a:r>
          </a:p>
        </p:txBody>
      </p:sp>
      <p:sp>
        <p:nvSpPr>
          <p:cNvPr id="19461" name="CaixaDeTexto 5">
            <a:extLst>
              <a:ext uri="{FF2B5EF4-FFF2-40B4-BE49-F238E27FC236}">
                <a16:creationId xmlns:a16="http://schemas.microsoft.com/office/drawing/2014/main" id="{7B37CC80-8763-45ED-9C70-76DF886D83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1100" y="2897188"/>
            <a:ext cx="4321175" cy="2862262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9933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2A476F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pt-PT" sz="180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Código j.A 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pt-PT" sz="1800" b="1" i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mutex.down()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pt-PT" sz="1800" i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count++;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pt-PT" sz="1800" b="1" i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pt-PT" sz="1800" i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(count == N)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pt-PT" sz="1800" i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pt-PT" sz="1800" b="1" i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pt-PT" sz="1800" i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(i=1..N) </a:t>
            </a:r>
            <a:r>
              <a:rPr lang="en-US" altLang="pt-PT" sz="1800" b="1" i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barrier[i].up()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pt-PT" sz="1800" i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count=0;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pt-PT" sz="1800" i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pt-PT" sz="1800" b="1" i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mutex.up ()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pt-PT" sz="1800" b="1" i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barrier[j].down()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pt-PT" sz="180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Código j.B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23B16A78-EEC2-4B12-AC8B-CEB09E171A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Barreira</a:t>
            </a:r>
          </a:p>
        </p:txBody>
      </p:sp>
      <p:sp>
        <p:nvSpPr>
          <p:cNvPr id="20483" name="Marcador de Posição de Conteúdo 1">
            <a:extLst>
              <a:ext uri="{FF2B5EF4-FFF2-40B4-BE49-F238E27FC236}">
                <a16:creationId xmlns:a16="http://schemas.microsoft.com/office/drawing/2014/main" id="{733F6690-2790-4F29-A042-B56E5FB8E03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pt-PT" sz="2400"/>
              <a:t>Solução genérica</a:t>
            </a:r>
          </a:p>
          <a:p>
            <a:pPr lvl="1"/>
            <a:r>
              <a:rPr lang="en-US" altLang="pt-PT" sz="2000"/>
              <a:t>1 semáforo para exclusão mútua (</a:t>
            </a:r>
            <a:r>
              <a:rPr lang="en-US" altLang="pt-PT" sz="2000" b="1">
                <a:latin typeface="Courier New" panose="02070309020205020404" pitchFamily="49" charset="0"/>
                <a:cs typeface="Courier New" panose="02070309020205020404" pitchFamily="49" charset="0"/>
              </a:rPr>
              <a:t>mutex</a:t>
            </a:r>
            <a:r>
              <a:rPr lang="en-US" altLang="pt-PT" sz="2000"/>
              <a:t>), 2 semáforos para barreira (array </a:t>
            </a:r>
            <a:r>
              <a:rPr lang="en-US" altLang="pt-PT" sz="2000" b="1">
                <a:latin typeface="Courier New" panose="02070309020205020404" pitchFamily="49" charset="0"/>
                <a:cs typeface="Courier New" panose="02070309020205020404" pitchFamily="49" charset="0"/>
              </a:rPr>
              <a:t>barrier</a:t>
            </a:r>
            <a:r>
              <a:rPr lang="en-US" altLang="pt-PT" sz="2000"/>
              <a:t>), 2 inteiros partilhados (</a:t>
            </a:r>
            <a:r>
              <a:rPr lang="en-US" altLang="pt-PT" sz="2000" b="1"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en-US" altLang="pt-PT" sz="2000"/>
              <a:t> e </a:t>
            </a:r>
            <a:r>
              <a:rPr lang="en-US" altLang="pt-PT" sz="2000" b="1">
                <a:latin typeface="Courier New" panose="02070309020205020404" pitchFamily="49" charset="0"/>
                <a:cs typeface="Courier New" panose="02070309020205020404" pitchFamily="49" charset="0"/>
              </a:rPr>
              <a:t>turn</a:t>
            </a:r>
            <a:r>
              <a:rPr lang="en-US" altLang="pt-PT" sz="2000"/>
              <a:t>)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25CBD52-090D-442E-AAF2-D99388E75987}"/>
              </a:ext>
            </a:extLst>
          </p:cNvPr>
          <p:cNvSpPr txBox="1"/>
          <p:nvPr/>
        </p:nvSpPr>
        <p:spPr>
          <a:xfrm>
            <a:off x="1181100" y="2420938"/>
            <a:ext cx="2411413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 err="1">
                <a:latin typeface="+mn-lt"/>
                <a:cs typeface="Arial" charset="0"/>
              </a:rPr>
              <a:t>Processo</a:t>
            </a:r>
            <a:r>
              <a:rPr lang="en-US" sz="2000" dirty="0">
                <a:latin typeface="+mn-lt"/>
                <a:cs typeface="Arial" charset="0"/>
              </a:rPr>
              <a:t> j    j</a:t>
            </a:r>
            <a:r>
              <a:rPr lang="en-US" sz="2400" dirty="0">
                <a:latin typeface="+mn-lt"/>
                <a:cs typeface="Arial" charset="0"/>
                <a:sym typeface="Symbol"/>
              </a:rPr>
              <a:t></a:t>
            </a:r>
            <a:r>
              <a:rPr lang="en-US" sz="2000" dirty="0">
                <a:latin typeface="+mn-lt"/>
                <a:cs typeface="Arial" charset="0"/>
              </a:rPr>
              <a:t>1..N</a:t>
            </a:r>
          </a:p>
        </p:txBody>
      </p:sp>
      <p:sp>
        <p:nvSpPr>
          <p:cNvPr id="20485" name="CaixaDeTexto 5">
            <a:extLst>
              <a:ext uri="{FF2B5EF4-FFF2-40B4-BE49-F238E27FC236}">
                <a16:creationId xmlns:a16="http://schemas.microsoft.com/office/drawing/2014/main" id="{3C4BC432-8118-4948-965D-E418481298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1100" y="2897188"/>
            <a:ext cx="5424488" cy="2862262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9933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2A476F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pt-PT" sz="180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Código j.A 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pt-PT" sz="1800" b="1" i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mutex.down()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pt-PT" sz="1800" i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count++; localt=turn;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pt-PT" sz="1800" b="1" i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pt-PT" sz="1800" i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(count == N)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pt-PT" sz="1800" i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pt-PT" sz="1800" b="1" i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pt-PT" sz="1800" i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(i=1..N) </a:t>
            </a:r>
            <a:r>
              <a:rPr lang="en-US" altLang="pt-PT" sz="1800" b="1" i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barrier[localt].up()  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pt-PT" sz="1800" i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count=0; turn=1-turn;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pt-PT" sz="1800" i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pt-PT" sz="1800" b="1" i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mutex.up ()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pt-PT" sz="1800" b="1" i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barrier[localt].down()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pt-PT" sz="180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Código j.B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1FE11393-5629-4E50-8539-37CEA3641A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 i="1"/>
              <a:t>Bounded Buffer</a:t>
            </a:r>
          </a:p>
        </p:txBody>
      </p:sp>
      <p:sp>
        <p:nvSpPr>
          <p:cNvPr id="21507" name="Marcador de Posição de Conteúdo 1">
            <a:extLst>
              <a:ext uri="{FF2B5EF4-FFF2-40B4-BE49-F238E27FC236}">
                <a16:creationId xmlns:a16="http://schemas.microsoft.com/office/drawing/2014/main" id="{67D9DF0F-481A-496F-A9E0-52B0711EFAE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pt-PT" sz="2800"/>
              <a:t>Para implementar um </a:t>
            </a:r>
            <a:r>
              <a:rPr lang="en-US" altLang="pt-PT" sz="2800" i="1"/>
              <a:t>Bounded Buffer </a:t>
            </a:r>
            <a:r>
              <a:rPr lang="en-US" altLang="pt-PT" sz="2800"/>
              <a:t>com capacidade N, podem ser usados 3 semáforos:</a:t>
            </a:r>
          </a:p>
          <a:p>
            <a:pPr lvl="1"/>
            <a:r>
              <a:rPr lang="en-US" altLang="pt-PT" sz="2400" b="1">
                <a:latin typeface="Courier New" panose="02070309020205020404" pitchFamily="49" charset="0"/>
                <a:cs typeface="Courier New" panose="02070309020205020404" pitchFamily="49" charset="0"/>
              </a:rPr>
              <a:t>mutex</a:t>
            </a:r>
            <a:r>
              <a:rPr lang="en-US" altLang="pt-PT" sz="2400"/>
              <a:t>: para garantir a exclusão mútua no acesso à região crítica</a:t>
            </a:r>
          </a:p>
          <a:p>
            <a:pPr lvl="1"/>
            <a:r>
              <a:rPr lang="en-US" altLang="pt-PT" sz="2400" b="1">
                <a:latin typeface="Courier New" panose="02070309020205020404" pitchFamily="49" charset="0"/>
                <a:cs typeface="Courier New" panose="02070309020205020404" pitchFamily="49" charset="0"/>
              </a:rPr>
              <a:t>empty</a:t>
            </a:r>
            <a:r>
              <a:rPr lang="en-US" altLang="pt-PT" sz="2400"/>
              <a:t>: cujo valor interno indica o número de espaços vazios</a:t>
            </a:r>
          </a:p>
          <a:p>
            <a:pPr lvl="1"/>
            <a:r>
              <a:rPr lang="en-US" altLang="pt-PT" sz="2400" b="1">
                <a:latin typeface="Courier New" panose="02070309020205020404" pitchFamily="49" charset="0"/>
                <a:cs typeface="Courier New" panose="02070309020205020404" pitchFamily="49" charset="0"/>
              </a:rPr>
              <a:t>full</a:t>
            </a:r>
            <a:r>
              <a:rPr lang="en-US" altLang="pt-PT" sz="2400"/>
              <a:t>: cujo valor interno indica o número de espaços ocupados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9AF1898B-C262-45B1-87D1-F4771CED87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 i="1"/>
              <a:t>Bounded Buffer</a:t>
            </a:r>
          </a:p>
        </p:txBody>
      </p:sp>
      <p:pic>
        <p:nvPicPr>
          <p:cNvPr id="22531" name="Picture 1029">
            <a:extLst>
              <a:ext uri="{FF2B5EF4-FFF2-40B4-BE49-F238E27FC236}">
                <a16:creationId xmlns:a16="http://schemas.microsoft.com/office/drawing/2014/main" id="{C2946FB8-B117-44CB-8C22-93DE2FFC26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8" y="1165225"/>
            <a:ext cx="4308475" cy="326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2" name="Picture 1029">
            <a:extLst>
              <a:ext uri="{FF2B5EF4-FFF2-40B4-BE49-F238E27FC236}">
                <a16:creationId xmlns:a16="http://schemas.microsoft.com/office/drawing/2014/main" id="{D4A012A0-D75A-4DAA-970C-B10006EA2E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438" y="1143000"/>
            <a:ext cx="3357562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3" name="Picture 6">
            <a:extLst>
              <a:ext uri="{FF2B5EF4-FFF2-40B4-BE49-F238E27FC236}">
                <a16:creationId xmlns:a16="http://schemas.microsoft.com/office/drawing/2014/main" id="{160ABCF6-7603-490F-93C1-DAAB89CF53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438" y="3781425"/>
            <a:ext cx="3429000" cy="2433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35DF0843-9DD6-4968-9A83-556C614866D8}"/>
              </a:ext>
            </a:extLst>
          </p:cNvPr>
          <p:cNvSpPr txBox="1"/>
          <p:nvPr/>
        </p:nvSpPr>
        <p:spPr>
          <a:xfrm>
            <a:off x="2928938" y="2093913"/>
            <a:ext cx="1571625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800" dirty="0">
                <a:solidFill>
                  <a:srgbClr val="339933"/>
                </a:solidFill>
                <a:latin typeface="+mn-lt"/>
                <a:cs typeface="Arial" charset="0"/>
              </a:rPr>
              <a:t>3 </a:t>
            </a:r>
            <a:r>
              <a:rPr lang="en-US" sz="1800" dirty="0" err="1">
                <a:solidFill>
                  <a:srgbClr val="339933"/>
                </a:solidFill>
                <a:latin typeface="+mn-lt"/>
                <a:cs typeface="Arial" charset="0"/>
              </a:rPr>
              <a:t>semáforos</a:t>
            </a:r>
            <a:endParaRPr lang="en-US" sz="1800" dirty="0">
              <a:solidFill>
                <a:srgbClr val="339933"/>
              </a:solidFill>
              <a:latin typeface="+mn-lt"/>
              <a:cs typeface="Arial" charset="0"/>
            </a:endParaRPr>
          </a:p>
        </p:txBody>
      </p:sp>
      <p:sp>
        <p:nvSpPr>
          <p:cNvPr id="7" name="Seta para a direita 6">
            <a:extLst>
              <a:ext uri="{FF2B5EF4-FFF2-40B4-BE49-F238E27FC236}">
                <a16:creationId xmlns:a16="http://schemas.microsoft.com/office/drawing/2014/main" id="{768CB206-0A64-4550-B8E6-86DD13F8BDA5}"/>
              </a:ext>
            </a:extLst>
          </p:cNvPr>
          <p:cNvSpPr/>
          <p:nvPr/>
        </p:nvSpPr>
        <p:spPr>
          <a:xfrm flipH="1">
            <a:off x="2643188" y="2165350"/>
            <a:ext cx="285750" cy="2444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034BEA9-7689-416B-9029-32DB2B01723C}"/>
              </a:ext>
            </a:extLst>
          </p:cNvPr>
          <p:cNvSpPr txBox="1"/>
          <p:nvPr/>
        </p:nvSpPr>
        <p:spPr>
          <a:xfrm>
            <a:off x="3286125" y="3571875"/>
            <a:ext cx="1571625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800" dirty="0" err="1">
                <a:solidFill>
                  <a:srgbClr val="339933"/>
                </a:solidFill>
                <a:latin typeface="+mn-lt"/>
                <a:cs typeface="Arial" charset="0"/>
              </a:rPr>
              <a:t>inicialização</a:t>
            </a:r>
            <a:endParaRPr lang="en-US" sz="1800" dirty="0">
              <a:solidFill>
                <a:srgbClr val="339933"/>
              </a:solidFill>
              <a:latin typeface="+mn-lt"/>
              <a:cs typeface="Arial" charset="0"/>
            </a:endParaRPr>
          </a:p>
        </p:txBody>
      </p:sp>
      <p:sp>
        <p:nvSpPr>
          <p:cNvPr id="9" name="Seta para a direita 8">
            <a:extLst>
              <a:ext uri="{FF2B5EF4-FFF2-40B4-BE49-F238E27FC236}">
                <a16:creationId xmlns:a16="http://schemas.microsoft.com/office/drawing/2014/main" id="{83FF0DA2-F47A-4B80-9AAB-BF8E7A96CCDE}"/>
              </a:ext>
            </a:extLst>
          </p:cNvPr>
          <p:cNvSpPr/>
          <p:nvPr/>
        </p:nvSpPr>
        <p:spPr>
          <a:xfrm flipH="1">
            <a:off x="3000375" y="3665538"/>
            <a:ext cx="285750" cy="2444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cxnSp>
        <p:nvCxnSpPr>
          <p:cNvPr id="11" name="Conexão recta 10">
            <a:extLst>
              <a:ext uri="{FF2B5EF4-FFF2-40B4-BE49-F238E27FC236}">
                <a16:creationId xmlns:a16="http://schemas.microsoft.com/office/drawing/2014/main" id="{2A7B7012-D2C9-436D-B510-9C7718E36DCF}"/>
              </a:ext>
            </a:extLst>
          </p:cNvPr>
          <p:cNvCxnSpPr/>
          <p:nvPr/>
        </p:nvCxnSpPr>
        <p:spPr>
          <a:xfrm rot="5400000">
            <a:off x="4964906" y="1607344"/>
            <a:ext cx="357188" cy="0"/>
          </a:xfrm>
          <a:prstGeom prst="line">
            <a:avLst/>
          </a:prstGeom>
          <a:ln w="63500" cmpd="sng">
            <a:solidFill>
              <a:srgbClr val="3399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xão recta 12">
            <a:extLst>
              <a:ext uri="{FF2B5EF4-FFF2-40B4-BE49-F238E27FC236}">
                <a16:creationId xmlns:a16="http://schemas.microsoft.com/office/drawing/2014/main" id="{86509E91-4CB9-41CC-B27E-D574DF280392}"/>
              </a:ext>
            </a:extLst>
          </p:cNvPr>
          <p:cNvCxnSpPr/>
          <p:nvPr/>
        </p:nvCxnSpPr>
        <p:spPr>
          <a:xfrm rot="5400000">
            <a:off x="4964906" y="2821782"/>
            <a:ext cx="357187" cy="0"/>
          </a:xfrm>
          <a:prstGeom prst="line">
            <a:avLst/>
          </a:prstGeom>
          <a:ln w="63500" cmpd="sng">
            <a:solidFill>
              <a:srgbClr val="3399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xão recta 13">
            <a:extLst>
              <a:ext uri="{FF2B5EF4-FFF2-40B4-BE49-F238E27FC236}">
                <a16:creationId xmlns:a16="http://schemas.microsoft.com/office/drawing/2014/main" id="{0D0B6629-1181-4480-B6F0-13A17098C705}"/>
              </a:ext>
            </a:extLst>
          </p:cNvPr>
          <p:cNvCxnSpPr/>
          <p:nvPr/>
        </p:nvCxnSpPr>
        <p:spPr>
          <a:xfrm rot="5400000">
            <a:off x="4893469" y="4179094"/>
            <a:ext cx="357188" cy="0"/>
          </a:xfrm>
          <a:prstGeom prst="line">
            <a:avLst/>
          </a:prstGeom>
          <a:ln w="63500" cmpd="sng">
            <a:solidFill>
              <a:srgbClr val="3399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xão recta 14">
            <a:extLst>
              <a:ext uri="{FF2B5EF4-FFF2-40B4-BE49-F238E27FC236}">
                <a16:creationId xmlns:a16="http://schemas.microsoft.com/office/drawing/2014/main" id="{CDF9065C-AEEA-4FFC-B87E-58769F7F84CF}"/>
              </a:ext>
            </a:extLst>
          </p:cNvPr>
          <p:cNvCxnSpPr/>
          <p:nvPr/>
        </p:nvCxnSpPr>
        <p:spPr>
          <a:xfrm rot="5400000">
            <a:off x="4893469" y="5393532"/>
            <a:ext cx="357187" cy="0"/>
          </a:xfrm>
          <a:prstGeom prst="line">
            <a:avLst/>
          </a:prstGeom>
          <a:ln w="63500" cmpd="sng">
            <a:solidFill>
              <a:srgbClr val="3399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B6B8BF12-BE91-4011-B82D-1A69985376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Escritores e Leitores</a:t>
            </a:r>
          </a:p>
        </p:txBody>
      </p:sp>
      <p:sp>
        <p:nvSpPr>
          <p:cNvPr id="23555" name="Marcador de Posição de Conteúdo 1">
            <a:extLst>
              <a:ext uri="{FF2B5EF4-FFF2-40B4-BE49-F238E27FC236}">
                <a16:creationId xmlns:a16="http://schemas.microsoft.com/office/drawing/2014/main" id="{0705DF26-5353-44E1-82AD-615E66DDD5B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pt-PT" sz="2400"/>
              <a:t>Mecanismo de sincronização através do qual:</a:t>
            </a:r>
          </a:p>
          <a:p>
            <a:pPr lvl="1"/>
            <a:r>
              <a:rPr lang="en-US" altLang="pt-PT" sz="2000"/>
              <a:t>Existem dados partilhados</a:t>
            </a:r>
          </a:p>
          <a:p>
            <a:pPr lvl="1"/>
            <a:r>
              <a:rPr lang="en-US" altLang="pt-PT" sz="2000"/>
              <a:t>Podem ocorrer várias leituras em simultâneo, desde que não estejam a ocorrer escritas</a:t>
            </a:r>
          </a:p>
          <a:p>
            <a:pPr lvl="1"/>
            <a:r>
              <a:rPr lang="en-US" altLang="pt-PT" sz="2000"/>
              <a:t>Durante a escrita não podem existir leituras, nem outras escritas concorrentes</a:t>
            </a:r>
          </a:p>
          <a:p>
            <a:pPr lvl="1"/>
            <a:endParaRPr lang="en-US" altLang="pt-PT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altLang="pt-PT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altLang="pt-PT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altLang="pt-PT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altLang="pt-PT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altLang="pt-PT" sz="2000">
              <a:cs typeface="Courier New" panose="02070309020205020404" pitchFamily="49" charset="0"/>
            </a:endParaRPr>
          </a:p>
          <a:p>
            <a:pPr lvl="1"/>
            <a:r>
              <a:rPr lang="en-US" altLang="pt-PT" sz="2000">
                <a:cs typeface="Courier New" panose="02070309020205020404" pitchFamily="49" charset="0"/>
              </a:rPr>
              <a:t>Implementação usando semáforos?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C7E47CC1-CA76-4535-9442-437A04EE709B}"/>
              </a:ext>
            </a:extLst>
          </p:cNvPr>
          <p:cNvSpPr txBox="1"/>
          <p:nvPr/>
        </p:nvSpPr>
        <p:spPr>
          <a:xfrm>
            <a:off x="1619250" y="3789363"/>
            <a:ext cx="2365375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 err="1">
                <a:latin typeface="+mn-lt"/>
                <a:cs typeface="Arial" charset="0"/>
              </a:rPr>
              <a:t>Processos</a:t>
            </a:r>
            <a:r>
              <a:rPr lang="en-US" sz="2000" dirty="0">
                <a:latin typeface="+mn-lt"/>
                <a:cs typeface="Arial" charset="0"/>
              </a:rPr>
              <a:t> </a:t>
            </a:r>
            <a:r>
              <a:rPr lang="en-US" sz="2000" dirty="0" err="1">
                <a:latin typeface="+mn-lt"/>
                <a:cs typeface="Arial" charset="0"/>
              </a:rPr>
              <a:t>Leitores</a:t>
            </a:r>
            <a:endParaRPr lang="en-US" sz="2000" dirty="0">
              <a:latin typeface="+mn-lt"/>
              <a:cs typeface="Arial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8E3F90A-2519-424E-A246-3550C05EDD6F}"/>
              </a:ext>
            </a:extLst>
          </p:cNvPr>
          <p:cNvSpPr txBox="1"/>
          <p:nvPr/>
        </p:nvSpPr>
        <p:spPr>
          <a:xfrm>
            <a:off x="4832350" y="3789363"/>
            <a:ext cx="2592388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 err="1">
                <a:latin typeface="+mn-lt"/>
                <a:cs typeface="Arial" charset="0"/>
              </a:rPr>
              <a:t>Processos</a:t>
            </a:r>
            <a:r>
              <a:rPr lang="en-US" sz="2000" dirty="0">
                <a:latin typeface="+mn-lt"/>
                <a:cs typeface="Arial" charset="0"/>
              </a:rPr>
              <a:t> </a:t>
            </a:r>
            <a:r>
              <a:rPr lang="en-US" sz="2000" dirty="0" err="1">
                <a:latin typeface="+mn-lt"/>
                <a:cs typeface="Arial" charset="0"/>
              </a:rPr>
              <a:t>Escritores</a:t>
            </a:r>
            <a:endParaRPr lang="en-US" sz="2000" dirty="0">
              <a:latin typeface="+mn-lt"/>
              <a:cs typeface="Arial" charset="0"/>
            </a:endParaRPr>
          </a:p>
        </p:txBody>
      </p:sp>
      <p:sp>
        <p:nvSpPr>
          <p:cNvPr id="23558" name="CaixaDeTexto 5">
            <a:extLst>
              <a:ext uri="{FF2B5EF4-FFF2-40B4-BE49-F238E27FC236}">
                <a16:creationId xmlns:a16="http://schemas.microsoft.com/office/drawing/2014/main" id="{B346953C-F952-4A6E-AEC4-B151A2EE70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4650" y="4286250"/>
            <a:ext cx="1878013" cy="1014413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9933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2A476F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pt-PT" sz="2000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readStart()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pt-PT" sz="20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 access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pt-PT" sz="2000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readEnd()</a:t>
            </a:r>
          </a:p>
        </p:txBody>
      </p:sp>
      <p:sp>
        <p:nvSpPr>
          <p:cNvPr id="23559" name="CaixaDeTexto 6">
            <a:extLst>
              <a:ext uri="{FF2B5EF4-FFF2-40B4-BE49-F238E27FC236}">
                <a16:creationId xmlns:a16="http://schemas.microsoft.com/office/drawing/2014/main" id="{B05E3536-541D-4E73-8D3A-0F6B659F9B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9338" y="4286250"/>
            <a:ext cx="2030412" cy="1014413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9933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2A476F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pt-PT" sz="2000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writeStart()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pt-PT" sz="20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 access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pt-PT" sz="2000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writeEnd()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3140649C-9272-4FD7-994F-8E1BD88598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Escritores e Leitores</a:t>
            </a:r>
          </a:p>
        </p:txBody>
      </p:sp>
      <p:sp>
        <p:nvSpPr>
          <p:cNvPr id="24579" name="Marcador de Posição de Conteúdo 1">
            <a:extLst>
              <a:ext uri="{FF2B5EF4-FFF2-40B4-BE49-F238E27FC236}">
                <a16:creationId xmlns:a16="http://schemas.microsoft.com/office/drawing/2014/main" id="{76906DF0-BC34-45CA-A12F-76E5A728360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pt-PT" sz="2400"/>
              <a:t>Usando 2 semáforos (</a:t>
            </a:r>
            <a:r>
              <a:rPr lang="en-US" altLang="pt-PT" sz="2400" b="1">
                <a:latin typeface="Courier New" panose="02070309020205020404" pitchFamily="49" charset="0"/>
                <a:cs typeface="Courier New" panose="02070309020205020404" pitchFamily="49" charset="0"/>
              </a:rPr>
              <a:t>mutex</a:t>
            </a:r>
            <a:r>
              <a:rPr lang="en-US" altLang="pt-PT" sz="2400"/>
              <a:t> e </a:t>
            </a:r>
            <a:r>
              <a:rPr lang="en-US" altLang="pt-PT" sz="2400" b="1">
                <a:latin typeface="Courier New" panose="02070309020205020404" pitchFamily="49" charset="0"/>
                <a:cs typeface="Courier New" panose="02070309020205020404" pitchFamily="49" charset="0"/>
              </a:rPr>
              <a:t>nobody</a:t>
            </a:r>
            <a:r>
              <a:rPr lang="en-US" altLang="pt-PT" sz="2400"/>
              <a:t>) e um inteiro (</a:t>
            </a:r>
            <a:r>
              <a:rPr lang="en-US" altLang="pt-PT" sz="2400" b="1">
                <a:latin typeface="Courier New" panose="02070309020205020404" pitchFamily="49" charset="0"/>
                <a:cs typeface="Courier New" panose="02070309020205020404" pitchFamily="49" charset="0"/>
              </a:rPr>
              <a:t>readers</a:t>
            </a:r>
            <a:r>
              <a:rPr lang="en-US" altLang="pt-PT" sz="2400"/>
              <a:t>)</a:t>
            </a:r>
          </a:p>
          <a:p>
            <a:r>
              <a:rPr lang="en-US" altLang="pt-PT" sz="2400" b="1">
                <a:latin typeface="Courier New" panose="02070309020205020404" pitchFamily="49" charset="0"/>
                <a:cs typeface="Courier New" panose="02070309020205020404" pitchFamily="49" charset="0"/>
              </a:rPr>
              <a:t>mutex</a:t>
            </a:r>
            <a:r>
              <a:rPr lang="en-US" altLang="pt-PT" sz="2400"/>
              <a:t> e </a:t>
            </a:r>
            <a:r>
              <a:rPr lang="en-US" altLang="pt-PT" sz="2400" b="1">
                <a:latin typeface="Courier New" panose="02070309020205020404" pitchFamily="49" charset="0"/>
                <a:cs typeface="Courier New" panose="02070309020205020404" pitchFamily="49" charset="0"/>
              </a:rPr>
              <a:t>nobody</a:t>
            </a:r>
            <a:r>
              <a:rPr lang="en-US" altLang="pt-PT" sz="2400"/>
              <a:t> inicializados a 1</a:t>
            </a:r>
          </a:p>
          <a:p>
            <a:r>
              <a:rPr lang="en-US" altLang="pt-PT" sz="2400" b="1">
                <a:latin typeface="Courier New" panose="02070309020205020404" pitchFamily="49" charset="0"/>
                <a:cs typeface="Courier New" panose="02070309020205020404" pitchFamily="49" charset="0"/>
              </a:rPr>
              <a:t>readers</a:t>
            </a:r>
            <a:r>
              <a:rPr lang="en-US" altLang="pt-PT" sz="2400"/>
              <a:t> inicializado a 0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3D35A3C-29FB-433C-A38C-EC0680FCA486}"/>
              </a:ext>
            </a:extLst>
          </p:cNvPr>
          <p:cNvSpPr txBox="1"/>
          <p:nvPr/>
        </p:nvSpPr>
        <p:spPr>
          <a:xfrm>
            <a:off x="1619250" y="3789363"/>
            <a:ext cx="2365375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 err="1">
                <a:latin typeface="+mn-lt"/>
                <a:cs typeface="Arial" charset="0"/>
              </a:rPr>
              <a:t>Processos</a:t>
            </a:r>
            <a:r>
              <a:rPr lang="en-US" sz="2000" dirty="0">
                <a:latin typeface="+mn-lt"/>
                <a:cs typeface="Arial" charset="0"/>
              </a:rPr>
              <a:t> </a:t>
            </a:r>
            <a:r>
              <a:rPr lang="en-US" sz="2000" dirty="0" err="1">
                <a:latin typeface="+mn-lt"/>
                <a:cs typeface="Arial" charset="0"/>
              </a:rPr>
              <a:t>Leitores</a:t>
            </a:r>
            <a:endParaRPr lang="en-US" sz="2000" dirty="0">
              <a:latin typeface="+mn-lt"/>
              <a:cs typeface="Arial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5C25AB9-AA45-493B-9C2D-48F66E8FE106}"/>
              </a:ext>
            </a:extLst>
          </p:cNvPr>
          <p:cNvSpPr txBox="1"/>
          <p:nvPr/>
        </p:nvSpPr>
        <p:spPr>
          <a:xfrm>
            <a:off x="4832350" y="3789363"/>
            <a:ext cx="2592388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 err="1">
                <a:latin typeface="+mn-lt"/>
                <a:cs typeface="Arial" charset="0"/>
              </a:rPr>
              <a:t>Processos</a:t>
            </a:r>
            <a:r>
              <a:rPr lang="en-US" sz="2000" dirty="0">
                <a:latin typeface="+mn-lt"/>
                <a:cs typeface="Arial" charset="0"/>
              </a:rPr>
              <a:t> </a:t>
            </a:r>
            <a:r>
              <a:rPr lang="en-US" sz="2000" dirty="0" err="1">
                <a:latin typeface="+mn-lt"/>
                <a:cs typeface="Arial" charset="0"/>
              </a:rPr>
              <a:t>Escritores</a:t>
            </a:r>
            <a:endParaRPr lang="en-US" sz="2000" dirty="0">
              <a:latin typeface="+mn-lt"/>
              <a:cs typeface="Arial" charset="0"/>
            </a:endParaRPr>
          </a:p>
        </p:txBody>
      </p:sp>
      <p:sp>
        <p:nvSpPr>
          <p:cNvPr id="24582" name="CaixaDeTexto 5">
            <a:extLst>
              <a:ext uri="{FF2B5EF4-FFF2-40B4-BE49-F238E27FC236}">
                <a16:creationId xmlns:a16="http://schemas.microsoft.com/office/drawing/2014/main" id="{8E40EA40-CC28-4695-8628-56B55A10AA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4650" y="4286250"/>
            <a:ext cx="1878013" cy="1014413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9933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2A476F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pt-PT" sz="2000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readStart()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pt-PT" sz="20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 access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pt-PT" sz="2000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readEnd()</a:t>
            </a:r>
          </a:p>
        </p:txBody>
      </p:sp>
      <p:sp>
        <p:nvSpPr>
          <p:cNvPr id="24583" name="CaixaDeTexto 6">
            <a:extLst>
              <a:ext uri="{FF2B5EF4-FFF2-40B4-BE49-F238E27FC236}">
                <a16:creationId xmlns:a16="http://schemas.microsoft.com/office/drawing/2014/main" id="{B32FF236-DD62-4CC2-AF4F-7A6648AEC7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9338" y="4286250"/>
            <a:ext cx="2030412" cy="1014413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9933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2A476F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pt-PT" sz="2000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writeStart()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pt-PT" sz="20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 access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pt-PT" sz="2000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writeEnd()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9B5A1CD5-390F-4819-AF3A-1B6CF7399D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Escritores e Leitores</a:t>
            </a:r>
          </a:p>
        </p:txBody>
      </p:sp>
      <p:sp>
        <p:nvSpPr>
          <p:cNvPr id="17411" name="Marcador de Posição de Conteúdo 1">
            <a:extLst>
              <a:ext uri="{FF2B5EF4-FFF2-40B4-BE49-F238E27FC236}">
                <a16:creationId xmlns:a16="http://schemas.microsoft.com/office/drawing/2014/main" id="{6261E6B8-BCDD-4565-B383-F25965D96C5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pt-PT" sz="2400"/>
              <a:t>Usando 2 semáforos (</a:t>
            </a:r>
            <a:r>
              <a:rPr lang="en-US" altLang="pt-PT" sz="2400" b="1">
                <a:latin typeface="Courier New" panose="02070309020205020404" pitchFamily="49" charset="0"/>
                <a:cs typeface="Courier New" panose="02070309020205020404" pitchFamily="49" charset="0"/>
              </a:rPr>
              <a:t>mutex</a:t>
            </a:r>
            <a:r>
              <a:rPr lang="en-US" altLang="pt-PT" sz="2400"/>
              <a:t> e </a:t>
            </a:r>
            <a:r>
              <a:rPr lang="en-US" altLang="pt-PT" sz="2400" b="1">
                <a:latin typeface="Courier New" panose="02070309020205020404" pitchFamily="49" charset="0"/>
                <a:cs typeface="Courier New" panose="02070309020205020404" pitchFamily="49" charset="0"/>
              </a:rPr>
              <a:t>nobody</a:t>
            </a:r>
            <a:r>
              <a:rPr lang="en-US" altLang="pt-PT" sz="2400"/>
              <a:t>) e um inteiro (</a:t>
            </a:r>
            <a:r>
              <a:rPr lang="en-US" altLang="pt-PT" sz="2400" b="1">
                <a:latin typeface="Courier New" panose="02070309020205020404" pitchFamily="49" charset="0"/>
                <a:cs typeface="Courier New" panose="02070309020205020404" pitchFamily="49" charset="0"/>
              </a:rPr>
              <a:t>readers</a:t>
            </a:r>
            <a:r>
              <a:rPr lang="en-US" altLang="pt-PT" sz="2400"/>
              <a:t>)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9962BD4-9C5A-46A6-A07D-D7F208D0AA51}"/>
              </a:ext>
            </a:extLst>
          </p:cNvPr>
          <p:cNvSpPr txBox="1"/>
          <p:nvPr/>
        </p:nvSpPr>
        <p:spPr>
          <a:xfrm>
            <a:off x="1187450" y="2060575"/>
            <a:ext cx="2365375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 err="1">
                <a:latin typeface="+mn-lt"/>
                <a:cs typeface="Arial" charset="0"/>
              </a:rPr>
              <a:t>Processos</a:t>
            </a:r>
            <a:r>
              <a:rPr lang="en-US" sz="2000" dirty="0">
                <a:latin typeface="+mn-lt"/>
                <a:cs typeface="Arial" charset="0"/>
              </a:rPr>
              <a:t> </a:t>
            </a:r>
            <a:r>
              <a:rPr lang="en-US" sz="2000" dirty="0" err="1">
                <a:latin typeface="+mn-lt"/>
                <a:cs typeface="Arial" charset="0"/>
              </a:rPr>
              <a:t>Leitores</a:t>
            </a:r>
            <a:endParaRPr lang="en-US" sz="2000" dirty="0">
              <a:latin typeface="+mn-lt"/>
              <a:cs typeface="Arial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EEA242E-F539-4A57-817E-94C3410D5351}"/>
              </a:ext>
            </a:extLst>
          </p:cNvPr>
          <p:cNvSpPr txBox="1"/>
          <p:nvPr/>
        </p:nvSpPr>
        <p:spPr>
          <a:xfrm>
            <a:off x="4427538" y="2060575"/>
            <a:ext cx="2592387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 err="1">
                <a:latin typeface="+mn-lt"/>
                <a:cs typeface="Arial" charset="0"/>
              </a:rPr>
              <a:t>Processos</a:t>
            </a:r>
            <a:r>
              <a:rPr lang="en-US" sz="2000" dirty="0">
                <a:latin typeface="+mn-lt"/>
                <a:cs typeface="Arial" charset="0"/>
              </a:rPr>
              <a:t> </a:t>
            </a:r>
            <a:r>
              <a:rPr lang="en-US" sz="2000" dirty="0" err="1">
                <a:latin typeface="+mn-lt"/>
                <a:cs typeface="Arial" charset="0"/>
              </a:rPr>
              <a:t>Escritores</a:t>
            </a:r>
            <a:endParaRPr lang="en-US" sz="2000" dirty="0">
              <a:latin typeface="+mn-lt"/>
              <a:cs typeface="Arial" charset="0"/>
            </a:endParaRPr>
          </a:p>
        </p:txBody>
      </p:sp>
      <p:sp>
        <p:nvSpPr>
          <p:cNvPr id="17414" name="CaixaDeTexto 5">
            <a:extLst>
              <a:ext uri="{FF2B5EF4-FFF2-40B4-BE49-F238E27FC236}">
                <a16:creationId xmlns:a16="http://schemas.microsoft.com/office/drawing/2014/main" id="{96018A0C-EC67-4253-94F9-D2E2EE1303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2850" y="2557463"/>
            <a:ext cx="2801938" cy="4092575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9933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2A476F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pt-PT" sz="200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readStart()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pt-PT" sz="200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pt-PT" sz="2000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mutex.down()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pt-PT" sz="200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pt-PT" sz="2000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pt-PT" sz="200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(readers==0)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pt-PT" sz="200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pt-PT" sz="2000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nobody.down()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pt-PT" sz="200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readers++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pt-PT" sz="200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pt-PT" sz="2000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mutex.up()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pt-PT" sz="20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 access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pt-PT" sz="200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readEnd()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pt-PT" sz="200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pt-PT" sz="2000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mutex.down()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pt-PT" sz="200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readers--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pt-PT" sz="200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pt-PT" sz="2000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pt-PT" sz="200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(readers==0)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pt-PT" sz="200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pt-PT" sz="2000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nobody.up()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pt-PT" sz="200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pt-PT" sz="2000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mutex.up()</a:t>
            </a:r>
          </a:p>
        </p:txBody>
      </p:sp>
      <p:sp>
        <p:nvSpPr>
          <p:cNvPr id="17415" name="CaixaDeTexto 6">
            <a:extLst>
              <a:ext uri="{FF2B5EF4-FFF2-40B4-BE49-F238E27FC236}">
                <a16:creationId xmlns:a16="http://schemas.microsoft.com/office/drawing/2014/main" id="{9FB6DFCA-546A-4368-9C4C-9F9256A1C7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2938" y="2557463"/>
            <a:ext cx="2493962" cy="1630362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9933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2A476F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pt-PT" sz="200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writeStart()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pt-PT" sz="200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pt-PT" sz="2000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nobody.down()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pt-PT" sz="20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 access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pt-PT" sz="200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writeEnd()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pt-PT" sz="200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pt-PT" sz="2000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nobody.up()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283A881-F611-46F9-A77C-70AF04A22B00}"/>
              </a:ext>
            </a:extLst>
          </p:cNvPr>
          <p:cNvSpPr txBox="1"/>
          <p:nvPr/>
        </p:nvSpPr>
        <p:spPr>
          <a:xfrm>
            <a:off x="4787900" y="4603750"/>
            <a:ext cx="3313113" cy="16319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000" i="1" dirty="0">
                <a:solidFill>
                  <a:srgbClr val="00B050"/>
                </a:solidFill>
                <a:latin typeface="+mn-lt"/>
                <a:cs typeface="Arial" charset="0"/>
              </a:rPr>
              <a:t>Deadlock</a:t>
            </a:r>
            <a:r>
              <a:rPr lang="en-US" sz="2000" dirty="0">
                <a:solidFill>
                  <a:srgbClr val="00B050"/>
                </a:solidFill>
                <a:latin typeface="+mn-lt"/>
                <a:cs typeface="Arial" charset="0"/>
              </a:rPr>
              <a:t> </a:t>
            </a:r>
            <a:r>
              <a:rPr lang="en-US" sz="2000" dirty="0" err="1">
                <a:solidFill>
                  <a:srgbClr val="00B050"/>
                </a:solidFill>
                <a:latin typeface="+mn-lt"/>
                <a:cs typeface="Arial" charset="0"/>
              </a:rPr>
              <a:t>impossível</a:t>
            </a:r>
            <a:r>
              <a:rPr lang="en-US" sz="2000" dirty="0">
                <a:solidFill>
                  <a:srgbClr val="00B050"/>
                </a:solidFill>
                <a:latin typeface="+mn-lt"/>
                <a:cs typeface="Arial" charset="0"/>
              </a:rPr>
              <a:t>. </a:t>
            </a:r>
            <a:br>
              <a:rPr lang="en-US" sz="2000" dirty="0">
                <a:solidFill>
                  <a:srgbClr val="00B050"/>
                </a:solidFill>
                <a:latin typeface="+mn-lt"/>
                <a:cs typeface="Arial" charset="0"/>
              </a:rPr>
            </a:br>
            <a:r>
              <a:rPr lang="en-US" sz="2000" dirty="0" err="1">
                <a:solidFill>
                  <a:srgbClr val="FF0000"/>
                </a:solidFill>
                <a:latin typeface="+mn-lt"/>
                <a:cs typeface="Arial" charset="0"/>
              </a:rPr>
              <a:t>Adiamento</a:t>
            </a:r>
            <a:r>
              <a:rPr lang="en-US" sz="2000" dirty="0">
                <a:solidFill>
                  <a:srgbClr val="FF0000"/>
                </a:solidFill>
                <a:latin typeface="+mn-lt"/>
                <a:cs typeface="Arial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+mn-lt"/>
                <a:cs typeface="Arial" charset="0"/>
              </a:rPr>
              <a:t>indefinido</a:t>
            </a:r>
            <a:r>
              <a:rPr lang="en-US" sz="2000" dirty="0">
                <a:solidFill>
                  <a:srgbClr val="FF0000"/>
                </a:solidFill>
                <a:latin typeface="+mn-lt"/>
                <a:cs typeface="Arial" charset="0"/>
              </a:rPr>
              <a:t> de </a:t>
            </a:r>
            <a:r>
              <a:rPr lang="en-US" sz="2000" dirty="0" err="1">
                <a:solidFill>
                  <a:srgbClr val="FF0000"/>
                </a:solidFill>
                <a:latin typeface="+mn-lt"/>
                <a:cs typeface="Arial" charset="0"/>
              </a:rPr>
              <a:t>escritores</a:t>
            </a:r>
            <a:r>
              <a:rPr lang="en-US" sz="2000" dirty="0">
                <a:solidFill>
                  <a:srgbClr val="FF0000"/>
                </a:solidFill>
                <a:latin typeface="+mn-lt"/>
                <a:cs typeface="Arial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+mn-lt"/>
                <a:cs typeface="Arial" charset="0"/>
              </a:rPr>
              <a:t>possível</a:t>
            </a:r>
            <a:r>
              <a:rPr lang="en-US" sz="2000" dirty="0">
                <a:solidFill>
                  <a:srgbClr val="FF0000"/>
                </a:solidFill>
                <a:latin typeface="+mn-lt"/>
                <a:cs typeface="Arial" charset="0"/>
              </a:rPr>
              <a:t>. </a:t>
            </a:r>
          </a:p>
          <a:p>
            <a:pPr>
              <a:defRPr/>
            </a:pPr>
            <a:endParaRPr lang="en-US" sz="2000" dirty="0">
              <a:latin typeface="+mn-lt"/>
              <a:cs typeface="Arial" charset="0"/>
            </a:endParaRPr>
          </a:p>
          <a:p>
            <a:pPr>
              <a:defRPr/>
            </a:pPr>
            <a:r>
              <a:rPr lang="en-US" sz="2000" dirty="0" err="1">
                <a:latin typeface="+mn-lt"/>
                <a:cs typeface="Arial" charset="0"/>
              </a:rPr>
              <a:t>Porquê</a:t>
            </a:r>
            <a:r>
              <a:rPr lang="en-US" sz="2000" dirty="0">
                <a:latin typeface="+mn-lt"/>
                <a:cs typeface="Arial" charset="0"/>
              </a:rPr>
              <a:t>?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BA1BD2C5-5CD2-454D-8CA3-9CBC419EB5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Escritores e Leitores</a:t>
            </a:r>
          </a:p>
        </p:txBody>
      </p:sp>
      <p:sp>
        <p:nvSpPr>
          <p:cNvPr id="18435" name="Marcador de Posição de Conteúdo 1">
            <a:extLst>
              <a:ext uri="{FF2B5EF4-FFF2-40B4-BE49-F238E27FC236}">
                <a16:creationId xmlns:a16="http://schemas.microsoft.com/office/drawing/2014/main" id="{1203B42B-7B25-4181-A262-7C9D7F05FFE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pt-PT" sz="2400"/>
              <a:t>Usando 3 semáforos (</a:t>
            </a:r>
            <a:r>
              <a:rPr lang="en-US" altLang="pt-PT" sz="2400" b="1">
                <a:latin typeface="Courier New" panose="02070309020205020404" pitchFamily="49" charset="0"/>
                <a:cs typeface="Courier New" panose="02070309020205020404" pitchFamily="49" charset="0"/>
              </a:rPr>
              <a:t>mutex</a:t>
            </a:r>
            <a:r>
              <a:rPr lang="en-US" altLang="pt-PT" sz="2400"/>
              <a:t>, </a:t>
            </a:r>
            <a:r>
              <a:rPr lang="en-US" altLang="pt-PT" sz="2400" b="1">
                <a:latin typeface="Courier New" panose="02070309020205020404" pitchFamily="49" charset="0"/>
                <a:cs typeface="Courier New" panose="02070309020205020404" pitchFamily="49" charset="0"/>
              </a:rPr>
              <a:t>nobody</a:t>
            </a:r>
            <a:r>
              <a:rPr lang="en-US" altLang="pt-PT" sz="2400"/>
              <a:t> e </a:t>
            </a:r>
            <a:r>
              <a:rPr lang="en-US" altLang="pt-PT" sz="2400" b="1">
                <a:latin typeface="Courier New" panose="02070309020205020404" pitchFamily="49" charset="0"/>
                <a:cs typeface="Courier New" panose="02070309020205020404" pitchFamily="49" charset="0"/>
              </a:rPr>
              <a:t>turnstile</a:t>
            </a:r>
            <a:r>
              <a:rPr lang="en-US" altLang="pt-PT" sz="2400"/>
              <a:t>) e um inteiro (</a:t>
            </a:r>
            <a:r>
              <a:rPr lang="en-US" altLang="pt-PT" sz="2400" b="1">
                <a:latin typeface="Courier New" panose="02070309020205020404" pitchFamily="49" charset="0"/>
                <a:cs typeface="Courier New" panose="02070309020205020404" pitchFamily="49" charset="0"/>
              </a:rPr>
              <a:t>readers</a:t>
            </a:r>
            <a:r>
              <a:rPr lang="en-US" altLang="pt-PT" sz="2400"/>
              <a:t>)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FF3DB72-FA46-4065-B6F8-3240E5532910}"/>
              </a:ext>
            </a:extLst>
          </p:cNvPr>
          <p:cNvSpPr txBox="1"/>
          <p:nvPr/>
        </p:nvSpPr>
        <p:spPr>
          <a:xfrm>
            <a:off x="1187450" y="2060575"/>
            <a:ext cx="2365375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 err="1">
                <a:latin typeface="+mn-lt"/>
                <a:cs typeface="Arial" charset="0"/>
              </a:rPr>
              <a:t>Processos</a:t>
            </a:r>
            <a:r>
              <a:rPr lang="en-US" sz="2000" dirty="0">
                <a:latin typeface="+mn-lt"/>
                <a:cs typeface="Arial" charset="0"/>
              </a:rPr>
              <a:t> </a:t>
            </a:r>
            <a:r>
              <a:rPr lang="en-US" sz="2000" dirty="0" err="1">
                <a:latin typeface="+mn-lt"/>
                <a:cs typeface="Arial" charset="0"/>
              </a:rPr>
              <a:t>Leitores</a:t>
            </a:r>
            <a:endParaRPr lang="en-US" sz="2000" dirty="0">
              <a:latin typeface="+mn-lt"/>
              <a:cs typeface="Arial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B5B07F3-BDC2-46FE-BDBB-40917C9FB178}"/>
              </a:ext>
            </a:extLst>
          </p:cNvPr>
          <p:cNvSpPr txBox="1"/>
          <p:nvPr/>
        </p:nvSpPr>
        <p:spPr>
          <a:xfrm>
            <a:off x="5003800" y="2060575"/>
            <a:ext cx="2592388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 err="1">
                <a:latin typeface="+mn-lt"/>
                <a:cs typeface="Arial" charset="0"/>
              </a:rPr>
              <a:t>Processos</a:t>
            </a:r>
            <a:r>
              <a:rPr lang="en-US" sz="2000" dirty="0">
                <a:latin typeface="+mn-lt"/>
                <a:cs typeface="Arial" charset="0"/>
              </a:rPr>
              <a:t> </a:t>
            </a:r>
            <a:r>
              <a:rPr lang="en-US" sz="2000" dirty="0" err="1">
                <a:latin typeface="+mn-lt"/>
                <a:cs typeface="Arial" charset="0"/>
              </a:rPr>
              <a:t>Escritores</a:t>
            </a:r>
            <a:endParaRPr lang="en-US" sz="2000" dirty="0">
              <a:latin typeface="+mn-lt"/>
              <a:cs typeface="Arial" charset="0"/>
            </a:endParaRPr>
          </a:p>
        </p:txBody>
      </p:sp>
      <p:sp>
        <p:nvSpPr>
          <p:cNvPr id="18438" name="CaixaDeTexto 5">
            <a:extLst>
              <a:ext uri="{FF2B5EF4-FFF2-40B4-BE49-F238E27FC236}">
                <a16:creationId xmlns:a16="http://schemas.microsoft.com/office/drawing/2014/main" id="{18DC7595-A63A-491C-968C-028882155F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2850" y="2557463"/>
            <a:ext cx="3262313" cy="2862262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9933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2A476F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pt-PT" sz="200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readStart()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pt-PT" sz="200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pt-PT" sz="2000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turnstile.down()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pt-PT" sz="200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pt-PT" sz="2000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turnstile.up()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pt-PT" sz="200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pt-PT" sz="200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pt-PT" sz="2000" i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igual a slide ant.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pt-PT" sz="200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pt-PT" sz="20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 access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pt-PT" sz="200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readEnd()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pt-PT" sz="200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pt-PT" sz="2000" i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igual a slide ant.</a:t>
            </a:r>
            <a:endParaRPr lang="en-US" altLang="pt-PT" sz="2000" b="1" i="1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463" name="CaixaDeTexto 6">
            <a:extLst>
              <a:ext uri="{FF2B5EF4-FFF2-40B4-BE49-F238E27FC236}">
                <a16:creationId xmlns:a16="http://schemas.microsoft.com/office/drawing/2014/main" id="{F1309617-7E2A-41D7-8212-8EE565A733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2557463"/>
            <a:ext cx="3108325" cy="2246312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9933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2A476F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pt-PT" sz="200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writeStart()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pt-PT" sz="200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pt-PT" sz="2000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turnstile.down()</a:t>
            </a:r>
            <a:r>
              <a:rPr lang="en-US" altLang="pt-PT" sz="200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pt-PT" sz="200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pt-PT" sz="2000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nobody.down()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pt-PT" sz="20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 access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pt-PT" sz="200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writeEnd()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pt-PT" sz="200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pt-PT" sz="2000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turnstile.up()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pt-PT" sz="200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pt-PT" sz="2000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nobody.up()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397FD034-E76F-4C73-9B44-1994F73085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Semáforos</a:t>
            </a:r>
          </a:p>
        </p:txBody>
      </p:sp>
      <p:sp>
        <p:nvSpPr>
          <p:cNvPr id="15363" name="Marcador de Posição de Conteúdo 3">
            <a:extLst>
              <a:ext uri="{FF2B5EF4-FFF2-40B4-BE49-F238E27FC236}">
                <a16:creationId xmlns:a16="http://schemas.microsoft.com/office/drawing/2014/main" id="{8FFCBA6A-754A-4FA1-8C54-71DE98AB591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PT" altLang="pt-PT" sz="2800"/>
              <a:t>Tipo de dados abstrato que permite sincronização de </a:t>
            </a:r>
            <a:r>
              <a:rPr lang="pt-PT" altLang="pt-PT" sz="2800" i="1"/>
              <a:t>threads</a:t>
            </a:r>
            <a:r>
              <a:rPr lang="pt-PT" altLang="pt-PT" sz="2800"/>
              <a:t>/processos sem </a:t>
            </a:r>
            <a:r>
              <a:rPr lang="pt-PT" altLang="pt-PT" sz="2800" i="1"/>
              <a:t>busy waiting</a:t>
            </a:r>
          </a:p>
          <a:p>
            <a:r>
              <a:rPr lang="pt-PT" altLang="pt-PT" sz="2800"/>
              <a:t>Semáforo tem um estado interno que é um </a:t>
            </a:r>
            <a:r>
              <a:rPr lang="pt-PT" altLang="pt-PT" sz="2800" b="1"/>
              <a:t>valor inteiro</a:t>
            </a:r>
          </a:p>
          <a:p>
            <a:r>
              <a:rPr lang="pt-PT" altLang="pt-PT" sz="2800"/>
              <a:t>Podem realizar-se </a:t>
            </a:r>
            <a:r>
              <a:rPr lang="pt-PT" altLang="pt-PT" sz="2800" b="1"/>
              <a:t>operações atómicas </a:t>
            </a:r>
            <a:r>
              <a:rPr lang="pt-PT" altLang="pt-PT" sz="2800"/>
              <a:t>de incremento e decremento da variável interna</a:t>
            </a:r>
          </a:p>
          <a:p>
            <a:r>
              <a:rPr lang="pt-PT" altLang="pt-PT" sz="2800"/>
              <a:t>Semáforo </a:t>
            </a:r>
            <a:r>
              <a:rPr lang="pt-PT" altLang="pt-PT" sz="2800" b="1"/>
              <a:t>bloqueia se a operação torna o valor do semáforo negativo</a:t>
            </a:r>
          </a:p>
          <a:p>
            <a:pPr lvl="1">
              <a:buFontTx/>
              <a:buNone/>
            </a:pPr>
            <a:endParaRPr lang="pt-PT" altLang="pt-PT"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9BF51E58-1BE5-4902-9E58-2EB730AB25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 i="1"/>
              <a:t>Deadlock</a:t>
            </a:r>
            <a:r>
              <a:rPr lang="pt-PT" altLang="pt-PT"/>
              <a:t> e Adiamento indefinido</a:t>
            </a:r>
          </a:p>
        </p:txBody>
      </p:sp>
      <p:sp>
        <p:nvSpPr>
          <p:cNvPr id="19459" name="Marcador de Posição de Conteúdo 3">
            <a:extLst>
              <a:ext uri="{FF2B5EF4-FFF2-40B4-BE49-F238E27FC236}">
                <a16:creationId xmlns:a16="http://schemas.microsoft.com/office/drawing/2014/main" id="{303D96C0-DA86-457E-8622-D30CA381EA2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PT" altLang="pt-PT" sz="2400" i="1"/>
              <a:t>Deadlock</a:t>
            </a:r>
          </a:p>
          <a:p>
            <a:pPr lvl="1"/>
            <a:r>
              <a:rPr lang="pt-PT" altLang="pt-PT" sz="1800"/>
              <a:t>2 ou mais processos estão bloqueados à espera de um evento que apenas pode ser despoletado por um dos processos em bloqueio</a:t>
            </a:r>
          </a:p>
          <a:p>
            <a:pPr lvl="1"/>
            <a:r>
              <a:rPr lang="pt-PT" altLang="pt-PT" sz="1800"/>
              <a:t>Se S e Q forem 2 semáforos inicializados a 1</a:t>
            </a:r>
          </a:p>
          <a:p>
            <a:pPr lvl="2">
              <a:buFontTx/>
              <a:buNone/>
            </a:pPr>
            <a:r>
              <a:rPr lang="pt-PT" altLang="pt-PT" sz="1400"/>
              <a:t>P0				P1</a:t>
            </a:r>
          </a:p>
          <a:p>
            <a:pPr lvl="2">
              <a:buFontTx/>
              <a:buNone/>
            </a:pPr>
            <a:r>
              <a:rPr lang="pt-PT" altLang="pt-PT" sz="1400"/>
              <a:t>S.acquire()			Q.acquire()</a:t>
            </a:r>
          </a:p>
          <a:p>
            <a:pPr lvl="2">
              <a:buFontTx/>
              <a:buNone/>
            </a:pPr>
            <a:r>
              <a:rPr lang="pt-PT" altLang="pt-PT" sz="1400"/>
              <a:t>Q.acquire()			S.acquire()</a:t>
            </a:r>
          </a:p>
          <a:p>
            <a:pPr lvl="2">
              <a:buFontTx/>
              <a:buNone/>
            </a:pPr>
            <a:r>
              <a:rPr lang="pt-PT" altLang="pt-PT" sz="1400"/>
              <a:t>…				…</a:t>
            </a:r>
          </a:p>
          <a:p>
            <a:pPr lvl="2">
              <a:buFontTx/>
              <a:buNone/>
            </a:pPr>
            <a:r>
              <a:rPr lang="pt-PT" altLang="pt-PT" sz="1400"/>
              <a:t>Q.release()			S. release()</a:t>
            </a:r>
          </a:p>
          <a:p>
            <a:pPr lvl="2">
              <a:buFontTx/>
              <a:buNone/>
            </a:pPr>
            <a:r>
              <a:rPr lang="pt-PT" altLang="pt-PT" sz="1400"/>
              <a:t>S.release()			Q. release()</a:t>
            </a:r>
          </a:p>
          <a:p>
            <a:pPr lvl="2">
              <a:buFontTx/>
              <a:buNone/>
            </a:pPr>
            <a:endParaRPr lang="pt-PT" altLang="pt-PT" sz="1400"/>
          </a:p>
          <a:p>
            <a:r>
              <a:rPr lang="pt-PT" altLang="pt-PT" sz="2200"/>
              <a:t>Adiamento indefinido (</a:t>
            </a:r>
            <a:r>
              <a:rPr lang="pt-PT" altLang="pt-PT" sz="2200" i="1"/>
              <a:t>starvation</a:t>
            </a:r>
            <a:r>
              <a:rPr lang="pt-PT" altLang="pt-PT" sz="2200"/>
              <a:t>)</a:t>
            </a:r>
          </a:p>
          <a:p>
            <a:pPr lvl="1"/>
            <a:r>
              <a:rPr lang="pt-PT" altLang="pt-PT" sz="1800"/>
              <a:t>Um processo pode nunca ser removido da fila de espera de um semáforo		</a:t>
            </a:r>
            <a:endParaRPr lang="pt-PT" altLang="pt-PT" sz="1800" i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E159F03C-1144-4634-A02E-1F83014609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Exclusão mútua</a:t>
            </a:r>
          </a:p>
        </p:txBody>
      </p:sp>
      <p:sp>
        <p:nvSpPr>
          <p:cNvPr id="22531" name="Marcador de Posição de Conteúdo 1">
            <a:extLst>
              <a:ext uri="{FF2B5EF4-FFF2-40B4-BE49-F238E27FC236}">
                <a16:creationId xmlns:a16="http://schemas.microsoft.com/office/drawing/2014/main" id="{2A218149-90A4-4D86-BB96-01BDAF1A5BB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PT" altLang="pt-PT" sz="2400"/>
              <a:t>Usando 1 semáforo (</a:t>
            </a:r>
            <a:r>
              <a:rPr lang="pt-PT" altLang="pt-PT" sz="2400" b="1">
                <a:latin typeface="Courier New" panose="02070309020205020404" pitchFamily="49" charset="0"/>
                <a:cs typeface="Courier New" panose="02070309020205020404" pitchFamily="49" charset="0"/>
              </a:rPr>
              <a:t>mutex</a:t>
            </a:r>
            <a:r>
              <a:rPr lang="pt-PT" altLang="pt-PT" sz="2400"/>
              <a:t>)</a:t>
            </a:r>
          </a:p>
          <a:p>
            <a:r>
              <a:rPr lang="pt-PT" altLang="pt-PT" sz="2400"/>
              <a:t>Semáforo inicializado com valor 1</a:t>
            </a:r>
          </a:p>
          <a:p>
            <a:r>
              <a:rPr lang="pt-PT" altLang="pt-PT" sz="2400"/>
              <a:t>Processos executam </a:t>
            </a:r>
            <a:r>
              <a:rPr lang="pt-PT" altLang="pt-PT" sz="2400" b="1">
                <a:latin typeface="Courier New" panose="02070309020205020404" pitchFamily="49" charset="0"/>
                <a:cs typeface="Courier New" panose="02070309020205020404" pitchFamily="49" charset="0"/>
              </a:rPr>
              <a:t>mutex.down()</a:t>
            </a:r>
            <a:r>
              <a:rPr lang="pt-PT" altLang="pt-PT" sz="2400"/>
              <a:t> antes da </a:t>
            </a:r>
            <a:r>
              <a:rPr lang="pt-PT" altLang="pt-PT" sz="2400" b="1">
                <a:latin typeface="Courier New" panose="02070309020205020404" pitchFamily="49" charset="0"/>
                <a:cs typeface="Courier New" panose="02070309020205020404" pitchFamily="49" charset="0"/>
              </a:rPr>
              <a:t>região crítica</a:t>
            </a:r>
            <a:r>
              <a:rPr lang="pt-PT" altLang="pt-PT" sz="2400"/>
              <a:t> e </a:t>
            </a:r>
            <a:r>
              <a:rPr lang="pt-PT" altLang="pt-PT" sz="2400" b="1">
                <a:latin typeface="Courier New" panose="02070309020205020404" pitchFamily="49" charset="0"/>
                <a:cs typeface="Courier New" panose="02070309020205020404" pitchFamily="49" charset="0"/>
              </a:rPr>
              <a:t>mutex.up()</a:t>
            </a:r>
            <a:r>
              <a:rPr lang="pt-PT" altLang="pt-PT" sz="2400"/>
              <a:t> depois da </a:t>
            </a:r>
            <a:r>
              <a:rPr lang="pt-PT" altLang="pt-PT" sz="2400" b="1">
                <a:latin typeface="Courier New" panose="02070309020205020404" pitchFamily="49" charset="0"/>
                <a:cs typeface="Courier New" panose="02070309020205020404" pitchFamily="49" charset="0"/>
              </a:rPr>
              <a:t>região crítica</a:t>
            </a:r>
          </a:p>
          <a:p>
            <a:pPr lvl="1"/>
            <a:endParaRPr lang="pt-PT" altLang="pt-PT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pt-PT" altLang="pt-PT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pt-PT" altLang="pt-PT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pt-PT" altLang="pt-PT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pt-PT" altLang="pt-PT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pt-PT" altLang="pt-PT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pt-PT" altLang="pt-PT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3DB42B1-CB72-471B-9106-8CF8EEA8C077}"/>
              </a:ext>
            </a:extLst>
          </p:cNvPr>
          <p:cNvSpPr txBox="1"/>
          <p:nvPr/>
        </p:nvSpPr>
        <p:spPr>
          <a:xfrm>
            <a:off x="1692275" y="3460750"/>
            <a:ext cx="1466850" cy="4016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 err="1">
                <a:latin typeface="+mn-lt"/>
                <a:cs typeface="Arial" charset="0"/>
              </a:rPr>
              <a:t>Processo</a:t>
            </a:r>
            <a:r>
              <a:rPr lang="en-US" sz="2000" dirty="0">
                <a:latin typeface="+mn-lt"/>
                <a:cs typeface="Arial" charset="0"/>
              </a:rPr>
              <a:t> 1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36CF455-8119-468E-B021-A8F862D53DFE}"/>
              </a:ext>
            </a:extLst>
          </p:cNvPr>
          <p:cNvSpPr txBox="1"/>
          <p:nvPr/>
        </p:nvSpPr>
        <p:spPr>
          <a:xfrm>
            <a:off x="4832350" y="3460750"/>
            <a:ext cx="1468438" cy="4016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 err="1">
                <a:latin typeface="+mn-lt"/>
                <a:cs typeface="Arial" charset="0"/>
              </a:rPr>
              <a:t>Processo</a:t>
            </a:r>
            <a:r>
              <a:rPr lang="en-US" sz="2000" dirty="0">
                <a:latin typeface="+mn-lt"/>
                <a:cs typeface="Arial" charset="0"/>
              </a:rPr>
              <a:t> 2</a:t>
            </a:r>
          </a:p>
        </p:txBody>
      </p:sp>
      <p:sp>
        <p:nvSpPr>
          <p:cNvPr id="22534" name="CaixaDeTexto 5">
            <a:extLst>
              <a:ext uri="{FF2B5EF4-FFF2-40B4-BE49-F238E27FC236}">
                <a16:creationId xmlns:a16="http://schemas.microsoft.com/office/drawing/2014/main" id="{EFF5F8A2-5C5E-43E1-9BA0-DC2062FC11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7675" y="3957638"/>
            <a:ext cx="2338388" cy="163195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9933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2A476F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pt-PT" sz="2000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Código A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pt-PT" sz="2000" b="1" i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mutex.down()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pt-PT" sz="2000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região crítica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pt-PT" sz="2000" b="1" i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mutex.up()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pt-PT" sz="2000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Código B</a:t>
            </a:r>
          </a:p>
        </p:txBody>
      </p:sp>
      <p:sp>
        <p:nvSpPr>
          <p:cNvPr id="22535" name="CaixaDeTexto 6">
            <a:extLst>
              <a:ext uri="{FF2B5EF4-FFF2-40B4-BE49-F238E27FC236}">
                <a16:creationId xmlns:a16="http://schemas.microsoft.com/office/drawing/2014/main" id="{7008FED7-ABB5-45B5-8C2D-4971071108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9338" y="3957638"/>
            <a:ext cx="2338387" cy="163195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9933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2A476F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pt-PT" sz="2000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Código C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pt-PT" sz="2000" b="1" i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mutex.down()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pt-PT" sz="2000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Região crítica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pt-PT" sz="2000" b="1" i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mutex.up()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pt-PT" sz="2000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Código 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0CB8628B-4030-4CAB-A557-CE1633C7F3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 i="1"/>
              <a:t>Signaling</a:t>
            </a:r>
          </a:p>
        </p:txBody>
      </p:sp>
      <p:sp>
        <p:nvSpPr>
          <p:cNvPr id="2" name="Marcador de Posição de Conteúdo 1">
            <a:extLst>
              <a:ext uri="{FF2B5EF4-FFF2-40B4-BE49-F238E27FC236}">
                <a16:creationId xmlns:a16="http://schemas.microsoft.com/office/drawing/2014/main" id="{1677F9AA-8564-4146-977D-FA09F376F7A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pt-PT" sz="2400"/>
              <a:t>1 semáforo (</a:t>
            </a:r>
            <a:r>
              <a:rPr lang="en-US" altLang="pt-PT" sz="2400" b="1">
                <a:latin typeface="Courier New" panose="02070309020205020404" pitchFamily="49" charset="0"/>
                <a:cs typeface="Courier New" panose="02070309020205020404" pitchFamily="49" charset="0"/>
              </a:rPr>
              <a:t>sem</a:t>
            </a:r>
            <a:r>
              <a:rPr lang="en-US" altLang="pt-PT" sz="2400"/>
              <a:t>) é suficiente</a:t>
            </a:r>
          </a:p>
          <a:p>
            <a:pPr lvl="1"/>
            <a:r>
              <a:rPr lang="en-US" altLang="pt-PT" sz="2000"/>
              <a:t>Semáforo inicializado com valor 0</a:t>
            </a:r>
          </a:p>
          <a:p>
            <a:pPr lvl="1"/>
            <a:r>
              <a:rPr lang="en-US" altLang="pt-PT" sz="2000"/>
              <a:t>Processo 2 faz </a:t>
            </a:r>
            <a:r>
              <a:rPr lang="en-US" altLang="pt-PT" sz="2000" b="1">
                <a:latin typeface="Courier New" panose="02070309020205020404" pitchFamily="49" charset="0"/>
                <a:cs typeface="Courier New" panose="02070309020205020404" pitchFamily="49" charset="0"/>
              </a:rPr>
              <a:t>down()</a:t>
            </a:r>
            <a:r>
              <a:rPr lang="en-US" altLang="pt-PT" sz="2000"/>
              <a:t> do semáforo antes de </a:t>
            </a:r>
            <a:r>
              <a:rPr lang="en-US" altLang="pt-PT" sz="2000" b="1">
                <a:latin typeface="Courier New" panose="02070309020205020404" pitchFamily="49" charset="0"/>
                <a:cs typeface="Courier New" panose="02070309020205020404" pitchFamily="49" charset="0"/>
              </a:rPr>
              <a:t>Código D</a:t>
            </a:r>
          </a:p>
          <a:p>
            <a:pPr lvl="2"/>
            <a:r>
              <a:rPr lang="en-US" altLang="pt-PT" sz="1600"/>
              <a:t>Garantindo que espera por um up</a:t>
            </a:r>
          </a:p>
          <a:p>
            <a:pPr lvl="1"/>
            <a:r>
              <a:rPr lang="en-US" altLang="pt-PT" sz="2000"/>
              <a:t>Processo 1 faz </a:t>
            </a:r>
            <a:r>
              <a:rPr lang="en-US" altLang="pt-PT" sz="2000" b="1">
                <a:latin typeface="Courier New" panose="02070309020205020404" pitchFamily="49" charset="0"/>
                <a:cs typeface="Courier New" panose="02070309020205020404" pitchFamily="49" charset="0"/>
              </a:rPr>
              <a:t>up()</a:t>
            </a:r>
            <a:r>
              <a:rPr lang="en-US" altLang="pt-PT" sz="2000"/>
              <a:t> depois de </a:t>
            </a:r>
            <a:r>
              <a:rPr lang="en-US" altLang="pt-PT" sz="2000" b="1">
                <a:latin typeface="Courier New" panose="02070309020205020404" pitchFamily="49" charset="0"/>
                <a:cs typeface="Courier New" panose="02070309020205020404" pitchFamily="49" charset="0"/>
              </a:rPr>
              <a:t>Código A</a:t>
            </a:r>
          </a:p>
          <a:p>
            <a:pPr lvl="2"/>
            <a:r>
              <a:rPr lang="en-US" altLang="pt-PT" sz="1600"/>
              <a:t>Sinalizando processo 2 de que pode executar D.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9C7E0BF-A44B-4D36-A4C9-16E81FEEB838}"/>
              </a:ext>
            </a:extLst>
          </p:cNvPr>
          <p:cNvSpPr txBox="1"/>
          <p:nvPr/>
        </p:nvSpPr>
        <p:spPr>
          <a:xfrm>
            <a:off x="2555875" y="4076700"/>
            <a:ext cx="1466850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 err="1">
                <a:latin typeface="+mn-lt"/>
                <a:cs typeface="Arial" charset="0"/>
              </a:rPr>
              <a:t>Processo</a:t>
            </a:r>
            <a:r>
              <a:rPr lang="en-US" sz="2000" dirty="0">
                <a:latin typeface="+mn-lt"/>
                <a:cs typeface="Arial" charset="0"/>
              </a:rPr>
              <a:t> 1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FC51DF0-E268-4F5E-9537-62136379E6E1}"/>
              </a:ext>
            </a:extLst>
          </p:cNvPr>
          <p:cNvSpPr txBox="1"/>
          <p:nvPr/>
        </p:nvSpPr>
        <p:spPr>
          <a:xfrm>
            <a:off x="4832350" y="4076700"/>
            <a:ext cx="1468438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 err="1">
                <a:latin typeface="+mn-lt"/>
                <a:cs typeface="Arial" charset="0"/>
              </a:rPr>
              <a:t>Processo</a:t>
            </a:r>
            <a:r>
              <a:rPr lang="en-US" sz="2000" dirty="0">
                <a:latin typeface="+mn-lt"/>
                <a:cs typeface="Arial" charset="0"/>
              </a:rPr>
              <a:t> 2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C8B04EB-9415-4B10-A7AA-25359666A9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1275" y="4573588"/>
            <a:ext cx="1724025" cy="10160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9933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2A476F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pt-PT" sz="2000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Código A 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pt-PT" sz="2000" b="1" i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sem.up()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pt-PT" sz="2000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Código B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C10C37B3-7476-4DFD-9FE9-A1BFA438FA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9338" y="4573588"/>
            <a:ext cx="1722437" cy="10160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9933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2A476F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pt-PT" sz="2000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Código C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pt-PT" sz="2000" b="1" i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sem.down()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pt-PT" sz="2000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Código D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60955AE0-2E04-4937-8718-AE01B269C5C3}"/>
              </a:ext>
            </a:extLst>
          </p:cNvPr>
          <p:cNvSpPr txBox="1"/>
          <p:nvPr/>
        </p:nvSpPr>
        <p:spPr>
          <a:xfrm>
            <a:off x="2555875" y="4076700"/>
            <a:ext cx="1466850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 err="1">
                <a:latin typeface="+mn-lt"/>
                <a:cs typeface="Arial" charset="0"/>
              </a:rPr>
              <a:t>Processo</a:t>
            </a:r>
            <a:r>
              <a:rPr lang="en-US" sz="2000" dirty="0">
                <a:latin typeface="+mn-lt"/>
                <a:cs typeface="Arial" charset="0"/>
              </a:rPr>
              <a:t> 1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18E22B70-C4E1-4894-A25D-49164131D906}"/>
              </a:ext>
            </a:extLst>
          </p:cNvPr>
          <p:cNvSpPr txBox="1"/>
          <p:nvPr/>
        </p:nvSpPr>
        <p:spPr>
          <a:xfrm>
            <a:off x="4832350" y="4076700"/>
            <a:ext cx="1468438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 err="1">
                <a:latin typeface="+mn-lt"/>
                <a:cs typeface="Arial" charset="0"/>
              </a:rPr>
              <a:t>Processo</a:t>
            </a:r>
            <a:r>
              <a:rPr lang="en-US" sz="2000" dirty="0">
                <a:latin typeface="+mn-lt"/>
                <a:cs typeface="Arial" charset="0"/>
              </a:rPr>
              <a:t> 2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A1250720-CCA4-4DCE-A90F-1164965ED8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1275" y="4573588"/>
            <a:ext cx="1724025" cy="10160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9933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2A476F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pt-PT" sz="2000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Código A 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pt-PT" sz="2000" b="1" i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pt-PT" sz="2000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Código B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8D338400-8382-4F48-A7EB-57DB7460EF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9338" y="4573588"/>
            <a:ext cx="1722437" cy="10160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9933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2A476F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pt-PT" sz="2000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Código C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pt-PT" sz="2000" b="1" i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pt-PT" sz="2000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Código 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 animBg="1"/>
      <p:bldP spid="7" grpId="0" animBg="1"/>
      <p:bldP spid="8" grpId="0"/>
      <p:bldP spid="9" grpId="0"/>
      <p:bldP spid="10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67F351B8-3F6C-4263-A876-18A8E58B4C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 i="1"/>
              <a:t>Rendezvous</a:t>
            </a:r>
          </a:p>
        </p:txBody>
      </p:sp>
      <p:sp>
        <p:nvSpPr>
          <p:cNvPr id="13315" name="Marcador de Posição de Conteúdo 1">
            <a:extLst>
              <a:ext uri="{FF2B5EF4-FFF2-40B4-BE49-F238E27FC236}">
                <a16:creationId xmlns:a16="http://schemas.microsoft.com/office/drawing/2014/main" id="{6760E8BF-202E-4B95-87DF-31B32E1CA7F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pt-PT" sz="2400"/>
              <a:t>Mecanismo básico de sincronização através do qual dois processos se “encontram” antes de continuar</a:t>
            </a:r>
          </a:p>
          <a:p>
            <a:r>
              <a:rPr lang="en-US" altLang="pt-PT" sz="2400"/>
              <a:t>Permite sincronizar determinadas operações em processos distintos</a:t>
            </a:r>
          </a:p>
          <a:p>
            <a:pPr lvl="1"/>
            <a:r>
              <a:rPr lang="en-US" altLang="pt-PT" sz="2000"/>
              <a:t>Ex: Processo 1 e 2 apenas avançam para </a:t>
            </a:r>
            <a:r>
              <a:rPr lang="en-US" altLang="pt-PT" sz="2000" b="1">
                <a:latin typeface="Courier New" panose="02070309020205020404" pitchFamily="49" charset="0"/>
                <a:cs typeface="Courier New" panose="02070309020205020404" pitchFamily="49" charset="0"/>
              </a:rPr>
              <a:t>Código B</a:t>
            </a:r>
            <a:r>
              <a:rPr lang="en-US" altLang="pt-PT" sz="2000"/>
              <a:t> e </a:t>
            </a:r>
            <a:r>
              <a:rPr lang="en-US" altLang="pt-PT" sz="2000" b="1">
                <a:latin typeface="Courier New" panose="02070309020205020404" pitchFamily="49" charset="0"/>
                <a:cs typeface="Courier New" panose="02070309020205020404" pitchFamily="49" charset="0"/>
              </a:rPr>
              <a:t>Código D</a:t>
            </a:r>
            <a:r>
              <a:rPr lang="en-US" altLang="pt-PT" sz="2000"/>
              <a:t> se </a:t>
            </a:r>
            <a:r>
              <a:rPr lang="en-US" altLang="pt-PT" sz="2000" b="1">
                <a:latin typeface="Courier New" panose="02070309020205020404" pitchFamily="49" charset="0"/>
                <a:cs typeface="Courier New" panose="02070309020205020404" pitchFamily="49" charset="0"/>
              </a:rPr>
              <a:t>Código A</a:t>
            </a:r>
            <a:r>
              <a:rPr lang="en-US" altLang="pt-PT" sz="2000"/>
              <a:t> e </a:t>
            </a:r>
            <a:r>
              <a:rPr lang="en-US" altLang="pt-PT" sz="2000" b="1">
                <a:latin typeface="Courier New" panose="02070309020205020404" pitchFamily="49" charset="0"/>
                <a:cs typeface="Courier New" panose="02070309020205020404" pitchFamily="49" charset="0"/>
              </a:rPr>
              <a:t>Código C</a:t>
            </a:r>
            <a:r>
              <a:rPr lang="en-US" altLang="pt-PT" sz="2000"/>
              <a:t> estiverem concluídos</a:t>
            </a:r>
            <a:endParaRPr lang="en-US" altLang="pt-PT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altLang="pt-PT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altLang="pt-PT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altLang="pt-PT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altLang="pt-PT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altLang="pt-PT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altLang="pt-PT" sz="2000">
              <a:cs typeface="Courier New" panose="02070309020205020404" pitchFamily="49" charset="0"/>
            </a:endParaRPr>
          </a:p>
          <a:p>
            <a:pPr lvl="1"/>
            <a:r>
              <a:rPr lang="en-US" altLang="pt-PT" sz="2000">
                <a:cs typeface="Courier New" panose="02070309020205020404" pitchFamily="49" charset="0"/>
              </a:rPr>
              <a:t>Implementação usando semáforos?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CD9C082-D034-43EF-B6C0-7E4F8841A718}"/>
              </a:ext>
            </a:extLst>
          </p:cNvPr>
          <p:cNvSpPr txBox="1"/>
          <p:nvPr/>
        </p:nvSpPr>
        <p:spPr>
          <a:xfrm>
            <a:off x="2555875" y="3789363"/>
            <a:ext cx="1466850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 err="1">
                <a:latin typeface="+mn-lt"/>
                <a:cs typeface="Arial" charset="0"/>
              </a:rPr>
              <a:t>Processo</a:t>
            </a:r>
            <a:r>
              <a:rPr lang="en-US" sz="2000" dirty="0">
                <a:latin typeface="+mn-lt"/>
                <a:cs typeface="Arial" charset="0"/>
              </a:rPr>
              <a:t> 1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BD01134-264A-4030-AEEF-E5A68E148E4B}"/>
              </a:ext>
            </a:extLst>
          </p:cNvPr>
          <p:cNvSpPr txBox="1"/>
          <p:nvPr/>
        </p:nvSpPr>
        <p:spPr>
          <a:xfrm>
            <a:off x="4832350" y="3789363"/>
            <a:ext cx="1468438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 err="1">
                <a:latin typeface="+mn-lt"/>
                <a:cs typeface="Arial" charset="0"/>
              </a:rPr>
              <a:t>Processo</a:t>
            </a:r>
            <a:r>
              <a:rPr lang="en-US" sz="2000" dirty="0">
                <a:latin typeface="+mn-lt"/>
                <a:cs typeface="Arial" charset="0"/>
              </a:rPr>
              <a:t> 2</a:t>
            </a:r>
          </a:p>
        </p:txBody>
      </p:sp>
      <p:sp>
        <p:nvSpPr>
          <p:cNvPr id="13318" name="CaixaDeTexto 5">
            <a:extLst>
              <a:ext uri="{FF2B5EF4-FFF2-40B4-BE49-F238E27FC236}">
                <a16:creationId xmlns:a16="http://schemas.microsoft.com/office/drawing/2014/main" id="{EB467945-8D33-4F7D-ABC7-D065FD79E5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1275" y="4286250"/>
            <a:ext cx="1416050" cy="1014413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9933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2A476F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pt-PT" sz="2000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Código A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pt-PT" sz="2000" b="1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pt-PT" sz="2000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Código B</a:t>
            </a:r>
          </a:p>
        </p:txBody>
      </p:sp>
      <p:sp>
        <p:nvSpPr>
          <p:cNvPr id="13319" name="CaixaDeTexto 6">
            <a:extLst>
              <a:ext uri="{FF2B5EF4-FFF2-40B4-BE49-F238E27FC236}">
                <a16:creationId xmlns:a16="http://schemas.microsoft.com/office/drawing/2014/main" id="{0086FA4B-2081-48E8-9CE9-B26C608A2F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9338" y="4286250"/>
            <a:ext cx="1414462" cy="1014413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9933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2A476F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pt-PT" sz="2000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Código C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pt-PT" sz="2000" b="1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pt-PT" sz="2000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Código 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C375579F-3FC5-45F3-95FA-136D5FF66C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 i="1"/>
              <a:t>Rendezvous</a:t>
            </a:r>
          </a:p>
        </p:txBody>
      </p:sp>
      <p:sp>
        <p:nvSpPr>
          <p:cNvPr id="2" name="Marcador de Posição de Conteúdo 1">
            <a:extLst>
              <a:ext uri="{FF2B5EF4-FFF2-40B4-BE49-F238E27FC236}">
                <a16:creationId xmlns:a16="http://schemas.microsoft.com/office/drawing/2014/main" id="{9B467E01-8573-4478-95AB-A1999360844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pt-PT" sz="2400"/>
              <a:t>Usando 2 semáforos (</a:t>
            </a:r>
            <a:r>
              <a:rPr lang="en-US" altLang="pt-PT" sz="2400" b="1">
                <a:latin typeface="Courier New" panose="02070309020205020404" pitchFamily="49" charset="0"/>
                <a:cs typeface="Courier New" panose="02070309020205020404" pitchFamily="49" charset="0"/>
              </a:rPr>
              <a:t>arrived1 </a:t>
            </a:r>
            <a:r>
              <a:rPr lang="en-US" altLang="pt-PT" sz="2400"/>
              <a:t>e  </a:t>
            </a:r>
            <a:r>
              <a:rPr lang="en-US" altLang="pt-PT" sz="2400" b="1">
                <a:latin typeface="Courier New" panose="02070309020205020404" pitchFamily="49" charset="0"/>
                <a:cs typeface="Courier New" panose="02070309020205020404" pitchFamily="49" charset="0"/>
              </a:rPr>
              <a:t>arrived2</a:t>
            </a:r>
            <a:r>
              <a:rPr lang="en-US" altLang="pt-PT" sz="2400"/>
              <a:t>)</a:t>
            </a:r>
          </a:p>
          <a:p>
            <a:pPr lvl="1"/>
            <a:r>
              <a:rPr lang="en-US" altLang="pt-PT" sz="2000"/>
              <a:t>Semáforos inicializados com valor 0</a:t>
            </a:r>
          </a:p>
          <a:p>
            <a:pPr lvl="1"/>
            <a:r>
              <a:rPr lang="en-US" altLang="pt-PT" sz="2000"/>
              <a:t>Processo 1 faz </a:t>
            </a:r>
            <a:r>
              <a:rPr lang="en-US" altLang="pt-PT" sz="2000" b="1">
                <a:latin typeface="Courier New" panose="02070309020205020404" pitchFamily="49" charset="0"/>
                <a:cs typeface="Courier New" panose="02070309020205020404" pitchFamily="49" charset="0"/>
              </a:rPr>
              <a:t>arrived1.up()</a:t>
            </a:r>
            <a:r>
              <a:rPr lang="en-US" altLang="pt-PT" sz="2000"/>
              <a:t> e </a:t>
            </a:r>
            <a:r>
              <a:rPr lang="en-US" altLang="pt-PT" sz="2000" b="1">
                <a:latin typeface="Courier New" panose="02070309020205020404" pitchFamily="49" charset="0"/>
                <a:cs typeface="Courier New" panose="02070309020205020404" pitchFamily="49" charset="0"/>
              </a:rPr>
              <a:t>arrived2.down() </a:t>
            </a:r>
            <a:r>
              <a:rPr lang="en-US" altLang="pt-PT" sz="2000">
                <a:cs typeface="Courier New" panose="02070309020205020404" pitchFamily="49" charset="0"/>
              </a:rPr>
              <a:t>após </a:t>
            </a:r>
            <a:r>
              <a:rPr lang="en-US" altLang="pt-PT" sz="2000" b="1">
                <a:latin typeface="Courier New" panose="02070309020205020404" pitchFamily="49" charset="0"/>
                <a:cs typeface="Courier New" panose="02070309020205020404" pitchFamily="49" charset="0"/>
              </a:rPr>
              <a:t>Código A</a:t>
            </a:r>
          </a:p>
          <a:p>
            <a:pPr lvl="2"/>
            <a:r>
              <a:rPr lang="en-US" altLang="pt-PT" sz="1600"/>
              <a:t>Garantindo que espera por um </a:t>
            </a:r>
            <a:r>
              <a:rPr lang="en-US" altLang="pt-PT" sz="1600" b="1">
                <a:latin typeface="Courier New" panose="02070309020205020404" pitchFamily="49" charset="0"/>
                <a:cs typeface="Courier New" panose="02070309020205020404" pitchFamily="49" charset="0"/>
              </a:rPr>
              <a:t>arrived2.up()</a:t>
            </a:r>
          </a:p>
          <a:p>
            <a:pPr lvl="1"/>
            <a:r>
              <a:rPr lang="en-US" altLang="pt-PT" sz="2000"/>
              <a:t>Processo 2 faz </a:t>
            </a:r>
            <a:r>
              <a:rPr lang="en-US" altLang="pt-PT" sz="2000" b="1">
                <a:latin typeface="Courier New" panose="02070309020205020404" pitchFamily="49" charset="0"/>
                <a:cs typeface="Courier New" panose="02070309020205020404" pitchFamily="49" charset="0"/>
              </a:rPr>
              <a:t>arrived2.up()</a:t>
            </a:r>
            <a:r>
              <a:rPr lang="en-US" altLang="pt-PT" sz="2000"/>
              <a:t> e </a:t>
            </a:r>
            <a:r>
              <a:rPr lang="en-US" altLang="pt-PT" sz="2000" b="1">
                <a:latin typeface="Courier New" panose="02070309020205020404" pitchFamily="49" charset="0"/>
                <a:cs typeface="Courier New" panose="02070309020205020404" pitchFamily="49" charset="0"/>
              </a:rPr>
              <a:t>arrived1.down() </a:t>
            </a:r>
            <a:r>
              <a:rPr lang="en-US" altLang="pt-PT" sz="2000">
                <a:cs typeface="Courier New" panose="02070309020205020404" pitchFamily="49" charset="0"/>
              </a:rPr>
              <a:t>após</a:t>
            </a:r>
            <a:r>
              <a:rPr lang="en-US" altLang="pt-PT" sz="2000" b="1">
                <a:latin typeface="Courier New" panose="02070309020205020404" pitchFamily="49" charset="0"/>
                <a:cs typeface="Courier New" panose="02070309020205020404" pitchFamily="49" charset="0"/>
              </a:rPr>
              <a:t> Código C</a:t>
            </a:r>
          </a:p>
          <a:p>
            <a:pPr lvl="2"/>
            <a:r>
              <a:rPr lang="en-US" altLang="pt-PT" sz="1600"/>
              <a:t>Garantindo que espera por um </a:t>
            </a:r>
            <a:r>
              <a:rPr lang="en-US" altLang="pt-PT" sz="1600" b="1">
                <a:latin typeface="Courier New" panose="02070309020205020404" pitchFamily="49" charset="0"/>
                <a:cs typeface="Courier New" panose="02070309020205020404" pitchFamily="49" charset="0"/>
              </a:rPr>
              <a:t>arrived1.up()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4F4CCC4-9253-49FF-A498-7AAAECDE4F8B}"/>
              </a:ext>
            </a:extLst>
          </p:cNvPr>
          <p:cNvSpPr txBox="1"/>
          <p:nvPr/>
        </p:nvSpPr>
        <p:spPr>
          <a:xfrm>
            <a:off x="1979613" y="4076700"/>
            <a:ext cx="1466850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 err="1">
                <a:latin typeface="+mn-lt"/>
                <a:cs typeface="Arial" charset="0"/>
              </a:rPr>
              <a:t>Processo</a:t>
            </a:r>
            <a:r>
              <a:rPr lang="en-US" sz="2000" dirty="0">
                <a:latin typeface="+mn-lt"/>
                <a:cs typeface="Arial" charset="0"/>
              </a:rPr>
              <a:t> 1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3F7C094-19BB-4BEA-9E6E-DE2B393DDBB0}"/>
              </a:ext>
            </a:extLst>
          </p:cNvPr>
          <p:cNvSpPr txBox="1"/>
          <p:nvPr/>
        </p:nvSpPr>
        <p:spPr>
          <a:xfrm>
            <a:off x="4905375" y="4076700"/>
            <a:ext cx="1466850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 err="1">
                <a:latin typeface="+mn-lt"/>
                <a:cs typeface="Arial" charset="0"/>
              </a:rPr>
              <a:t>Processo</a:t>
            </a:r>
            <a:r>
              <a:rPr lang="en-US" sz="2000" dirty="0">
                <a:latin typeface="+mn-lt"/>
                <a:cs typeface="Arial" charset="0"/>
              </a:rPr>
              <a:t> 2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3B48A8E-B8BE-40E3-92E5-0B7512AB65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9613" y="4554538"/>
            <a:ext cx="2492375" cy="1322387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9933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2A476F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pt-PT" sz="2000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Código A 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pt-PT" sz="2000" b="1" i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arrived2.down()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pt-PT" sz="2000" b="1" i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arrived1.up()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pt-PT" sz="2000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Código B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C7DCB9C1-95BC-4C30-ACD3-ECE9B72C54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0775" y="4554538"/>
            <a:ext cx="2492375" cy="1322387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9933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2A476F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pt-PT" sz="2000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Código C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pt-PT" sz="2000" b="1" i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arrived1.down()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pt-PT" sz="2000" b="1" i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arrived2.up()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pt-PT" sz="2000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Código D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7C16817-6704-4870-ACCD-2956086980A7}"/>
              </a:ext>
            </a:extLst>
          </p:cNvPr>
          <p:cNvSpPr txBox="1"/>
          <p:nvPr/>
        </p:nvSpPr>
        <p:spPr>
          <a:xfrm>
            <a:off x="3446463" y="5930900"/>
            <a:ext cx="2465387" cy="7080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4000" dirty="0">
                <a:solidFill>
                  <a:srgbClr val="FF0000"/>
                </a:solidFill>
                <a:latin typeface="+mn-lt"/>
                <a:cs typeface="Arial" charset="0"/>
              </a:rPr>
              <a:t>Deadlock!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 animBg="1"/>
      <p:bldP spid="7" grpId="0" animBg="1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DF4EFC9B-B8CE-4C27-BD42-234FC9FDED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 i="1"/>
              <a:t>Rendezvous</a:t>
            </a:r>
          </a:p>
        </p:txBody>
      </p:sp>
      <p:sp>
        <p:nvSpPr>
          <p:cNvPr id="15363" name="Marcador de Posição de Conteúdo 1">
            <a:extLst>
              <a:ext uri="{FF2B5EF4-FFF2-40B4-BE49-F238E27FC236}">
                <a16:creationId xmlns:a16="http://schemas.microsoft.com/office/drawing/2014/main" id="{FA14F9D0-7989-49DB-96C3-35505451E2D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pt-PT" sz="2400"/>
              <a:t>Usando 2 semáforos (</a:t>
            </a:r>
            <a:r>
              <a:rPr lang="en-US" altLang="pt-PT" sz="2400" b="1">
                <a:latin typeface="Courier New" panose="02070309020205020404" pitchFamily="49" charset="0"/>
                <a:cs typeface="Courier New" panose="02070309020205020404" pitchFamily="49" charset="0"/>
              </a:rPr>
              <a:t>arrived1 </a:t>
            </a:r>
            <a:r>
              <a:rPr lang="en-US" altLang="pt-PT" sz="2400"/>
              <a:t>e  </a:t>
            </a:r>
            <a:r>
              <a:rPr lang="en-US" altLang="pt-PT" sz="2400" b="1">
                <a:latin typeface="Courier New" panose="02070309020205020404" pitchFamily="49" charset="0"/>
                <a:cs typeface="Courier New" panose="02070309020205020404" pitchFamily="49" charset="0"/>
              </a:rPr>
              <a:t>arrived2</a:t>
            </a:r>
            <a:r>
              <a:rPr lang="en-US" altLang="pt-PT" sz="2400"/>
              <a:t>)</a:t>
            </a:r>
          </a:p>
          <a:p>
            <a:pPr lvl="1"/>
            <a:r>
              <a:rPr lang="en-US" altLang="pt-PT" sz="2000"/>
              <a:t>Semáforos inicializados com valor 0</a:t>
            </a:r>
          </a:p>
          <a:p>
            <a:pPr lvl="1"/>
            <a:r>
              <a:rPr lang="en-US" altLang="pt-PT" sz="2000"/>
              <a:t>Processo 1 faz </a:t>
            </a:r>
            <a:r>
              <a:rPr lang="en-US" altLang="pt-PT" sz="2000" b="1">
                <a:latin typeface="Courier New" panose="02070309020205020404" pitchFamily="49" charset="0"/>
                <a:cs typeface="Courier New" panose="02070309020205020404" pitchFamily="49" charset="0"/>
              </a:rPr>
              <a:t>arrived1.up()</a:t>
            </a:r>
            <a:r>
              <a:rPr lang="en-US" altLang="pt-PT" sz="2000"/>
              <a:t> e </a:t>
            </a:r>
            <a:r>
              <a:rPr lang="en-US" altLang="pt-PT" sz="2000" b="1">
                <a:latin typeface="Courier New" panose="02070309020205020404" pitchFamily="49" charset="0"/>
                <a:cs typeface="Courier New" panose="02070309020205020404" pitchFamily="49" charset="0"/>
              </a:rPr>
              <a:t>arrived2.down() </a:t>
            </a:r>
            <a:r>
              <a:rPr lang="en-US" altLang="pt-PT" sz="2000">
                <a:cs typeface="Courier New" panose="02070309020205020404" pitchFamily="49" charset="0"/>
              </a:rPr>
              <a:t>após </a:t>
            </a:r>
            <a:r>
              <a:rPr lang="en-US" altLang="pt-PT" sz="2000" b="1">
                <a:latin typeface="Courier New" panose="02070309020205020404" pitchFamily="49" charset="0"/>
                <a:cs typeface="Courier New" panose="02070309020205020404" pitchFamily="49" charset="0"/>
              </a:rPr>
              <a:t>Código A</a:t>
            </a:r>
          </a:p>
          <a:p>
            <a:pPr lvl="2"/>
            <a:r>
              <a:rPr lang="en-US" altLang="pt-PT" sz="1600"/>
              <a:t>Garantindo que espera por um </a:t>
            </a:r>
            <a:r>
              <a:rPr lang="en-US" altLang="pt-PT" sz="1600" b="1">
                <a:latin typeface="Courier New" panose="02070309020205020404" pitchFamily="49" charset="0"/>
                <a:cs typeface="Courier New" panose="02070309020205020404" pitchFamily="49" charset="0"/>
              </a:rPr>
              <a:t>arrived2.up()</a:t>
            </a:r>
          </a:p>
          <a:p>
            <a:pPr lvl="1"/>
            <a:r>
              <a:rPr lang="en-US" altLang="pt-PT" sz="2000"/>
              <a:t>Processo 2 faz </a:t>
            </a:r>
            <a:r>
              <a:rPr lang="en-US" altLang="pt-PT" sz="2000" b="1">
                <a:latin typeface="Courier New" panose="02070309020205020404" pitchFamily="49" charset="0"/>
                <a:cs typeface="Courier New" panose="02070309020205020404" pitchFamily="49" charset="0"/>
              </a:rPr>
              <a:t>arrived1.up()</a:t>
            </a:r>
            <a:r>
              <a:rPr lang="en-US" altLang="pt-PT" sz="2000"/>
              <a:t> e </a:t>
            </a:r>
            <a:r>
              <a:rPr lang="en-US" altLang="pt-PT" sz="2000" b="1">
                <a:latin typeface="Courier New" panose="02070309020205020404" pitchFamily="49" charset="0"/>
                <a:cs typeface="Courier New" panose="02070309020205020404" pitchFamily="49" charset="0"/>
              </a:rPr>
              <a:t>arrived2.down() </a:t>
            </a:r>
            <a:r>
              <a:rPr lang="en-US" altLang="pt-PT" sz="2000">
                <a:cs typeface="Courier New" panose="02070309020205020404" pitchFamily="49" charset="0"/>
              </a:rPr>
              <a:t>após</a:t>
            </a:r>
            <a:r>
              <a:rPr lang="en-US" altLang="pt-PT" sz="2000" b="1">
                <a:latin typeface="Courier New" panose="02070309020205020404" pitchFamily="49" charset="0"/>
                <a:cs typeface="Courier New" panose="02070309020205020404" pitchFamily="49" charset="0"/>
              </a:rPr>
              <a:t> Código C</a:t>
            </a:r>
          </a:p>
          <a:p>
            <a:pPr lvl="2"/>
            <a:r>
              <a:rPr lang="en-US" altLang="pt-PT" sz="1600"/>
              <a:t>Garantindo que espera por um </a:t>
            </a:r>
            <a:r>
              <a:rPr lang="en-US" altLang="pt-PT" sz="1600" b="1">
                <a:latin typeface="Courier New" panose="02070309020205020404" pitchFamily="49" charset="0"/>
                <a:cs typeface="Courier New" panose="02070309020205020404" pitchFamily="49" charset="0"/>
              </a:rPr>
              <a:t>arrived1.up()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902FDD69-AEEF-4D29-AAAE-74B2065DF42A}"/>
              </a:ext>
            </a:extLst>
          </p:cNvPr>
          <p:cNvSpPr txBox="1"/>
          <p:nvPr/>
        </p:nvSpPr>
        <p:spPr>
          <a:xfrm>
            <a:off x="1979613" y="4076700"/>
            <a:ext cx="1466850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 err="1">
                <a:latin typeface="+mn-lt"/>
                <a:cs typeface="Arial" charset="0"/>
              </a:rPr>
              <a:t>Processo</a:t>
            </a:r>
            <a:r>
              <a:rPr lang="en-US" sz="2000" dirty="0">
                <a:latin typeface="+mn-lt"/>
                <a:cs typeface="Arial" charset="0"/>
              </a:rPr>
              <a:t> 1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AD2E791-A7E8-4934-B165-BD9B213FFAFB}"/>
              </a:ext>
            </a:extLst>
          </p:cNvPr>
          <p:cNvSpPr txBox="1"/>
          <p:nvPr/>
        </p:nvSpPr>
        <p:spPr>
          <a:xfrm>
            <a:off x="4905375" y="4076700"/>
            <a:ext cx="1466850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 err="1">
                <a:latin typeface="+mn-lt"/>
                <a:cs typeface="Arial" charset="0"/>
              </a:rPr>
              <a:t>Processo</a:t>
            </a:r>
            <a:r>
              <a:rPr lang="en-US" sz="2000" dirty="0">
                <a:latin typeface="+mn-lt"/>
                <a:cs typeface="Arial" charset="0"/>
              </a:rPr>
              <a:t> 2</a:t>
            </a:r>
          </a:p>
        </p:txBody>
      </p:sp>
      <p:sp>
        <p:nvSpPr>
          <p:cNvPr id="15366" name="CaixaDeTexto 5">
            <a:extLst>
              <a:ext uri="{FF2B5EF4-FFF2-40B4-BE49-F238E27FC236}">
                <a16:creationId xmlns:a16="http://schemas.microsoft.com/office/drawing/2014/main" id="{673BD32E-87BE-4CF0-B91C-C1587610C8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9613" y="4554538"/>
            <a:ext cx="2492375" cy="1322387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9933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2A476F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pt-PT" sz="2000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Código A 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pt-PT" sz="2000" b="1" i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arrived1.up()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pt-PT" sz="2000" b="1" i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arrived2.down()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pt-PT" sz="2000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Código B</a:t>
            </a:r>
          </a:p>
        </p:txBody>
      </p:sp>
      <p:sp>
        <p:nvSpPr>
          <p:cNvPr id="15367" name="CaixaDeTexto 6">
            <a:extLst>
              <a:ext uri="{FF2B5EF4-FFF2-40B4-BE49-F238E27FC236}">
                <a16:creationId xmlns:a16="http://schemas.microsoft.com/office/drawing/2014/main" id="{353B1235-9E33-46B0-98DC-955CC2CD23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0775" y="4554538"/>
            <a:ext cx="2492375" cy="1322387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9933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2A476F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pt-PT" sz="2000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Código C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pt-PT" sz="2000" b="1" i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arrived2.up()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pt-PT" sz="2000" b="1" i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arrived1.down()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pt-PT" sz="2000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Código D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2220CBF3-CCD3-4E72-8CB6-7AC1B7A9E1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Barreira</a:t>
            </a:r>
          </a:p>
        </p:txBody>
      </p:sp>
      <p:sp>
        <p:nvSpPr>
          <p:cNvPr id="25603" name="Marcador de Posição de Conteúdo 1">
            <a:extLst>
              <a:ext uri="{FF2B5EF4-FFF2-40B4-BE49-F238E27FC236}">
                <a16:creationId xmlns:a16="http://schemas.microsoft.com/office/drawing/2014/main" id="{91BC0421-ACC6-4C66-80D1-9A60106DD2E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pt-PT" sz="2400"/>
              <a:t>Generalização de </a:t>
            </a:r>
            <a:r>
              <a:rPr lang="en-US" altLang="pt-PT" sz="2400" i="1"/>
              <a:t>Rendezvous</a:t>
            </a:r>
            <a:r>
              <a:rPr lang="en-US" altLang="pt-PT" sz="2400"/>
              <a:t> para mais do que 2 processos</a:t>
            </a:r>
          </a:p>
          <a:p>
            <a:r>
              <a:rPr lang="en-US" altLang="pt-PT" sz="2400"/>
              <a:t>Solução anterior de </a:t>
            </a:r>
            <a:r>
              <a:rPr lang="en-US" altLang="pt-PT" sz="2400" i="1"/>
              <a:t>Rendezvous</a:t>
            </a:r>
            <a:r>
              <a:rPr lang="en-US" altLang="pt-PT" sz="2400"/>
              <a:t> não é generalizável</a:t>
            </a:r>
          </a:p>
          <a:p>
            <a:pPr lvl="1"/>
            <a:r>
              <a:rPr lang="en-US" altLang="pt-PT" sz="2000"/>
              <a:t>Porquê?</a:t>
            </a:r>
          </a:p>
          <a:p>
            <a:r>
              <a:rPr lang="en-US" altLang="pt-PT" sz="2400"/>
              <a:t>Solução genérica</a:t>
            </a:r>
          </a:p>
          <a:p>
            <a:pPr lvl="1"/>
            <a:r>
              <a:rPr lang="en-US" altLang="pt-PT" sz="2000"/>
              <a:t>1 semáforo para exclusão mútua (</a:t>
            </a:r>
            <a:r>
              <a:rPr lang="en-US" altLang="pt-PT" sz="2000" b="1">
                <a:latin typeface="Courier New" panose="02070309020205020404" pitchFamily="49" charset="0"/>
                <a:cs typeface="Courier New" panose="02070309020205020404" pitchFamily="49" charset="0"/>
              </a:rPr>
              <a:t>mutex</a:t>
            </a:r>
            <a:r>
              <a:rPr lang="en-US" altLang="pt-PT" sz="2000"/>
              <a:t>), 1 semáforo para barreira (</a:t>
            </a:r>
            <a:r>
              <a:rPr lang="en-US" altLang="pt-PT" sz="2000" b="1">
                <a:latin typeface="Courier New" panose="02070309020205020404" pitchFamily="49" charset="0"/>
                <a:cs typeface="Courier New" panose="02070309020205020404" pitchFamily="49" charset="0"/>
              </a:rPr>
              <a:t>barrier</a:t>
            </a:r>
            <a:r>
              <a:rPr lang="en-US" altLang="pt-PT" sz="2000"/>
              <a:t>), 1 inteiro partilhado (</a:t>
            </a:r>
            <a:r>
              <a:rPr lang="en-US" altLang="pt-PT" sz="2000" b="1"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en-US" altLang="pt-PT" sz="2000"/>
              <a:t>)</a:t>
            </a:r>
          </a:p>
          <a:p>
            <a:pPr lvl="1"/>
            <a:r>
              <a:rPr lang="en-US" altLang="pt-PT" sz="2000" b="1">
                <a:latin typeface="Courier New" panose="02070309020205020404" pitchFamily="49" charset="0"/>
                <a:cs typeface="Courier New" panose="02070309020205020404" pitchFamily="49" charset="0"/>
              </a:rPr>
              <a:t>mutex</a:t>
            </a:r>
            <a:r>
              <a:rPr lang="en-US" altLang="pt-PT" sz="2000"/>
              <a:t> inicializado com valor 1, </a:t>
            </a:r>
            <a:r>
              <a:rPr lang="en-US" altLang="pt-PT" sz="2000" b="1">
                <a:latin typeface="Courier New" panose="02070309020205020404" pitchFamily="49" charset="0"/>
                <a:cs typeface="Courier New" panose="02070309020205020404" pitchFamily="49" charset="0"/>
              </a:rPr>
              <a:t>barrier</a:t>
            </a:r>
            <a:r>
              <a:rPr lang="en-US" altLang="pt-PT" sz="2000"/>
              <a:t> com valor 0</a:t>
            </a:r>
          </a:p>
          <a:p>
            <a:pPr lvl="1"/>
            <a:r>
              <a:rPr lang="en-US" altLang="pt-PT" sz="2000" b="1"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en-US" altLang="pt-PT" sz="2000"/>
              <a:t> inicializado com valor 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odelo de apresentação predefinido">
  <a:themeElements>
    <a:clrScheme name="Modelo de apresentação predefini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odelo de apresentação predefini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odelo de apresentação predefini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de apresentação predefini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de apresentação predefini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de apresentação predefini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de apresentação predefini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de apresentação predefini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PhdsDETI_atri_20101112_modelo</Template>
  <TotalTime>2321</TotalTime>
  <Words>1358</Words>
  <Application>Microsoft Office PowerPoint</Application>
  <PresentationFormat>On-screen Show (4:3)</PresentationFormat>
  <Paragraphs>277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Courier New</vt:lpstr>
      <vt:lpstr>Times New Roman</vt:lpstr>
      <vt:lpstr>Modelo de apresentação predefinido</vt:lpstr>
      <vt:lpstr>Sistemas Operativos  Licenciatura Engenharia Informática Licenciatura Engenharia Computacional</vt:lpstr>
      <vt:lpstr>Semáforos</vt:lpstr>
      <vt:lpstr>Deadlock e Adiamento indefinido</vt:lpstr>
      <vt:lpstr>Exclusão mútua</vt:lpstr>
      <vt:lpstr>Signaling</vt:lpstr>
      <vt:lpstr>Rendezvous</vt:lpstr>
      <vt:lpstr>Rendezvous</vt:lpstr>
      <vt:lpstr>Rendezvous</vt:lpstr>
      <vt:lpstr>Barreira</vt:lpstr>
      <vt:lpstr>Barreira</vt:lpstr>
      <vt:lpstr>Barreira</vt:lpstr>
      <vt:lpstr>Barreira</vt:lpstr>
      <vt:lpstr>Barreira</vt:lpstr>
      <vt:lpstr>Bounded Buffer</vt:lpstr>
      <vt:lpstr>Bounded Buffer</vt:lpstr>
      <vt:lpstr>Escritores e Leitores</vt:lpstr>
      <vt:lpstr>Escritores e Leitores</vt:lpstr>
      <vt:lpstr>Escritores e Leitores</vt:lpstr>
      <vt:lpstr>Escritores e Leitores</vt:lpstr>
    </vt:vector>
  </TitlesOfParts>
  <Company>Universidade de Aveiro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Nuno Lau</dc:creator>
  <cp:lastModifiedBy>Nuno Lau</cp:lastModifiedBy>
  <cp:revision>196</cp:revision>
  <dcterms:created xsi:type="dcterms:W3CDTF">1601-01-01T00:00:00Z</dcterms:created>
  <dcterms:modified xsi:type="dcterms:W3CDTF">2022-12-06T12:49:03Z</dcterms:modified>
</cp:coreProperties>
</file>