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468" r:id="rId3"/>
    <p:sldId id="469" r:id="rId4"/>
    <p:sldId id="470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A8B60-B958-4693-865E-F4EF5B24D5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5FE2E-11A6-470A-AB59-7FA2DA81D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DF254-497E-4398-952A-AAD02900C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BB3C-AE2B-4884-A4EF-0F5F69EF2A4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100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F5743-50AD-4ACF-AE06-EB65EBF21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497418-3E56-4477-9E90-C3BB22424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CD4961-148A-4F7E-B5A1-C28969DD9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E284-BCDB-4FF7-87F1-7A1E4BF594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95467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3059B0-37D3-4100-A179-8F1801B27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15FA3F-AB65-4CB0-9807-88B7815C9A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C4034-3154-4FAF-8D97-9AFD51506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AC5DE-93C5-49C8-B3C5-793B46A8483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87790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5024C-74C1-4C99-BC93-611834CA40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02A516-ED42-415E-A6DE-7396D46C2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F904A-ED71-4230-9058-64D54C7BD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44651-7F6A-4A4F-A75D-BB9A395DF5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62188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C564E62-F63A-4B6E-A0AD-E541F20A0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E1ADB-39A6-48A7-9B9A-B20F70AC3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671E73-53E3-4A7D-A923-EB260452D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5C5AB-DC37-48E2-9ED7-2C2FEE380A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810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61A26A-F594-4DDA-BC68-42708D165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422FD7-1795-472A-B144-73E0F895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7245F6-C9DF-4C55-ABDF-CD917573C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84E7-22D5-4C6B-87B6-E0D869336DC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0414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08E897-73B6-4A5D-ACCD-D89283718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CA63F7-6CBF-4401-AD80-15148B8B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58FD42-483D-42CF-B143-FDCDD32CF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0224-C7F6-4A80-806E-25B3C649C39E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2702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1A9C0-2D9B-4DE0-BDC4-5B8AB60D4A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90A77-742A-4649-9073-2C13720F2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79A16-D600-42EC-B50A-636E2311F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0217F-49D4-4DB4-8F5B-C7247ACBFD70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809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05B606-CEDB-4465-8776-D4F1E875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570FF5-6483-4A4F-8C77-02F0D35AD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D57C1B-865D-468E-A8F9-5E45446B3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EBC3-10F2-4CA8-904D-D3328E1A5C0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59260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3995C2-A3B7-41FF-A2BC-418452BE1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675EDC-57CB-492E-9835-C24C39AA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AA124B-3780-4A73-BC54-D3A97E6D6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995B9-7785-4ECB-A7AA-AF11E88ACB5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05139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1206AC8-FF71-4DA8-B361-73E93D6F4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403B3-500C-40C7-A904-912F3282E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3224DB-9347-4033-A3BC-C4C36DA2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72C5E-BABD-4330-BA58-777B6BF84E4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52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E63551-E096-4C2E-A2F9-91A1DF97C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DE8C8-8223-430E-9ECD-58FF7CAF1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DA339-3DC4-4426-B04E-A912C95E6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8950-A9FC-4856-8FD9-8B21636B6DE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41212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EADD6-D230-4902-944D-9610B2E05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B969A-4617-4C49-BDC6-A3CEB6065F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6A93D-5FE0-4204-AE99-751AAAEBED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2AD9-3F51-4861-806A-196D28ADC816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071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BBF9CA-F0B9-41A7-B863-FD524DD8A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DE6CFA-179F-4D8F-A2A6-F4DF4852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203DE9-2F43-4AAF-B5CA-02435E82D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3D1CEE-5AA3-4E3E-AB5D-FE8923C9F3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C67598-14C9-4468-9D87-D14C4C30DA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76E6D2-7060-4046-BB8E-8763FD7EE0F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pic>
        <p:nvPicPr>
          <p:cNvPr id="1031" name="Picture 17" descr="ieeta">
            <a:extLst>
              <a:ext uri="{FF2B5EF4-FFF2-40B4-BE49-F238E27FC236}">
                <a16:creationId xmlns:a16="http://schemas.microsoft.com/office/drawing/2014/main" id="{E82AF7FF-3DC5-4728-AE00-0615FDDF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10"/>
          <a:stretch>
            <a:fillRect/>
          </a:stretch>
        </p:blipFill>
        <p:spPr bwMode="auto">
          <a:xfrm>
            <a:off x="7610475" y="76200"/>
            <a:ext cx="533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9">
            <a:extLst>
              <a:ext uri="{FF2B5EF4-FFF2-40B4-BE49-F238E27FC236}">
                <a16:creationId xmlns:a16="http://schemas.microsoft.com/office/drawing/2014/main" id="{8407811E-FC53-4C5E-ACC1-0B6C369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1033" name="Line 20">
            <a:extLst>
              <a:ext uri="{FF2B5EF4-FFF2-40B4-BE49-F238E27FC236}">
                <a16:creationId xmlns:a16="http://schemas.microsoft.com/office/drawing/2014/main" id="{FBF56F98-2C73-4340-BC1E-AC9A93B5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B59799D5-919F-47B7-8483-16B1B6009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B3580D83-2B05-4C4E-A1F6-8545FFEA9ADD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0BEFBBD5-47D6-409C-A0CD-EE75ABDE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>
                <a:solidFill>
                  <a:srgbClr val="2A476F"/>
                </a:solidFill>
                <a:latin typeface="Arial" charset="0"/>
              </a:rPr>
              <a:t>DETI/UA</a:t>
            </a:r>
          </a:p>
        </p:txBody>
      </p:sp>
      <p:grpSp>
        <p:nvGrpSpPr>
          <p:cNvPr id="1036" name="Grupo 16">
            <a:extLst>
              <a:ext uri="{FF2B5EF4-FFF2-40B4-BE49-F238E27FC236}">
                <a16:creationId xmlns:a16="http://schemas.microsoft.com/office/drawing/2014/main" id="{5A46DA06-964C-46F3-9655-7501C120CD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7" name="Imagem 13">
              <a:extLst>
                <a:ext uri="{FF2B5EF4-FFF2-40B4-BE49-F238E27FC236}">
                  <a16:creationId xmlns:a16="http://schemas.microsoft.com/office/drawing/2014/main" id="{23CA6E49-009C-4493-A362-B864F97AB2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">
              <a:extLst>
                <a:ext uri="{FF2B5EF4-FFF2-40B4-BE49-F238E27FC236}">
                  <a16:creationId xmlns:a16="http://schemas.microsoft.com/office/drawing/2014/main" id="{E12C7F3C-9813-49AB-9707-68723757FA1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">
              <a:extLst>
                <a:ext uri="{FF2B5EF4-FFF2-40B4-BE49-F238E27FC236}">
                  <a16:creationId xmlns:a16="http://schemas.microsoft.com/office/drawing/2014/main" id="{C3A6A683-7F3D-4E7D-9D35-C674EC90F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DA49032-7D0B-45C2-8CCB-8C7454317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/>
              <a:t>Sistemas Operativos</a:t>
            </a:r>
            <a:br>
              <a:rPr lang="pt-PT" altLang="pt-PT"/>
            </a:br>
            <a:br>
              <a:rPr lang="pt-PT" altLang="pt-PT" sz="1600"/>
            </a:br>
            <a:r>
              <a:rPr lang="pt-PT" altLang="pt-PT" sz="3200"/>
              <a:t>Licenciatura Engenharia Informática</a:t>
            </a:r>
            <a:br>
              <a:rPr lang="pt-PT" altLang="pt-PT" sz="3200"/>
            </a:br>
            <a:r>
              <a:rPr lang="pt-PT" altLang="pt-PT" sz="3200"/>
              <a:t>Licenciatura Engenharia Computacional</a:t>
            </a:r>
            <a:endParaRPr lang="en-GB" altLang="pt-PT" sz="3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C137AB8-DC66-4593-BA76-0E80F2BB53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Nuno Lau (nunolau@ua.pt)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EF3F35-ABB2-40A1-AB3B-55C6F916E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23555" name="Marcador de Posição de Conteúdo 1">
            <a:extLst>
              <a:ext uri="{FF2B5EF4-FFF2-40B4-BE49-F238E27FC236}">
                <a16:creationId xmlns:a16="http://schemas.microsoft.com/office/drawing/2014/main" id="{E474958F-10EC-4A9A-97A0-10082970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Usando 5 semáforos (</a:t>
            </a:r>
            <a:r>
              <a:rPr lang="pt-PT" altLang="pt-PT" sz="2000" i="1"/>
              <a:t>array</a:t>
            </a:r>
            <a:r>
              <a:rPr lang="pt-PT" altLang="pt-PT" sz="2000"/>
              <a:t>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forks</a:t>
            </a:r>
            <a:r>
              <a:rPr lang="pt-PT" altLang="pt-PT" sz="2000"/>
              <a:t>) e 1 semáforo (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limit4</a:t>
            </a:r>
            <a:r>
              <a:rPr lang="pt-PT" altLang="pt-PT" sz="2000"/>
              <a:t>)</a:t>
            </a:r>
          </a:p>
          <a:p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limit4</a:t>
            </a:r>
            <a:r>
              <a:rPr lang="pt-PT" altLang="pt-PT" sz="2000"/>
              <a:t> impede que os 5 filósofos tentem pegar em garfos ao mesmo tempo.</a:t>
            </a: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161EFF-ED05-48CA-BBD8-11144A5B7669}"/>
              </a:ext>
            </a:extLst>
          </p:cNvPr>
          <p:cNvSpPr txBox="1"/>
          <p:nvPr/>
        </p:nvSpPr>
        <p:spPr>
          <a:xfrm>
            <a:off x="1187450" y="2486025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Filósofo</a:t>
            </a:r>
            <a:r>
              <a:rPr lang="en-US" sz="2000" dirty="0">
                <a:latin typeface="+mn-lt"/>
                <a:cs typeface="Arial" charset="0"/>
              </a:rPr>
              <a:t> f</a:t>
            </a:r>
          </a:p>
        </p:txBody>
      </p:sp>
      <p:sp>
        <p:nvSpPr>
          <p:cNvPr id="31749" name="CaixaDeTexto 5">
            <a:extLst>
              <a:ext uri="{FF2B5EF4-FFF2-40B4-BE49-F238E27FC236}">
                <a16:creationId xmlns:a16="http://schemas.microsoft.com/office/drawing/2014/main" id="{3DCE90C1-B9DE-4B96-9FFB-F6A18C3D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903538"/>
            <a:ext cx="4186238" cy="34782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think()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limit4.down()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forks[left(f)].down()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forks[right(f)].down()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eat()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forks[left(f)].up()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forks[right(f)].up()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limit4.up()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D035DA5-5218-4D50-8E6C-73599A7DF79D}"/>
              </a:ext>
            </a:extLst>
          </p:cNvPr>
          <p:cNvSpPr txBox="1"/>
          <p:nvPr/>
        </p:nvSpPr>
        <p:spPr>
          <a:xfrm>
            <a:off x="5364163" y="3716338"/>
            <a:ext cx="3311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Deadlock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impossível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74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D2CF16-929B-4E6C-8AAF-7E6E232A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24579" name="Marcador de Posição de Conteúdo 1">
            <a:extLst>
              <a:ext uri="{FF2B5EF4-FFF2-40B4-BE49-F238E27FC236}">
                <a16:creationId xmlns:a16="http://schemas.microsoft.com/office/drawing/2014/main" id="{E925E3CF-72D7-4C96-8B3B-8E18E1ACB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Usando 5 semáforos (array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forks</a:t>
            </a:r>
            <a:r>
              <a:rPr lang="pt-PT" altLang="pt-PT" sz="2000"/>
              <a:t>)</a:t>
            </a:r>
          </a:p>
          <a:p>
            <a:r>
              <a:rPr lang="pt-PT" altLang="pt-PT" sz="2000"/>
              <a:t>Se pelo menos 1 filósofo pegar primeiro no garfo à esquerda e pelo menos 1 filósofo pegar primeiro no garfo à direita</a:t>
            </a: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8F3AB5-A1EE-4FC5-B759-A0046101A5BF}"/>
              </a:ext>
            </a:extLst>
          </p:cNvPr>
          <p:cNvSpPr txBox="1"/>
          <p:nvPr/>
        </p:nvSpPr>
        <p:spPr>
          <a:xfrm>
            <a:off x="5364163" y="3716338"/>
            <a:ext cx="3311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Deadlock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impossível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B42CD3C-8A2A-4DB6-9363-8C59CC0FD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6AC50F5-37F1-4FFE-AFE7-9AAB64A3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Solução de </a:t>
            </a:r>
            <a:r>
              <a:rPr lang="pt-PT" sz="2000" dirty="0" err="1"/>
              <a:t>Tanembaum</a:t>
            </a:r>
            <a:endParaRPr lang="pt-PT" sz="2000" dirty="0"/>
          </a:p>
          <a:p>
            <a:pPr>
              <a:defRPr/>
            </a:pPr>
            <a:r>
              <a:rPr lang="pt-PT" sz="2000" dirty="0"/>
              <a:t>Usando 1 semáforo (</a:t>
            </a:r>
            <a:r>
              <a:rPr lang="pt-P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pt-PT" sz="2000" dirty="0"/>
              <a:t>), 5 semáforos (</a:t>
            </a:r>
            <a:r>
              <a:rPr lang="pt-PT" sz="2000" i="1" dirty="0" err="1"/>
              <a:t>array</a:t>
            </a:r>
            <a:r>
              <a:rPr lang="pt-PT" sz="2000" dirty="0"/>
              <a:t> 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filos</a:t>
            </a:r>
            <a:r>
              <a:rPr lang="pt-PT" sz="2000" dirty="0"/>
              <a:t>) e 5 variáveis de estado (</a:t>
            </a:r>
            <a:r>
              <a:rPr lang="pt-PT" sz="2000" i="1" dirty="0" err="1"/>
              <a:t>array</a:t>
            </a:r>
            <a:r>
              <a:rPr lang="pt-PT" sz="2000" dirty="0"/>
              <a:t> </a:t>
            </a:r>
            <a:r>
              <a:rPr lang="pt-P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pt-PT" sz="2000" dirty="0"/>
              <a:t>)</a:t>
            </a:r>
          </a:p>
          <a:p>
            <a:pPr>
              <a:defRPr/>
            </a:pPr>
            <a:r>
              <a:rPr lang="pt-PT" sz="2000" dirty="0"/>
              <a:t>Estados possíveis: </a:t>
            </a:r>
            <a:r>
              <a:rPr lang="pt-PT" sz="2000" dirty="0" err="1"/>
              <a:t>thinking</a:t>
            </a:r>
            <a:r>
              <a:rPr lang="pt-PT" sz="2000" dirty="0"/>
              <a:t> (TK), </a:t>
            </a:r>
            <a:r>
              <a:rPr lang="pt-PT" sz="2000" dirty="0" err="1"/>
              <a:t>hungry</a:t>
            </a:r>
            <a:r>
              <a:rPr lang="pt-PT" sz="2000" dirty="0"/>
              <a:t> (HG), </a:t>
            </a:r>
            <a:r>
              <a:rPr lang="pt-PT" sz="2000" dirty="0" err="1"/>
              <a:t>eating</a:t>
            </a:r>
            <a:r>
              <a:rPr lang="pt-PT" sz="2000" dirty="0"/>
              <a:t> (ET)</a:t>
            </a:r>
          </a:p>
          <a:p>
            <a:pPr marL="457200" lvl="1" indent="0">
              <a:buFontTx/>
              <a:buNone/>
              <a:defRPr/>
            </a:pPr>
            <a:endParaRPr lang="pt-P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pt-P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pt-PT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endParaRPr lang="pt-PT" sz="1800" dirty="0">
              <a:cs typeface="Courier New" panose="02070309020205020404" pitchFamily="49" charset="0"/>
            </a:endParaRPr>
          </a:p>
          <a:p>
            <a:pPr lvl="1">
              <a:defRPr/>
            </a:pPr>
            <a:endParaRPr lang="pt-PT" sz="1800" dirty="0">
              <a:cs typeface="Courier New" panose="02070309020205020404" pitchFamily="49" charset="0"/>
            </a:endParaRPr>
          </a:p>
          <a:p>
            <a:pPr lvl="1">
              <a:defRPr/>
            </a:pPr>
            <a:endParaRPr lang="pt-PT" sz="1800" dirty="0">
              <a:cs typeface="Courier New" panose="020703090202050204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7A6A30-C52F-441F-A5D9-0E6E22FC4369}"/>
              </a:ext>
            </a:extLst>
          </p:cNvPr>
          <p:cNvSpPr txBox="1"/>
          <p:nvPr/>
        </p:nvSpPr>
        <p:spPr>
          <a:xfrm>
            <a:off x="4859338" y="5661025"/>
            <a:ext cx="3313112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Deadlock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impossível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  <p:sp>
        <p:nvSpPr>
          <p:cNvPr id="33797" name="CaixaDeTexto 5">
            <a:extLst>
              <a:ext uri="{FF2B5EF4-FFF2-40B4-BE49-F238E27FC236}">
                <a16:creationId xmlns:a16="http://schemas.microsoft.com/office/drawing/2014/main" id="{A7FD39A4-CFC3-4EF4-9BD6-CB675C18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403600"/>
            <a:ext cx="2527300" cy="17541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st[f]=HG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test(f)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filos[f].down()</a:t>
            </a:r>
          </a:p>
        </p:txBody>
      </p:sp>
      <p:sp>
        <p:nvSpPr>
          <p:cNvPr id="33798" name="CaixaDeTexto 6">
            <a:extLst>
              <a:ext uri="{FF2B5EF4-FFF2-40B4-BE49-F238E27FC236}">
                <a16:creationId xmlns:a16="http://schemas.microsoft.com/office/drawing/2014/main" id="{15109891-04FB-4763-A8D3-A7A88061D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403600"/>
            <a:ext cx="2390775" cy="17541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st[f]=TK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test(left(f))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test(right(f))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mutex.up()</a:t>
            </a:r>
          </a:p>
        </p:txBody>
      </p:sp>
      <p:sp>
        <p:nvSpPr>
          <p:cNvPr id="33799" name="CaixaDeTexto 7">
            <a:extLst>
              <a:ext uri="{FF2B5EF4-FFF2-40B4-BE49-F238E27FC236}">
                <a16:creationId xmlns:a16="http://schemas.microsoft.com/office/drawing/2014/main" id="{D3D8D6F5-FA76-4AAD-A79A-034B00D59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403600"/>
            <a:ext cx="3492500" cy="17541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test(f)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if(st[f]==HG)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 st[left(f)]!=ET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 st[right(f)]!=ET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st[f]=ET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filos[f].up()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5156ED2-20AE-445F-873B-7CF1CA1C3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Prevenção de </a:t>
            </a:r>
            <a:r>
              <a:rPr lang="pt-PT" altLang="pt-PT" i="1"/>
              <a:t>deadlock</a:t>
            </a:r>
          </a:p>
        </p:txBody>
      </p:sp>
      <p:sp>
        <p:nvSpPr>
          <p:cNvPr id="26627" name="Marcador de Posição de Conteúdo 1">
            <a:extLst>
              <a:ext uri="{FF2B5EF4-FFF2-40B4-BE49-F238E27FC236}">
                <a16:creationId xmlns:a16="http://schemas.microsoft.com/office/drawing/2014/main" id="{EAAC8503-1D6A-45F3-9E2D-E2A53C857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000"/>
              <a:t>Negar condição de espera com retenção</a:t>
            </a:r>
          </a:p>
          <a:p>
            <a:pPr lvl="1"/>
            <a:r>
              <a:rPr lang="pt-PT" altLang="pt-PT" sz="1600"/>
              <a:t>Solicitar todos os recursos de uma só vez; </a:t>
            </a:r>
            <a:br>
              <a:rPr lang="pt-PT" altLang="pt-PT" sz="1600"/>
            </a:br>
            <a:r>
              <a:rPr lang="pt-PT" altLang="pt-PT" sz="1600"/>
              <a:t>Ex: algoritmo de Tanembaum do Jantar de Filósofos</a:t>
            </a:r>
          </a:p>
          <a:p>
            <a:r>
              <a:rPr lang="pt-PT" altLang="pt-PT" sz="2000"/>
              <a:t>Impondo libertação de recursos</a:t>
            </a:r>
          </a:p>
          <a:p>
            <a:pPr lvl="1"/>
            <a:r>
              <a:rPr lang="pt-PT" altLang="pt-PT" sz="1600"/>
              <a:t>Ex: Se não consegue ambos os garfos, liberta o que conseguiu</a:t>
            </a:r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pPr lvl="1"/>
            <a:endParaRPr lang="pt-PT" altLang="pt-PT" sz="1600"/>
          </a:p>
          <a:p>
            <a:r>
              <a:rPr lang="pt-PT" altLang="pt-PT" sz="2000"/>
              <a:t>Negando a espera circular</a:t>
            </a:r>
          </a:p>
          <a:p>
            <a:pPr lvl="1"/>
            <a:r>
              <a:rPr lang="pt-PT" altLang="pt-PT" sz="1600"/>
              <a:t>Ordenando os recursos e fazendo com que a requisição dos recursos seja efectuada por ordem</a:t>
            </a:r>
            <a:br>
              <a:rPr lang="pt-PT" altLang="pt-PT" sz="1600"/>
            </a:br>
            <a:r>
              <a:rPr lang="pt-PT" altLang="pt-PT" sz="1600"/>
              <a:t>Ex: um filosófo começa pelo garfo direito; todos os outros pelo esquerdo;</a:t>
            </a: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  <a:p>
            <a:pPr lvl="1"/>
            <a:endParaRPr lang="pt-PT" altLang="pt-PT" sz="1800">
              <a:cs typeface="Courier New" panose="02070309020205020404" pitchFamily="49" charset="0"/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6EC4EF33-0114-4571-8AE9-E4304A498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97200"/>
            <a:ext cx="55594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AF6C8FFC-F68E-47A1-8036-5ECCB481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Monitores</a:t>
            </a:r>
          </a:p>
        </p:txBody>
      </p:sp>
      <p:sp>
        <p:nvSpPr>
          <p:cNvPr id="27651" name="Marcador de Posição de Conteúdo 2">
            <a:extLst>
              <a:ext uri="{FF2B5EF4-FFF2-40B4-BE49-F238E27FC236}">
                <a16:creationId xmlns:a16="http://schemas.microsoft.com/office/drawing/2014/main" id="{988CDF05-4D62-42BD-B004-66D364BE8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4619625" cy="4525963"/>
          </a:xfrm>
        </p:spPr>
        <p:txBody>
          <a:bodyPr/>
          <a:lstStyle/>
          <a:p>
            <a:r>
              <a:rPr lang="pt-PT" altLang="pt-PT" sz="2400"/>
              <a:t>Abstracção de alto nível usada para sincronização de processos</a:t>
            </a:r>
          </a:p>
          <a:p>
            <a:r>
              <a:rPr lang="pt-PT" altLang="pt-PT" sz="2400"/>
              <a:t>Apenas um processo pode estar activo no monitor de cada vez</a:t>
            </a:r>
          </a:p>
          <a:p>
            <a:r>
              <a:rPr lang="pt-PT" altLang="pt-PT" sz="2400"/>
              <a:t>Proposto independentemente por Hoare e Brinch Hansen</a:t>
            </a:r>
          </a:p>
          <a:p>
            <a:r>
              <a:rPr lang="pt-PT" altLang="pt-PT" sz="2400"/>
              <a:t>Constituido por:</a:t>
            </a:r>
          </a:p>
          <a:p>
            <a:pPr lvl="1"/>
            <a:r>
              <a:rPr lang="pt-PT" altLang="pt-PT" sz="2000"/>
              <a:t>Estrutura de dados interna</a:t>
            </a:r>
          </a:p>
          <a:p>
            <a:pPr lvl="1"/>
            <a:r>
              <a:rPr lang="pt-PT" altLang="pt-PT" sz="2000"/>
              <a:t>Código de inicialização</a:t>
            </a:r>
          </a:p>
          <a:p>
            <a:pPr lvl="1"/>
            <a:r>
              <a:rPr lang="pt-PT" altLang="pt-PT" sz="2000"/>
              <a:t>Primitivas de acesso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3D90E805-4588-4751-9EE9-2ACFC05A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571625"/>
            <a:ext cx="40163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EA176413-DF8C-4212-9FB7-C0C434D19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Monitores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BDDA549-2DBF-486D-B780-36B1CCC4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000250"/>
            <a:ext cx="3705225" cy="3541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44B0C9C4-C463-478C-B0C3-8CE368493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Variáveis de condição</a:t>
            </a:r>
          </a:p>
        </p:txBody>
      </p:sp>
      <p:sp>
        <p:nvSpPr>
          <p:cNvPr id="29699" name="Marcador de Posição de Conteúdo 3">
            <a:extLst>
              <a:ext uri="{FF2B5EF4-FFF2-40B4-BE49-F238E27FC236}">
                <a16:creationId xmlns:a16="http://schemas.microsoft.com/office/drawing/2014/main" id="{94A02C34-6CDB-4AE3-AF9C-0C0D00F7D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Permitem bloquear um processo até que determinada condição se verifique</a:t>
            </a:r>
          </a:p>
          <a:p>
            <a:r>
              <a:rPr lang="pt-PT" altLang="pt-PT" sz="2800"/>
              <a:t>2 operações</a:t>
            </a:r>
          </a:p>
          <a:p>
            <a:pPr lvl="1"/>
            <a:r>
              <a:rPr lang="pt-PT" altLang="pt-PT" sz="2400" b="1"/>
              <a:t>Wait()</a:t>
            </a:r>
            <a:r>
              <a:rPr lang="pt-PT" altLang="pt-PT" sz="2400"/>
              <a:t> – bloqueia o processo/thread e liberta o monitor, permitindo que outro processo/thread execute primitivas do monitor</a:t>
            </a:r>
          </a:p>
          <a:p>
            <a:pPr lvl="1"/>
            <a:r>
              <a:rPr lang="pt-PT" altLang="pt-PT" sz="2400" b="1"/>
              <a:t>Signal()</a:t>
            </a:r>
            <a:r>
              <a:rPr lang="pt-PT" altLang="pt-PT" sz="2400"/>
              <a:t> – acorda um dos processos (se existir) bloqueado nesta variável de condição; se não existir processo bloqueado nada acontece.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7D1BDD36-255A-4235-AE38-D070A91B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3200"/>
              <a:t>Monitor com 2 Variáveis de condição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A3F24BD1-89E0-4CE0-980C-3936043E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000250"/>
            <a:ext cx="4787900" cy="3295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D441A84A-2636-456F-ABD9-8BFA29520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Resolução de </a:t>
            </a:r>
            <a:r>
              <a:rPr lang="pt-PT" altLang="pt-PT" i="1"/>
              <a:t>signal</a:t>
            </a:r>
          </a:p>
        </p:txBody>
      </p:sp>
      <p:sp>
        <p:nvSpPr>
          <p:cNvPr id="31747" name="Marcador de Posição de Conteúdo 3">
            <a:extLst>
              <a:ext uri="{FF2B5EF4-FFF2-40B4-BE49-F238E27FC236}">
                <a16:creationId xmlns:a16="http://schemas.microsoft.com/office/drawing/2014/main" id="{BE2B7D4D-8A7B-47B2-B2D2-2228D32C9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Modelos de resolução após a execução de </a:t>
            </a:r>
            <a:r>
              <a:rPr lang="pt-PT" altLang="pt-PT" sz="2400" i="1"/>
              <a:t>signal:</a:t>
            </a:r>
            <a:endParaRPr lang="pt-PT" altLang="pt-PT" sz="2400"/>
          </a:p>
          <a:p>
            <a:pPr lvl="1"/>
            <a:r>
              <a:rPr lang="pt-PT" altLang="pt-PT" sz="2000" i="1"/>
              <a:t>Monitor de Hoare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é colocada </a:t>
            </a:r>
            <a:r>
              <a:rPr lang="pt-PT" altLang="pt-PT" sz="1600" b="1" i="1"/>
              <a:t>fora do monitor</a:t>
            </a:r>
            <a:r>
              <a:rPr lang="pt-PT" altLang="pt-PT" sz="1600" i="1"/>
              <a:t> </a:t>
            </a:r>
            <a:r>
              <a:rPr lang="pt-PT" altLang="pt-PT" sz="1600"/>
              <a:t>para que a </a:t>
            </a:r>
            <a:r>
              <a:rPr lang="pt-PT" altLang="pt-PT" sz="1600" i="1"/>
              <a:t>thread </a:t>
            </a:r>
            <a:r>
              <a:rPr lang="pt-PT" altLang="pt-PT" sz="1600"/>
              <a:t>acordada possa prosseguir;</a:t>
            </a:r>
          </a:p>
          <a:p>
            <a:pPr lvl="2"/>
            <a:r>
              <a:rPr lang="pt-PT" altLang="pt-PT" sz="1600"/>
              <a:t>muito geral, mas a sua implementação exige uma </a:t>
            </a:r>
            <a:r>
              <a:rPr lang="pt-PT" altLang="pt-PT" sz="1600" i="1"/>
              <a:t>stack</a:t>
            </a:r>
            <a:r>
              <a:rPr lang="pt-PT" altLang="pt-PT" sz="1600"/>
              <a:t>, onde são colocadas as </a:t>
            </a:r>
            <a:r>
              <a:rPr lang="pt-PT" altLang="pt-PT" sz="1600" i="1"/>
              <a:t>threads </a:t>
            </a:r>
            <a:r>
              <a:rPr lang="pt-PT" altLang="pt-PT" sz="1600"/>
              <a:t>postas </a:t>
            </a:r>
            <a:r>
              <a:rPr lang="pt-PT" altLang="pt-PT" sz="1600" i="1"/>
              <a:t>fora do monitor </a:t>
            </a:r>
            <a:r>
              <a:rPr lang="pt-PT" altLang="pt-PT" sz="1600"/>
              <a:t>por invocação de </a:t>
            </a:r>
            <a:r>
              <a:rPr lang="pt-PT" altLang="pt-PT" sz="1600" i="1"/>
              <a:t>signal</a:t>
            </a:r>
            <a:r>
              <a:rPr lang="pt-PT" altLang="pt-PT" sz="1600"/>
              <a:t>;</a:t>
            </a:r>
          </a:p>
          <a:p>
            <a:pPr lvl="1"/>
            <a:r>
              <a:rPr lang="pt-PT" altLang="pt-PT" sz="2000" i="1"/>
              <a:t>Monitor de Brinch Hansen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liberta imediatamente o </a:t>
            </a:r>
            <a:r>
              <a:rPr lang="pt-PT" altLang="pt-PT" sz="1600" b="1" i="1"/>
              <a:t>monitor</a:t>
            </a:r>
            <a:r>
              <a:rPr lang="pt-PT" altLang="pt-PT" sz="1600" i="1"/>
              <a:t> </a:t>
            </a:r>
            <a:r>
              <a:rPr lang="pt-PT" altLang="pt-PT" sz="1600"/>
              <a:t>(</a:t>
            </a:r>
            <a:r>
              <a:rPr lang="pt-PT" altLang="pt-PT" sz="1600" i="1"/>
              <a:t>signal </a:t>
            </a:r>
            <a:r>
              <a:rPr lang="pt-PT" altLang="pt-PT" sz="1600"/>
              <a:t>é a última instrução executada); </a:t>
            </a:r>
          </a:p>
          <a:p>
            <a:pPr lvl="2"/>
            <a:r>
              <a:rPr lang="pt-PT" altLang="pt-PT" sz="1600"/>
              <a:t>simples de implementar, mas pode tornar-se bastante restritivo porque permite apenas a execução de um </a:t>
            </a:r>
            <a:r>
              <a:rPr lang="pt-PT" altLang="pt-PT" sz="1600" i="1"/>
              <a:t>signal </a:t>
            </a:r>
            <a:r>
              <a:rPr lang="pt-PT" altLang="pt-PT" sz="1600"/>
              <a:t>em cada invocação de uma primitiva </a:t>
            </a:r>
            <a:r>
              <a:rPr lang="en-US" altLang="pt-PT" sz="1600"/>
              <a:t>de acesso;</a:t>
            </a:r>
          </a:p>
          <a:p>
            <a:pPr lvl="1"/>
            <a:r>
              <a:rPr lang="pt-PT" altLang="pt-PT" sz="2000" i="1"/>
              <a:t>Monitor de Lampson / Redell</a:t>
            </a:r>
          </a:p>
          <a:p>
            <a:pPr lvl="2"/>
            <a:r>
              <a:rPr lang="pt-PT" altLang="pt-PT" sz="1600" b="1" i="1"/>
              <a:t>thread </a:t>
            </a:r>
            <a:r>
              <a:rPr lang="pt-PT" altLang="pt-PT" sz="1600" b="1"/>
              <a:t>que invoca </a:t>
            </a:r>
            <a:r>
              <a:rPr lang="pt-PT" altLang="pt-PT" sz="1600" b="1" i="1"/>
              <a:t>signal </a:t>
            </a:r>
            <a:r>
              <a:rPr lang="pt-PT" altLang="pt-PT" sz="1600" b="1"/>
              <a:t>prossegue a sua execução</a:t>
            </a:r>
            <a:r>
              <a:rPr lang="pt-PT" altLang="pt-PT" sz="1600"/>
              <a:t>, a </a:t>
            </a:r>
            <a:r>
              <a:rPr lang="pt-PT" altLang="pt-PT" sz="1600" i="1"/>
              <a:t>thread </a:t>
            </a:r>
            <a:r>
              <a:rPr lang="pt-PT" altLang="pt-PT" sz="1600"/>
              <a:t>acordada mantém-se </a:t>
            </a:r>
            <a:r>
              <a:rPr lang="pt-PT" altLang="pt-PT" sz="1600" i="1"/>
              <a:t>fora do monitor </a:t>
            </a:r>
            <a:r>
              <a:rPr lang="pt-PT" altLang="pt-PT" sz="1600"/>
              <a:t>e compete pelo acesso a ele</a:t>
            </a:r>
          </a:p>
          <a:p>
            <a:pPr lvl="2"/>
            <a:r>
              <a:rPr lang="pt-PT" altLang="pt-PT" sz="1600"/>
              <a:t>simples de implementar, mas pode originar situações em que algumas </a:t>
            </a:r>
            <a:r>
              <a:rPr lang="pt-PT" altLang="pt-PT" sz="1600" i="1"/>
              <a:t>threads </a:t>
            </a:r>
            <a:r>
              <a:rPr lang="pt-PT" altLang="pt-PT" sz="1600"/>
              <a:t>são colocadas em </a:t>
            </a:r>
            <a:r>
              <a:rPr lang="pt-PT" altLang="pt-PT" sz="1600" i="1"/>
              <a:t>adiamento indefinido</a:t>
            </a:r>
            <a:r>
              <a:rPr lang="pt-PT" altLang="pt-PT" sz="1600"/>
              <a:t>.</a:t>
            </a:r>
            <a:endParaRPr lang="pt-PT" altLang="pt-PT" sz="12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8BD621-AA5A-4450-817D-4BEE36E52DA7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9E68F75D-EB05-4A79-8254-FA2C3F69D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Hoare</a:t>
            </a: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7745B2BE-DA14-4315-8086-92212308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84313"/>
            <a:ext cx="809942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A3207C-F65F-4976-999C-3101E6B68B90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6B8BF12-BE91-4011-B82D-1A6998537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23555" name="Marcador de Posição de Conteúdo 1">
            <a:extLst>
              <a:ext uri="{FF2B5EF4-FFF2-40B4-BE49-F238E27FC236}">
                <a16:creationId xmlns:a16="http://schemas.microsoft.com/office/drawing/2014/main" id="{0705DF26-5353-44E1-82AD-615E66DDD5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Mecanismo de sincronização através do qual:</a:t>
            </a:r>
          </a:p>
          <a:p>
            <a:pPr lvl="1"/>
            <a:r>
              <a:rPr lang="en-US" altLang="pt-PT" sz="2000"/>
              <a:t>Existem dados partilhados</a:t>
            </a:r>
          </a:p>
          <a:p>
            <a:pPr lvl="1"/>
            <a:r>
              <a:rPr lang="en-US" altLang="pt-PT" sz="2000"/>
              <a:t>Podem ocorrer várias leituras em simultâneo, desde que não estejam a ocorrer escritas</a:t>
            </a:r>
          </a:p>
          <a:p>
            <a:pPr lvl="1"/>
            <a:r>
              <a:rPr lang="en-US" altLang="pt-PT" sz="2000"/>
              <a:t>Durante a escrita não podem existir leituras, nem outras escritas concorrentes</a:t>
            </a: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pt-PT" sz="2000">
              <a:cs typeface="Courier New" panose="02070309020205020404" pitchFamily="49" charset="0"/>
            </a:endParaRPr>
          </a:p>
          <a:p>
            <a:pPr lvl="1"/>
            <a:r>
              <a:rPr lang="en-US" altLang="pt-PT" sz="2000">
                <a:cs typeface="Courier New" panose="02070309020205020404" pitchFamily="49" charset="0"/>
              </a:rPr>
              <a:t>Implementação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E47CC1-CA76-4535-9442-437A04EE709B}"/>
              </a:ext>
            </a:extLst>
          </p:cNvPr>
          <p:cNvSpPr txBox="1"/>
          <p:nvPr/>
        </p:nvSpPr>
        <p:spPr>
          <a:xfrm>
            <a:off x="1619250" y="3789363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E3F90A-2519-424E-A246-3550C05EDD6F}"/>
              </a:ext>
            </a:extLst>
          </p:cNvPr>
          <p:cNvSpPr txBox="1"/>
          <p:nvPr/>
        </p:nvSpPr>
        <p:spPr>
          <a:xfrm>
            <a:off x="4832350" y="3789363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3558" name="CaixaDeTexto 5">
            <a:extLst>
              <a:ext uri="{FF2B5EF4-FFF2-40B4-BE49-F238E27FC236}">
                <a16:creationId xmlns:a16="http://schemas.microsoft.com/office/drawing/2014/main" id="{B346953C-F952-4A6E-AEC4-B151A2EE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86250"/>
            <a:ext cx="1878013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</p:txBody>
      </p:sp>
      <p:sp>
        <p:nvSpPr>
          <p:cNvPr id="23559" name="CaixaDeTexto 6">
            <a:extLst>
              <a:ext uri="{FF2B5EF4-FFF2-40B4-BE49-F238E27FC236}">
                <a16:creationId xmlns:a16="http://schemas.microsoft.com/office/drawing/2014/main" id="{B05E3536-541D-4E73-8D3A-0F6B659F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203041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D849E3CF-8960-42F1-8AC3-917F3F739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Brinch Hansen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AE0BDC29-D9B7-4F88-BE18-E0DBC395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5588"/>
            <a:ext cx="838835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2D2D51F-3C6B-480E-938B-192109528EB2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2E712D19-4FB1-4431-8FA6-7C1A7F00E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Monitor de Lampson / Redell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64717705-6BDE-4FCB-A246-971D266F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84313"/>
            <a:ext cx="8170862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94DE3A-0C21-45DF-ACC9-BC34EE17D17C}"/>
              </a:ext>
            </a:extLst>
          </p:cNvPr>
          <p:cNvSpPr txBox="1"/>
          <p:nvPr/>
        </p:nvSpPr>
        <p:spPr>
          <a:xfrm>
            <a:off x="7270750" y="6392863"/>
            <a:ext cx="126206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+mn-lt"/>
                <a:cs typeface="Arial" charset="0"/>
              </a:rPr>
              <a:t>Slides SO, ARB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85A09E52-5736-4D60-ACD5-A2C68FB38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Produtores / Consumidores</a:t>
            </a:r>
          </a:p>
        </p:txBody>
      </p:sp>
      <p:pic>
        <p:nvPicPr>
          <p:cNvPr id="35843" name="Picture 6">
            <a:extLst>
              <a:ext uri="{FF2B5EF4-FFF2-40B4-BE49-F238E27FC236}">
                <a16:creationId xmlns:a16="http://schemas.microsoft.com/office/drawing/2014/main" id="{9D727612-8FB6-4A4B-B5BB-9EF49FD4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60475"/>
            <a:ext cx="857250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3A85B409-8505-4EB8-BE3C-5EC8144A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Produtores / Consumidores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ED9B546C-4B5E-4D2C-9FBC-7A05B27C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60475"/>
            <a:ext cx="85852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CF64B-2185-4C37-899B-1CAE4D565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5988050"/>
            <a:ext cx="5205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deve estar sempre num ciclo 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que verifica condições de continuação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B8ECBDDF-8DA5-49FB-8286-5068FBC5C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E735408F-E13A-4D5B-8A7E-69012B260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57375"/>
            <a:ext cx="381000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E331EE53-7AD9-4905-B4F8-1A4CC8E8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1860550"/>
            <a:ext cx="49037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3C232308-D6E4-4378-8589-1E5D104A1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Programando com monitores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31C0D8-7864-4EFA-9369-30B9E70D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Identificar</a:t>
            </a:r>
            <a:r>
              <a:rPr lang="en-US" sz="2800" dirty="0"/>
              <a:t> </a:t>
            </a:r>
            <a:r>
              <a:rPr lang="en-US" sz="2800" dirty="0" err="1"/>
              <a:t>objetos</a:t>
            </a:r>
            <a:r>
              <a:rPr lang="en-US" sz="2800" dirty="0"/>
              <a:t> </a:t>
            </a:r>
            <a:r>
              <a:rPr lang="en-US" sz="2800" dirty="0" err="1"/>
              <a:t>partilhados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Definir</a:t>
            </a:r>
            <a:r>
              <a:rPr lang="en-US" sz="2400" dirty="0"/>
              <a:t> a </a:t>
            </a:r>
            <a:r>
              <a:rPr lang="en-US" sz="2400" dirty="0" err="1"/>
              <a:t>sua</a:t>
            </a:r>
            <a:r>
              <a:rPr lang="en-US" sz="2400" dirty="0"/>
              <a:t> interface</a:t>
            </a:r>
          </a:p>
          <a:p>
            <a:pPr lvl="1">
              <a:defRPr/>
            </a:pPr>
            <a:r>
              <a:rPr lang="en-US" sz="2400" dirty="0" err="1"/>
              <a:t>Identificar</a:t>
            </a:r>
            <a:r>
              <a:rPr lang="en-US" sz="2400" dirty="0"/>
              <a:t> </a:t>
            </a:r>
            <a:r>
              <a:rPr lang="en-US" sz="2400" dirty="0" err="1"/>
              <a:t>estado</a:t>
            </a:r>
            <a:r>
              <a:rPr lang="en-US" sz="2400" dirty="0"/>
              <a:t> </a:t>
            </a:r>
            <a:r>
              <a:rPr lang="en-US" sz="2400" dirty="0" err="1"/>
              <a:t>interno</a:t>
            </a:r>
            <a:r>
              <a:rPr lang="en-US" sz="2400" dirty="0"/>
              <a:t> e </a:t>
            </a:r>
            <a:r>
              <a:rPr lang="en-US" sz="2400" dirty="0" err="1"/>
              <a:t>invariantes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métodos</a:t>
            </a:r>
            <a:r>
              <a:rPr lang="en-US" sz="2400" dirty="0"/>
              <a:t> de </a:t>
            </a:r>
            <a:r>
              <a:rPr lang="en-US" sz="2400" dirty="0" err="1"/>
              <a:t>manipulação</a:t>
            </a:r>
            <a:endParaRPr lang="en-US" sz="2400" dirty="0"/>
          </a:p>
          <a:p>
            <a:pPr>
              <a:defRPr/>
            </a:pPr>
            <a:r>
              <a:rPr lang="en-US" sz="2800" dirty="0" err="1"/>
              <a:t>Passos</a:t>
            </a:r>
            <a:r>
              <a:rPr lang="en-US" sz="2800" dirty="0"/>
              <a:t> para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objeto</a:t>
            </a:r>
            <a:r>
              <a:rPr lang="en-US" sz="2800" dirty="0"/>
              <a:t> </a:t>
            </a:r>
            <a:r>
              <a:rPr lang="en-US" sz="2800" dirty="0" err="1"/>
              <a:t>partilhado</a:t>
            </a:r>
            <a:endParaRPr lang="en-US" sz="2800" dirty="0"/>
          </a:p>
          <a:p>
            <a:pPr lvl="1">
              <a:defRPr/>
            </a:pPr>
            <a:r>
              <a:rPr lang="en-US" sz="2400" dirty="0" err="1"/>
              <a:t>Criar</a:t>
            </a:r>
            <a:r>
              <a:rPr lang="en-US" sz="2400" dirty="0"/>
              <a:t> um lock</a:t>
            </a:r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para </a:t>
            </a:r>
            <a:r>
              <a:rPr lang="en-US" sz="2400" dirty="0" err="1"/>
              <a:t>adquirir</a:t>
            </a:r>
            <a:r>
              <a:rPr lang="en-US" sz="2400" dirty="0"/>
              <a:t> e </a:t>
            </a:r>
            <a:r>
              <a:rPr lang="en-US" sz="2400" dirty="0" err="1"/>
              <a:t>libertar</a:t>
            </a:r>
            <a:r>
              <a:rPr lang="en-US" sz="2400" dirty="0"/>
              <a:t> lock</a:t>
            </a:r>
          </a:p>
          <a:p>
            <a:pPr lvl="1">
              <a:defRPr/>
            </a:pPr>
            <a:r>
              <a:rPr lang="en-US" sz="2400" dirty="0" err="1"/>
              <a:t>Identificar</a:t>
            </a:r>
            <a:r>
              <a:rPr lang="en-US" sz="2400" dirty="0"/>
              <a:t> e </a:t>
            </a:r>
            <a:r>
              <a:rPr lang="en-US" sz="2400" dirty="0" err="1"/>
              <a:t>adicionar</a:t>
            </a:r>
            <a:r>
              <a:rPr lang="en-US" sz="2400" dirty="0"/>
              <a:t> </a:t>
            </a:r>
            <a:r>
              <a:rPr lang="en-US" sz="2400" dirty="0" err="1"/>
              <a:t>variáveis</a:t>
            </a:r>
            <a:r>
              <a:rPr lang="en-US" sz="2400" dirty="0"/>
              <a:t> de </a:t>
            </a:r>
            <a:r>
              <a:rPr lang="en-US" sz="2400" dirty="0" err="1"/>
              <a:t>condição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loops </a:t>
            </a:r>
            <a:r>
              <a:rPr lang="en-US" sz="2400" dirty="0" err="1"/>
              <a:t>nos</a:t>
            </a:r>
            <a:r>
              <a:rPr lang="en-US" sz="2400" dirty="0"/>
              <a:t> waits das </a:t>
            </a:r>
            <a:r>
              <a:rPr lang="en-US" sz="2400" dirty="0" err="1"/>
              <a:t>variáveis</a:t>
            </a:r>
            <a:r>
              <a:rPr lang="en-US" sz="2400" dirty="0"/>
              <a:t> de </a:t>
            </a:r>
            <a:r>
              <a:rPr lang="en-US" sz="2400" dirty="0" err="1"/>
              <a:t>condição</a:t>
            </a:r>
            <a:endParaRPr lang="en-US" sz="2400" dirty="0"/>
          </a:p>
          <a:p>
            <a:pPr lvl="1">
              <a:defRPr/>
            </a:pPr>
            <a:r>
              <a:rPr lang="en-US" sz="2400" dirty="0" err="1"/>
              <a:t>Adicionar</a:t>
            </a:r>
            <a:r>
              <a:rPr lang="en-US" sz="2400" dirty="0"/>
              <a:t> signal e broadcast</a:t>
            </a:r>
          </a:p>
          <a:p>
            <a:pPr marL="457200" lvl="1" indent="0">
              <a:buFontTx/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3EC02E9C-9635-48B1-A92A-437D7C400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Programando com monitores</a:t>
            </a:r>
          </a:p>
        </p:txBody>
      </p:sp>
      <p:sp>
        <p:nvSpPr>
          <p:cNvPr id="6147" name="Content Placeholder 1">
            <a:extLst>
              <a:ext uri="{FF2B5EF4-FFF2-40B4-BE49-F238E27FC236}">
                <a16:creationId xmlns:a16="http://schemas.microsoft.com/office/drawing/2014/main" id="{C742E9B3-2583-415C-8864-0801B1DC5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Estrutura consistente</a:t>
            </a:r>
          </a:p>
          <a:p>
            <a:r>
              <a:rPr lang="en-US" altLang="en-US" sz="2400"/>
              <a:t>Usar apenas locks e variáveis de condição para a sincronização</a:t>
            </a:r>
          </a:p>
          <a:p>
            <a:r>
              <a:rPr lang="en-US" altLang="en-US" sz="2400"/>
              <a:t>Adquirir lock sempre no início do método e libertar sempre no fim</a:t>
            </a:r>
          </a:p>
          <a:p>
            <a:r>
              <a:rPr lang="en-US" altLang="en-US" sz="2400"/>
              <a:t>Ter sempre o lock quando se opera sobre variáveis de condição</a:t>
            </a:r>
          </a:p>
          <a:p>
            <a:r>
              <a:rPr lang="en-US" altLang="en-US" sz="2400"/>
              <a:t>Esperar sempre num ciclo while quando o wait é invocado</a:t>
            </a:r>
          </a:p>
          <a:p>
            <a:r>
              <a:rPr lang="en-US" altLang="en-US" sz="2400"/>
              <a:t>Não usar sleep() para esperar por outras threads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>
            <a:extLst>
              <a:ext uri="{FF2B5EF4-FFF2-40B4-BE49-F238E27FC236}">
                <a16:creationId xmlns:a16="http://schemas.microsoft.com/office/drawing/2014/main" id="{D87F9CB4-FF2D-410A-9781-4925200AB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sp>
        <p:nvSpPr>
          <p:cNvPr id="7171" name="Marcador de Posição de Conteúdo 5">
            <a:extLst>
              <a:ext uri="{FF2B5EF4-FFF2-40B4-BE49-F238E27FC236}">
                <a16:creationId xmlns:a16="http://schemas.microsoft.com/office/drawing/2014/main" id="{DCB960E5-1A8C-4D71-B6A7-E597B19F9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Primitivas de sincronização estão incluídas na própria linguagem Java</a:t>
            </a:r>
          </a:p>
          <a:p>
            <a:r>
              <a:rPr lang="pt-PT" altLang="pt-PT" sz="2400"/>
              <a:t>Cada objecto Java tem associado um </a:t>
            </a:r>
            <a:r>
              <a:rPr lang="pt-PT" altLang="pt-PT" sz="2400" i="1"/>
              <a:t>lock</a:t>
            </a:r>
          </a:p>
          <a:p>
            <a:r>
              <a:rPr lang="pt-PT" altLang="pt-PT" sz="2400"/>
              <a:t>O </a:t>
            </a:r>
            <a:r>
              <a:rPr lang="pt-PT" altLang="pt-PT" sz="2400" i="1"/>
              <a:t>lock</a:t>
            </a:r>
            <a:r>
              <a:rPr lang="pt-PT" altLang="pt-PT" sz="2400"/>
              <a:t> é adquirido ao entrar num método </a:t>
            </a:r>
            <a:r>
              <a:rPr lang="pt-PT" altLang="pt-PT" sz="2400" i="1"/>
              <a:t>synchronized</a:t>
            </a:r>
          </a:p>
          <a:p>
            <a:r>
              <a:rPr lang="pt-PT" altLang="pt-PT" sz="2400"/>
              <a:t>O </a:t>
            </a:r>
            <a:r>
              <a:rPr lang="pt-PT" altLang="pt-PT" sz="2400" i="1"/>
              <a:t>lock</a:t>
            </a:r>
            <a:r>
              <a:rPr lang="pt-PT" altLang="pt-PT" sz="2400"/>
              <a:t> é libertado ao sair desse método</a:t>
            </a:r>
          </a:p>
          <a:p>
            <a:r>
              <a:rPr lang="pt-PT" altLang="pt-PT" sz="2400" i="1"/>
              <a:t>Threads</a:t>
            </a:r>
            <a:r>
              <a:rPr lang="pt-PT" altLang="pt-PT" sz="2400"/>
              <a:t> que têm de esperar são colocadas no </a:t>
            </a:r>
            <a:r>
              <a:rPr lang="pt-PT" altLang="pt-PT" sz="2400" i="1"/>
              <a:t>entry set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>
            <a:extLst>
              <a:ext uri="{FF2B5EF4-FFF2-40B4-BE49-F238E27FC236}">
                <a16:creationId xmlns:a16="http://schemas.microsoft.com/office/drawing/2014/main" id="{14CAAB97-B487-4A80-947F-B4FC1FEBE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92C04FF6-655E-417C-8481-DB3C4664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143125"/>
            <a:ext cx="6980238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FEA50F6A-1710-4B4D-8D99-7147255EA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  <a:r>
              <a:rPr lang="pt-PT" altLang="pt-PT"/>
              <a:t> em Java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7EB866D1-AC04-4D6E-97D0-C498A159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4652963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xão recta 3">
            <a:extLst>
              <a:ext uri="{FF2B5EF4-FFF2-40B4-BE49-F238E27FC236}">
                <a16:creationId xmlns:a16="http://schemas.microsoft.com/office/drawing/2014/main" id="{71548751-4941-4A97-80EB-814E44EB16B8}"/>
              </a:ext>
            </a:extLst>
          </p:cNvPr>
          <p:cNvCxnSpPr/>
          <p:nvPr/>
        </p:nvCxnSpPr>
        <p:spPr>
          <a:xfrm rot="10800000">
            <a:off x="1643063" y="1785938"/>
            <a:ext cx="10715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cta 6">
            <a:extLst>
              <a:ext uri="{FF2B5EF4-FFF2-40B4-BE49-F238E27FC236}">
                <a16:creationId xmlns:a16="http://schemas.microsoft.com/office/drawing/2014/main" id="{97AB41E2-67A3-46A7-94D2-7C75CBDDEDE8}"/>
              </a:ext>
            </a:extLst>
          </p:cNvPr>
          <p:cNvCxnSpPr/>
          <p:nvPr/>
        </p:nvCxnSpPr>
        <p:spPr>
          <a:xfrm rot="10800000">
            <a:off x="1643063" y="3597275"/>
            <a:ext cx="10715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438951-4514-44BE-885E-F13773FC361E}"/>
              </a:ext>
            </a:extLst>
          </p:cNvPr>
          <p:cNvSpPr txBox="1"/>
          <p:nvPr/>
        </p:nvSpPr>
        <p:spPr>
          <a:xfrm>
            <a:off x="3429000" y="1928813"/>
            <a:ext cx="3214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yield()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deverá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libertar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o lock!</a:t>
            </a:r>
          </a:p>
        </p:txBody>
      </p:sp>
      <p:sp>
        <p:nvSpPr>
          <p:cNvPr id="9" name="Seta para a direita 8">
            <a:extLst>
              <a:ext uri="{FF2B5EF4-FFF2-40B4-BE49-F238E27FC236}">
                <a16:creationId xmlns:a16="http://schemas.microsoft.com/office/drawing/2014/main" id="{E4A41FB8-ED02-4C74-83E1-2D92AF450E0E}"/>
              </a:ext>
            </a:extLst>
          </p:cNvPr>
          <p:cNvSpPr/>
          <p:nvPr/>
        </p:nvSpPr>
        <p:spPr>
          <a:xfrm flipH="1">
            <a:off x="3143250" y="2000250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754B0A-60F3-496A-ADAB-36D7E44DDD0A}"/>
              </a:ext>
            </a:extLst>
          </p:cNvPr>
          <p:cNvSpPr txBox="1"/>
          <p:nvPr/>
        </p:nvSpPr>
        <p:spPr>
          <a:xfrm>
            <a:off x="3429000" y="4059238"/>
            <a:ext cx="32146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yield()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deverá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</a:t>
            </a:r>
            <a:r>
              <a:rPr lang="en-US" sz="1800" dirty="0" err="1">
                <a:solidFill>
                  <a:srgbClr val="339933"/>
                </a:solidFill>
                <a:latin typeface="+mn-lt"/>
                <a:cs typeface="Arial" charset="0"/>
              </a:rPr>
              <a:t>libertar</a:t>
            </a:r>
            <a:r>
              <a:rPr lang="en-US" sz="1800" dirty="0">
                <a:solidFill>
                  <a:srgbClr val="339933"/>
                </a:solidFill>
                <a:latin typeface="+mn-lt"/>
                <a:cs typeface="Arial" charset="0"/>
              </a:rPr>
              <a:t> o lock!</a:t>
            </a:r>
          </a:p>
        </p:txBody>
      </p:sp>
      <p:sp>
        <p:nvSpPr>
          <p:cNvPr id="11" name="Seta para a direita 10">
            <a:extLst>
              <a:ext uri="{FF2B5EF4-FFF2-40B4-BE49-F238E27FC236}">
                <a16:creationId xmlns:a16="http://schemas.microsoft.com/office/drawing/2014/main" id="{80634743-1476-4909-82F7-7FA6F290D238}"/>
              </a:ext>
            </a:extLst>
          </p:cNvPr>
          <p:cNvSpPr/>
          <p:nvPr/>
        </p:nvSpPr>
        <p:spPr>
          <a:xfrm flipH="1">
            <a:off x="3143250" y="4130675"/>
            <a:ext cx="285750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40649C-9272-4FD7-994F-8E1BD8859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24579" name="Marcador de Posição de Conteúdo 1">
            <a:extLst>
              <a:ext uri="{FF2B5EF4-FFF2-40B4-BE49-F238E27FC236}">
                <a16:creationId xmlns:a16="http://schemas.microsoft.com/office/drawing/2014/main" id="{76906DF0-BC34-45CA-A12F-76E5A7283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  <a:p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 inicializados a 1</a:t>
            </a:r>
          </a:p>
          <a:p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 inicializado a 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D35A3C-29FB-433C-A38C-EC0680FCA486}"/>
              </a:ext>
            </a:extLst>
          </p:cNvPr>
          <p:cNvSpPr txBox="1"/>
          <p:nvPr/>
        </p:nvSpPr>
        <p:spPr>
          <a:xfrm>
            <a:off x="1619250" y="3789363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C25AB9-AA45-493B-9C2D-48F66E8FE106}"/>
              </a:ext>
            </a:extLst>
          </p:cNvPr>
          <p:cNvSpPr txBox="1"/>
          <p:nvPr/>
        </p:nvSpPr>
        <p:spPr>
          <a:xfrm>
            <a:off x="4832350" y="3789363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4582" name="CaixaDeTexto 5">
            <a:extLst>
              <a:ext uri="{FF2B5EF4-FFF2-40B4-BE49-F238E27FC236}">
                <a16:creationId xmlns:a16="http://schemas.microsoft.com/office/drawing/2014/main" id="{8E40EA40-CC28-4695-8628-56B55A10A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286250"/>
            <a:ext cx="1878013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</p:txBody>
      </p:sp>
      <p:sp>
        <p:nvSpPr>
          <p:cNvPr id="24583" name="CaixaDeTexto 6">
            <a:extLst>
              <a:ext uri="{FF2B5EF4-FFF2-40B4-BE49-F238E27FC236}">
                <a16:creationId xmlns:a16="http://schemas.microsoft.com/office/drawing/2014/main" id="{B32FF236-DD62-4CC2-AF4F-7A6648AE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86250"/>
            <a:ext cx="2030412" cy="10144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93C1C88C-9DC7-4EEA-A1BC-663BFC3ED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sp>
        <p:nvSpPr>
          <p:cNvPr id="10243" name="Marcador de Posição de Conteúdo 2">
            <a:extLst>
              <a:ext uri="{FF2B5EF4-FFF2-40B4-BE49-F238E27FC236}">
                <a16:creationId xmlns:a16="http://schemas.microsoft.com/office/drawing/2014/main" id="{67020D52-4C95-4034-B1DE-74BF01279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Cada objecto tem um </a:t>
            </a:r>
            <a:r>
              <a:rPr lang="pt-PT" altLang="pt-PT" sz="2400" b="1" i="1"/>
              <a:t>wait set</a:t>
            </a:r>
          </a:p>
          <a:p>
            <a:r>
              <a:rPr lang="pt-PT" altLang="pt-PT" sz="2400"/>
              <a:t>Quando uma </a:t>
            </a:r>
            <a:r>
              <a:rPr lang="pt-PT" altLang="pt-PT" sz="2400" i="1"/>
              <a:t>thread</a:t>
            </a:r>
            <a:r>
              <a:rPr lang="pt-PT" altLang="pt-PT" sz="2400"/>
              <a:t> entra num método </a:t>
            </a:r>
            <a:r>
              <a:rPr lang="pt-PT" altLang="pt-PT" sz="2400" b="1" i="1"/>
              <a:t>synchronized</a:t>
            </a:r>
            <a:r>
              <a:rPr lang="pt-PT" altLang="pt-PT" sz="2400"/>
              <a:t> e verifica que não pode prosseguir então pode executar </a:t>
            </a:r>
            <a:r>
              <a:rPr lang="pt-PT" altLang="pt-PT" sz="2400" b="1"/>
              <a:t>wait()</a:t>
            </a:r>
          </a:p>
          <a:p>
            <a:pPr lvl="1"/>
            <a:r>
              <a:rPr lang="pt-PT" altLang="pt-PT" sz="2000" i="1"/>
              <a:t>Thread</a:t>
            </a:r>
            <a:r>
              <a:rPr lang="pt-PT" altLang="pt-PT" sz="2000"/>
              <a:t> liberta o </a:t>
            </a:r>
            <a:r>
              <a:rPr lang="pt-PT" altLang="pt-PT" sz="2000" b="1" i="1"/>
              <a:t>lock</a:t>
            </a:r>
            <a:r>
              <a:rPr lang="pt-PT" altLang="pt-PT" sz="2000"/>
              <a:t> do objecto</a:t>
            </a:r>
          </a:p>
          <a:p>
            <a:pPr lvl="1"/>
            <a:r>
              <a:rPr lang="pt-PT" altLang="pt-PT" sz="2000"/>
              <a:t>É bloqueada</a:t>
            </a:r>
          </a:p>
          <a:p>
            <a:pPr lvl="1"/>
            <a:r>
              <a:rPr lang="pt-PT" altLang="pt-PT" sz="2000"/>
              <a:t>É colocada no </a:t>
            </a:r>
            <a:r>
              <a:rPr lang="pt-PT" altLang="pt-PT" sz="2000" b="1" i="1"/>
              <a:t>wait set </a:t>
            </a:r>
            <a:r>
              <a:rPr lang="pt-PT" altLang="pt-PT" sz="2000"/>
              <a:t>do objecto </a:t>
            </a:r>
          </a:p>
          <a:p>
            <a:r>
              <a:rPr lang="pt-PT" altLang="pt-PT" sz="2400"/>
              <a:t>Uma outra </a:t>
            </a:r>
            <a:r>
              <a:rPr lang="pt-PT" altLang="pt-PT" sz="2400" i="1"/>
              <a:t>thread</a:t>
            </a:r>
            <a:r>
              <a:rPr lang="pt-PT" altLang="pt-PT" sz="2400"/>
              <a:t> pode invocar </a:t>
            </a:r>
            <a:r>
              <a:rPr lang="pt-PT" altLang="pt-PT" sz="2400" b="1"/>
              <a:t>notify() </a:t>
            </a:r>
            <a:r>
              <a:rPr lang="pt-PT" altLang="pt-PT" sz="2400"/>
              <a:t>(ou </a:t>
            </a:r>
            <a:r>
              <a:rPr lang="pt-PT" altLang="pt-PT" sz="2400" b="1"/>
              <a:t>notifyAll()</a:t>
            </a:r>
            <a:r>
              <a:rPr lang="pt-PT" altLang="pt-PT" sz="2400"/>
              <a:t>) para retirar </a:t>
            </a:r>
            <a:r>
              <a:rPr lang="pt-PT" altLang="pt-PT" sz="2400" i="1"/>
              <a:t>threads</a:t>
            </a:r>
            <a:r>
              <a:rPr lang="pt-PT" altLang="pt-PT" sz="2400"/>
              <a:t> do </a:t>
            </a:r>
            <a:r>
              <a:rPr lang="pt-PT" altLang="pt-PT" sz="2400" i="1"/>
              <a:t>wait set</a:t>
            </a:r>
          </a:p>
          <a:p>
            <a:pPr lvl="1"/>
            <a:r>
              <a:rPr lang="pt-PT" altLang="pt-PT" sz="2000"/>
              <a:t>Uma </a:t>
            </a:r>
            <a:r>
              <a:rPr lang="pt-PT" altLang="pt-PT" sz="2000" i="1"/>
              <a:t>thread</a:t>
            </a:r>
            <a:r>
              <a:rPr lang="pt-PT" altLang="pt-PT" sz="2000"/>
              <a:t> T é retirada do </a:t>
            </a:r>
            <a:r>
              <a:rPr lang="pt-PT" altLang="pt-PT" sz="2000" b="1" i="1"/>
              <a:t>wait set </a:t>
            </a:r>
            <a:r>
              <a:rPr lang="pt-PT" altLang="pt-PT" sz="2000"/>
              <a:t>e colocada no </a:t>
            </a:r>
            <a:r>
              <a:rPr lang="pt-PT" altLang="pt-PT" sz="2000" b="1" i="1"/>
              <a:t>entry set</a:t>
            </a:r>
          </a:p>
          <a:p>
            <a:pPr lvl="1"/>
            <a:r>
              <a:rPr lang="pt-PT" altLang="pt-PT" sz="2000"/>
              <a:t>T é colocada no estado </a:t>
            </a:r>
            <a:r>
              <a:rPr lang="pt-PT" altLang="pt-PT" sz="2000" i="1"/>
              <a:t>Ready</a:t>
            </a:r>
          </a:p>
          <a:p>
            <a:pPr lvl="1"/>
            <a:endParaRPr lang="pt-PT" altLang="pt-PT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>
            <a:extLst>
              <a:ext uri="{FF2B5EF4-FFF2-40B4-BE49-F238E27FC236}">
                <a16:creationId xmlns:a16="http://schemas.microsoft.com/office/drawing/2014/main" id="{317D4057-6C4C-4AB8-A6A3-FC41FC5C9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em Java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8D0673BC-4D4D-42B3-8B28-2F0C8C9D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714625"/>
            <a:ext cx="6980237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FAD4A16C-9BF4-4BDE-A494-6FAC6BF2B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i="1"/>
              <a:t>Bounded Buffer</a:t>
            </a:r>
            <a:r>
              <a:rPr lang="pt-PT" altLang="pt-PT"/>
              <a:t> em Java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F139C4B9-7B9A-4809-AEF6-8395D4C45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85913"/>
            <a:ext cx="4389438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7708E00-4EA8-4D4F-A7A8-4660F2E9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550988"/>
            <a:ext cx="4389437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xão recta 4">
            <a:extLst>
              <a:ext uri="{FF2B5EF4-FFF2-40B4-BE49-F238E27FC236}">
                <a16:creationId xmlns:a16="http://schemas.microsoft.com/office/drawing/2014/main" id="{6AE070CC-BEC0-4F1A-8002-A26C442721D3}"/>
              </a:ext>
            </a:extLst>
          </p:cNvPr>
          <p:cNvCxnSpPr/>
          <p:nvPr/>
        </p:nvCxnSpPr>
        <p:spPr>
          <a:xfrm rot="10800000">
            <a:off x="928688" y="1785938"/>
            <a:ext cx="100012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cta 7">
            <a:extLst>
              <a:ext uri="{FF2B5EF4-FFF2-40B4-BE49-F238E27FC236}">
                <a16:creationId xmlns:a16="http://schemas.microsoft.com/office/drawing/2014/main" id="{78F6B6ED-3CC4-4DA6-BF8A-FE4D4B2B6BD1}"/>
              </a:ext>
            </a:extLst>
          </p:cNvPr>
          <p:cNvCxnSpPr/>
          <p:nvPr/>
        </p:nvCxnSpPr>
        <p:spPr>
          <a:xfrm rot="10800000">
            <a:off x="5429250" y="1714500"/>
            <a:ext cx="100012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cta 8">
            <a:extLst>
              <a:ext uri="{FF2B5EF4-FFF2-40B4-BE49-F238E27FC236}">
                <a16:creationId xmlns:a16="http://schemas.microsoft.com/office/drawing/2014/main" id="{1F7D3AC7-325A-427A-92F6-E64B8BC89514}"/>
              </a:ext>
            </a:extLst>
          </p:cNvPr>
          <p:cNvCxnSpPr/>
          <p:nvPr/>
        </p:nvCxnSpPr>
        <p:spPr>
          <a:xfrm rot="10800000">
            <a:off x="1071563" y="2286000"/>
            <a:ext cx="500062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cta 10">
            <a:extLst>
              <a:ext uri="{FF2B5EF4-FFF2-40B4-BE49-F238E27FC236}">
                <a16:creationId xmlns:a16="http://schemas.microsoft.com/office/drawing/2014/main" id="{4096F91F-BC9F-4AFC-AE84-C995CF0BF691}"/>
              </a:ext>
            </a:extLst>
          </p:cNvPr>
          <p:cNvCxnSpPr/>
          <p:nvPr/>
        </p:nvCxnSpPr>
        <p:spPr>
          <a:xfrm rot="10800000">
            <a:off x="5572125" y="2571750"/>
            <a:ext cx="500063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cta 11">
            <a:extLst>
              <a:ext uri="{FF2B5EF4-FFF2-40B4-BE49-F238E27FC236}">
                <a16:creationId xmlns:a16="http://schemas.microsoft.com/office/drawing/2014/main" id="{C0430BE4-53D1-43C2-A8FE-5F250B67904F}"/>
              </a:ext>
            </a:extLst>
          </p:cNvPr>
          <p:cNvCxnSpPr/>
          <p:nvPr/>
        </p:nvCxnSpPr>
        <p:spPr>
          <a:xfrm rot="10800000">
            <a:off x="642938" y="3857625"/>
            <a:ext cx="71437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cta 14">
            <a:extLst>
              <a:ext uri="{FF2B5EF4-FFF2-40B4-BE49-F238E27FC236}">
                <a16:creationId xmlns:a16="http://schemas.microsoft.com/office/drawing/2014/main" id="{37B4C2A8-C332-4D68-828D-059277D9BB25}"/>
              </a:ext>
            </a:extLst>
          </p:cNvPr>
          <p:cNvCxnSpPr/>
          <p:nvPr/>
        </p:nvCxnSpPr>
        <p:spPr>
          <a:xfrm rot="10800000">
            <a:off x="5143500" y="4143375"/>
            <a:ext cx="714375" cy="0"/>
          </a:xfrm>
          <a:prstGeom prst="line">
            <a:avLst/>
          </a:prstGeom>
          <a:ln w="31750" cmpd="sng">
            <a:solidFill>
              <a:srgbClr val="33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6FFBFC48-9F37-4360-9843-616D10640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Sincronização de blocos</a:t>
            </a:r>
          </a:p>
        </p:txBody>
      </p:sp>
      <p:sp>
        <p:nvSpPr>
          <p:cNvPr id="13315" name="Marcador de Posição de Conteúdo 4">
            <a:extLst>
              <a:ext uri="{FF2B5EF4-FFF2-40B4-BE49-F238E27FC236}">
                <a16:creationId xmlns:a16="http://schemas.microsoft.com/office/drawing/2014/main" id="{0AC8EF92-2206-45E9-9CEC-B2E5F9C43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Também é possível sincronizar apenas uma secção de código interna a um método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FC14E9E2-F1CA-4236-8C2B-A78D0FEB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4457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CEE7CE43-BC05-4492-9041-4FCECA91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Java</a:t>
            </a:r>
          </a:p>
        </p:txBody>
      </p:sp>
      <p:sp>
        <p:nvSpPr>
          <p:cNvPr id="14339" name="Marcador de Posição de Conteúdo 4">
            <a:extLst>
              <a:ext uri="{FF2B5EF4-FFF2-40B4-BE49-F238E27FC236}">
                <a16:creationId xmlns:a16="http://schemas.microsoft.com/office/drawing/2014/main" id="{64E2C6A1-705E-460A-B073-D50E20E7C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/>
              <a:t>Semáforos:</a:t>
            </a:r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E6DE0C01-E770-42E2-81BB-5178F89F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2392362"/>
            <a:ext cx="475615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C77F3D40-6B33-426A-929B-7BFF90C2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Concorrência em Java</a:t>
            </a:r>
          </a:p>
        </p:txBody>
      </p:sp>
      <p:sp>
        <p:nvSpPr>
          <p:cNvPr id="15363" name="Marcador de Posição de Conteúdo 4">
            <a:extLst>
              <a:ext uri="{FF2B5EF4-FFF2-40B4-BE49-F238E27FC236}">
                <a16:creationId xmlns:a16="http://schemas.microsoft.com/office/drawing/2014/main" id="{9A1916F4-7891-4567-85AF-1BDD2B2CA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i="1"/>
              <a:t>Locks</a:t>
            </a:r>
          </a:p>
          <a:p>
            <a:pPr lvl="1"/>
            <a:r>
              <a:rPr lang="pt-PT" altLang="pt-PT" sz="2000"/>
              <a:t>Semelhantes a mutex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lock()</a:t>
            </a:r>
            <a:r>
              <a:rPr lang="pt-PT" altLang="pt-PT" sz="2000"/>
              <a:t> e </a:t>
            </a:r>
            <a:r>
              <a:rPr lang="pt-PT" altLang="pt-PT" sz="2000" b="1"/>
              <a:t>unlock()</a:t>
            </a:r>
          </a:p>
          <a:p>
            <a:r>
              <a:rPr lang="pt-PT" altLang="pt-PT" sz="2400"/>
              <a:t>Variáveis de Condição</a:t>
            </a:r>
          </a:p>
          <a:p>
            <a:pPr lvl="1"/>
            <a:r>
              <a:rPr lang="pt-PT" altLang="pt-PT" sz="2000"/>
              <a:t>Associadas a </a:t>
            </a:r>
            <a:r>
              <a:rPr lang="pt-PT" altLang="pt-PT" sz="2000" i="1"/>
              <a:t>locks</a:t>
            </a:r>
          </a:p>
          <a:p>
            <a:pPr lvl="1"/>
            <a:r>
              <a:rPr lang="pt-PT" altLang="pt-PT" sz="2000"/>
              <a:t>Métodos </a:t>
            </a:r>
            <a:r>
              <a:rPr lang="pt-PT" altLang="pt-PT" sz="2000" b="1"/>
              <a:t>await()</a:t>
            </a:r>
            <a:r>
              <a:rPr lang="pt-PT" altLang="pt-PT" sz="2000"/>
              <a:t> e </a:t>
            </a:r>
            <a:r>
              <a:rPr lang="pt-PT" altLang="pt-PT" sz="2000" b="1"/>
              <a:t>signal()</a:t>
            </a:r>
          </a:p>
          <a:p>
            <a:endParaRPr lang="pt-PT" altLang="pt-PT" sz="2400"/>
          </a:p>
        </p:txBody>
      </p:sp>
      <p:pic>
        <p:nvPicPr>
          <p:cNvPr id="15364" name="Picture 6">
            <a:extLst>
              <a:ext uri="{FF2B5EF4-FFF2-40B4-BE49-F238E27FC236}">
                <a16:creationId xmlns:a16="http://schemas.microsoft.com/office/drawing/2014/main" id="{7042E806-1EAA-4055-BB33-92D1832B1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071938"/>
            <a:ext cx="558482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B5A1CD5-390F-4819-AF3A-1B6CF7399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17411" name="Marcador de Posição de Conteúdo 1">
            <a:extLst>
              <a:ext uri="{FF2B5EF4-FFF2-40B4-BE49-F238E27FC236}">
                <a16:creationId xmlns:a16="http://schemas.microsoft.com/office/drawing/2014/main" id="{6261E6B8-BCDD-4565-B383-F25965D96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2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962BD4-9C5A-46A6-A07D-D7F208D0AA51}"/>
              </a:ext>
            </a:extLst>
          </p:cNvPr>
          <p:cNvSpPr txBox="1"/>
          <p:nvPr/>
        </p:nvSpPr>
        <p:spPr>
          <a:xfrm>
            <a:off x="1187450" y="2060575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A242E-F539-4A57-817E-94C3410D5351}"/>
              </a:ext>
            </a:extLst>
          </p:cNvPr>
          <p:cNvSpPr txBox="1"/>
          <p:nvPr/>
        </p:nvSpPr>
        <p:spPr>
          <a:xfrm>
            <a:off x="4427538" y="2060575"/>
            <a:ext cx="25923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7414" name="CaixaDeTexto 5">
            <a:extLst>
              <a:ext uri="{FF2B5EF4-FFF2-40B4-BE49-F238E27FC236}">
                <a16:creationId xmlns:a16="http://schemas.microsoft.com/office/drawing/2014/main" id="{96018A0C-EC67-4253-94F9-D2E2EE13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557463"/>
            <a:ext cx="2801938" cy="40925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(readers==0)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readers++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readers--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(readers==0)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mutex.up()</a:t>
            </a:r>
          </a:p>
        </p:txBody>
      </p:sp>
      <p:sp>
        <p:nvSpPr>
          <p:cNvPr id="17415" name="CaixaDeTexto 6">
            <a:extLst>
              <a:ext uri="{FF2B5EF4-FFF2-40B4-BE49-F238E27FC236}">
                <a16:creationId xmlns:a16="http://schemas.microsoft.com/office/drawing/2014/main" id="{9FB6DFCA-546A-4368-9C4C-9F9256A1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557463"/>
            <a:ext cx="2493962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83A881-F611-46F9-A77C-70AF04A22B00}"/>
              </a:ext>
            </a:extLst>
          </p:cNvPr>
          <p:cNvSpPr txBox="1"/>
          <p:nvPr/>
        </p:nvSpPr>
        <p:spPr>
          <a:xfrm>
            <a:off x="4787900" y="4603750"/>
            <a:ext cx="3313113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00B050"/>
                </a:solidFill>
                <a:latin typeface="+mn-lt"/>
                <a:cs typeface="Arial" charset="0"/>
              </a:rPr>
              <a:t>Deadlock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+mn-lt"/>
                <a:cs typeface="Arial" charset="0"/>
              </a:rPr>
              <a:t>impossível</a:t>
            </a:r>
            <a: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  <a:t>. </a:t>
            </a:r>
            <a:br>
              <a:rPr lang="en-US" sz="2000" dirty="0">
                <a:solidFill>
                  <a:srgbClr val="00B050"/>
                </a:solidFill>
                <a:latin typeface="+mn-lt"/>
                <a:cs typeface="Arial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Adiamento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indefinido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escritores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possível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. 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1BD2C5-5CD2-454D-8CA3-9CBC419EB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Escritores e Leitores</a:t>
            </a:r>
          </a:p>
        </p:txBody>
      </p:sp>
      <p:sp>
        <p:nvSpPr>
          <p:cNvPr id="18435" name="Marcador de Posição de Conteúdo 1">
            <a:extLst>
              <a:ext uri="{FF2B5EF4-FFF2-40B4-BE49-F238E27FC236}">
                <a16:creationId xmlns:a16="http://schemas.microsoft.com/office/drawing/2014/main" id="{1203B42B-7B25-4181-A262-7C9D7F05F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400"/>
              <a:t>Usando 3 semáforos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pt-PT" sz="2400"/>
              <a:t>,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nobody</a:t>
            </a:r>
            <a:r>
              <a:rPr lang="en-US" altLang="pt-PT" sz="2400"/>
              <a:t> e 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turnstile</a:t>
            </a:r>
            <a:r>
              <a:rPr lang="en-US" altLang="pt-PT" sz="2400"/>
              <a:t>) e um inteiro (</a:t>
            </a:r>
            <a:r>
              <a:rPr lang="en-US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r>
              <a:rPr lang="en-US" altLang="pt-PT" sz="240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F3DB72-FA46-4065-B6F8-3240E5532910}"/>
              </a:ext>
            </a:extLst>
          </p:cNvPr>
          <p:cNvSpPr txBox="1"/>
          <p:nvPr/>
        </p:nvSpPr>
        <p:spPr>
          <a:xfrm>
            <a:off x="1187450" y="2060575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Leitores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5B07F3-BDC2-46FE-BDBB-40917C9FB178}"/>
              </a:ext>
            </a:extLst>
          </p:cNvPr>
          <p:cNvSpPr txBox="1"/>
          <p:nvPr/>
        </p:nvSpPr>
        <p:spPr>
          <a:xfrm>
            <a:off x="5003800" y="2060575"/>
            <a:ext cx="25923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Processos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Escritores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8438" name="CaixaDeTexto 5">
            <a:extLst>
              <a:ext uri="{FF2B5EF4-FFF2-40B4-BE49-F238E27FC236}">
                <a16:creationId xmlns:a16="http://schemas.microsoft.com/office/drawing/2014/main" id="{18DC7595-A63A-491C-968C-028882155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557463"/>
            <a:ext cx="3262313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igual a slide ant.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20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igual a slide ant.</a:t>
            </a:r>
            <a:endParaRPr lang="en-US" altLang="pt-PT" sz="2000" b="1" i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3" name="CaixaDeTexto 6">
            <a:extLst>
              <a:ext uri="{FF2B5EF4-FFF2-40B4-BE49-F238E27FC236}">
                <a16:creationId xmlns:a16="http://schemas.microsoft.com/office/drawing/2014/main" id="{F1309617-7E2A-41D7-8212-8EE565A7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57463"/>
            <a:ext cx="3108325" cy="22463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writeStart()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turnstile.down()</a:t>
            </a: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access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writeEnd()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turnstile.up()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nobody.up()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178083-30EB-4739-BC38-83FFFD945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19459" name="Marcador de Posição de Conteúdo 1">
            <a:extLst>
              <a:ext uri="{FF2B5EF4-FFF2-40B4-BE49-F238E27FC236}">
                <a16:creationId xmlns:a16="http://schemas.microsoft.com/office/drawing/2014/main" id="{1E5C19A6-98F6-44BD-B692-B2FBCEA34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Problema clássico de sincronização</a:t>
            </a:r>
          </a:p>
          <a:p>
            <a:pPr lvl="1"/>
            <a:r>
              <a:rPr lang="pt-PT" altLang="pt-PT" sz="2000"/>
              <a:t>Proposto por Dikjstra em 1965</a:t>
            </a:r>
          </a:p>
          <a:p>
            <a:pPr lvl="1"/>
            <a:r>
              <a:rPr lang="pt-PT" altLang="pt-PT" sz="2000"/>
              <a:t>Mesa redonda; 5 filósofos; 5 garfos</a:t>
            </a:r>
          </a:p>
          <a:p>
            <a:pPr lvl="1"/>
            <a:r>
              <a:rPr lang="pt-PT" altLang="pt-PT" sz="2000"/>
              <a:t>Filósofos alternam entre pensar e comer</a:t>
            </a:r>
          </a:p>
          <a:p>
            <a:pPr lvl="1"/>
            <a:r>
              <a:rPr lang="pt-PT" altLang="pt-PT" sz="2000"/>
              <a:t>Apenas conseguem comer se tiverem 2 garfos</a:t>
            </a:r>
          </a:p>
          <a:p>
            <a:pPr lvl="1"/>
            <a:r>
              <a:rPr lang="pt-PT" altLang="pt-PT" sz="2000"/>
              <a:t>Ciclo de vida dos filósofos</a:t>
            </a:r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r>
              <a:rPr lang="pt-PT" altLang="pt-PT" sz="2000">
                <a:cs typeface="Courier New" panose="02070309020205020404" pitchFamily="49" charset="0"/>
              </a:rPr>
              <a:t>Implementação de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getForks()</a:t>
            </a:r>
            <a:r>
              <a:rPr lang="pt-PT" altLang="pt-PT" sz="2000">
                <a:cs typeface="Courier New" panose="02070309020205020404" pitchFamily="49" charset="0"/>
              </a:rPr>
              <a:t> 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putForks()</a:t>
            </a:r>
            <a:r>
              <a:rPr lang="pt-PT" altLang="pt-PT" sz="2000">
                <a:cs typeface="Courier New" panose="02070309020205020404" pitchFamily="49" charset="0"/>
              </a:rPr>
              <a:t>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B5512D-9B12-461F-9D88-9FBCC6BBD597}"/>
              </a:ext>
            </a:extLst>
          </p:cNvPr>
          <p:cNvSpPr txBox="1"/>
          <p:nvPr/>
        </p:nvSpPr>
        <p:spPr>
          <a:xfrm>
            <a:off x="1619250" y="3605213"/>
            <a:ext cx="22240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Filósofo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19461" name="CaixaDeTexto 5">
            <a:extLst>
              <a:ext uri="{FF2B5EF4-FFF2-40B4-BE49-F238E27FC236}">
                <a16:creationId xmlns:a16="http://schemas.microsoft.com/office/drawing/2014/main" id="{EE111AE3-42FC-4595-A1CD-222189EB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005263"/>
            <a:ext cx="2032000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think()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eat()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putForks()</a:t>
            </a: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635001FB-07F6-4CBF-859D-15EE46CA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13100"/>
            <a:ext cx="27574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5B9DB7-683B-4162-A507-153C3BAAA7DB}"/>
              </a:ext>
            </a:extLst>
          </p:cNvPr>
          <p:cNvSpPr txBox="1"/>
          <p:nvPr/>
        </p:nvSpPr>
        <p:spPr>
          <a:xfrm>
            <a:off x="5292725" y="5589588"/>
            <a:ext cx="37830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  <a:cs typeface="Arial" charset="0"/>
              </a:rPr>
              <a:t>From: The Little Book of Semaphores; Allen B. Downey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6F3518-86EF-4E0B-97AE-1B72DCD1E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20483" name="Marcador de Posição de Conteúdo 1">
            <a:extLst>
              <a:ext uri="{FF2B5EF4-FFF2-40B4-BE49-F238E27FC236}">
                <a16:creationId xmlns:a16="http://schemas.microsoft.com/office/drawing/2014/main" id="{01244418-DF21-402E-967E-58782053F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getForks()</a:t>
            </a:r>
            <a:r>
              <a:rPr lang="pt-PT" altLang="pt-PT" sz="2400"/>
              <a:t>e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putForks()</a:t>
            </a:r>
            <a:r>
              <a:rPr lang="pt-PT" altLang="pt-PT" sz="2400"/>
              <a:t> devem respeitar:</a:t>
            </a:r>
          </a:p>
          <a:p>
            <a:pPr lvl="1"/>
            <a:r>
              <a:rPr lang="pt-PT" altLang="pt-PT" sz="2000"/>
              <a:t>Apenas 1 filósofo pode segurar 1 dado garfo</a:t>
            </a:r>
            <a:endParaRPr lang="en-US" altLang="pt-PT" sz="2000"/>
          </a:p>
          <a:p>
            <a:pPr lvl="1"/>
            <a:r>
              <a:rPr lang="en-US" altLang="pt-PT" sz="2000"/>
              <a:t>Deadlock deve ser impossível</a:t>
            </a:r>
          </a:p>
          <a:p>
            <a:pPr lvl="1"/>
            <a:r>
              <a:rPr lang="en-US" altLang="pt-PT" sz="2000"/>
              <a:t>Nenhum filósofo deve morrer à fome (adiamento indefinido)</a:t>
            </a:r>
          </a:p>
          <a:p>
            <a:pPr lvl="1"/>
            <a:r>
              <a:rPr lang="en-US" altLang="pt-PT" sz="2000"/>
              <a:t>Deve ser possível que mais do que 1 filósofo coma ao mesmo tempo</a:t>
            </a: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900"/>
              </a:spcBef>
            </a:pPr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r>
              <a:rPr lang="pt-PT" altLang="pt-PT" sz="2000">
                <a:cs typeface="Courier New" panose="02070309020205020404" pitchFamily="49" charset="0"/>
              </a:rPr>
              <a:t>Implementação de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getForks()</a:t>
            </a:r>
            <a:r>
              <a:rPr lang="pt-PT" altLang="pt-PT" sz="2000">
                <a:cs typeface="Courier New" panose="02070309020205020404" pitchFamily="49" charset="0"/>
              </a:rPr>
              <a:t> e 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putForks()</a:t>
            </a:r>
            <a:r>
              <a:rPr lang="pt-PT" altLang="pt-PT" sz="2000">
                <a:cs typeface="Courier New" panose="02070309020205020404" pitchFamily="49" charset="0"/>
              </a:rPr>
              <a:t> usando semáforos?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A45668-673A-49E6-BF0A-FE4B410763E4}"/>
              </a:ext>
            </a:extLst>
          </p:cNvPr>
          <p:cNvSpPr txBox="1"/>
          <p:nvPr/>
        </p:nvSpPr>
        <p:spPr>
          <a:xfrm>
            <a:off x="1619250" y="3605213"/>
            <a:ext cx="22240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Filósofo</a:t>
            </a:r>
            <a:endParaRPr lang="en-US" sz="2000" dirty="0">
              <a:latin typeface="+mn-lt"/>
              <a:cs typeface="Arial" charset="0"/>
            </a:endParaRPr>
          </a:p>
        </p:txBody>
      </p:sp>
      <p:sp>
        <p:nvSpPr>
          <p:cNvPr id="20485" name="CaixaDeTexto 5">
            <a:extLst>
              <a:ext uri="{FF2B5EF4-FFF2-40B4-BE49-F238E27FC236}">
                <a16:creationId xmlns:a16="http://schemas.microsoft.com/office/drawing/2014/main" id="{1255CE21-AC57-41B5-9991-6FFD7B2E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4005263"/>
            <a:ext cx="2032000" cy="16303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think()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eat()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putForks()</a:t>
            </a: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D215D811-33A9-4365-B68D-77D8847B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213100"/>
            <a:ext cx="27574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85FE13-F74B-4CB9-A486-A4787BD29617}"/>
              </a:ext>
            </a:extLst>
          </p:cNvPr>
          <p:cNvSpPr txBox="1"/>
          <p:nvPr/>
        </p:nvSpPr>
        <p:spPr>
          <a:xfrm>
            <a:off x="5292725" y="5589588"/>
            <a:ext cx="37830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latin typeface="+mn-lt"/>
                <a:cs typeface="Arial" charset="0"/>
              </a:rPr>
              <a:t>From: The Little Book of Semaphores; Allen B. Downey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D8892C-020F-4328-AACA-49CC82EB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Jantar de filósofos</a:t>
            </a:r>
          </a:p>
        </p:txBody>
      </p:sp>
      <p:sp>
        <p:nvSpPr>
          <p:cNvPr id="21507" name="Marcador de Posição de Conteúdo 1">
            <a:extLst>
              <a:ext uri="{FF2B5EF4-FFF2-40B4-BE49-F238E27FC236}">
                <a16:creationId xmlns:a16="http://schemas.microsoft.com/office/drawing/2014/main" id="{1CA93B09-E9A8-4746-BA1F-AB540FB5D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Usando 5 semáforos (array </a:t>
            </a:r>
            <a:r>
              <a:rPr lang="pt-PT" altLang="pt-PT" sz="2400" b="1">
                <a:latin typeface="Courier New" panose="02070309020205020404" pitchFamily="49" charset="0"/>
                <a:cs typeface="Courier New" panose="02070309020205020404" pitchFamily="49" charset="0"/>
              </a:rPr>
              <a:t>forks</a:t>
            </a:r>
            <a:r>
              <a:rPr lang="pt-PT" altLang="pt-PT" sz="2400"/>
              <a:t>)</a:t>
            </a: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  <a:p>
            <a:pPr lvl="1"/>
            <a:endParaRPr lang="pt-PT" altLang="pt-PT" sz="2000"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9AF612-BA81-43D4-8422-61ED7D68EC50}"/>
              </a:ext>
            </a:extLst>
          </p:cNvPr>
          <p:cNvSpPr txBox="1"/>
          <p:nvPr/>
        </p:nvSpPr>
        <p:spPr>
          <a:xfrm>
            <a:off x="611188" y="2133600"/>
            <a:ext cx="23653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Processo</a:t>
            </a:r>
            <a:r>
              <a:rPr lang="en-US" sz="2000" dirty="0">
                <a:latin typeface="+mn-lt"/>
                <a:cs typeface="Arial" charset="0"/>
              </a:rPr>
              <a:t> </a:t>
            </a:r>
            <a:r>
              <a:rPr lang="en-US" sz="2000" dirty="0" err="1">
                <a:latin typeface="+mn-lt"/>
                <a:cs typeface="Arial" charset="0"/>
              </a:rPr>
              <a:t>Filósofo</a:t>
            </a:r>
            <a:r>
              <a:rPr lang="en-US" sz="2000" dirty="0">
                <a:latin typeface="+mn-lt"/>
                <a:cs typeface="Arial" charset="0"/>
              </a:rPr>
              <a:t> f</a:t>
            </a:r>
          </a:p>
        </p:txBody>
      </p:sp>
      <p:sp>
        <p:nvSpPr>
          <p:cNvPr id="29701" name="CaixaDeTexto 5">
            <a:extLst>
              <a:ext uri="{FF2B5EF4-FFF2-40B4-BE49-F238E27FC236}">
                <a16:creationId xmlns:a16="http://schemas.microsoft.com/office/drawing/2014/main" id="{820A507B-0047-492B-A606-986C9541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532063"/>
            <a:ext cx="4186237" cy="28622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think()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getForks()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forks[left(f)].down()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forks[right(f)].down()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eat()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putForks()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forks[left(f)].up()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forks[right(f)].up()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81E69A-CC2D-45CC-8B8B-78FE4B650D7B}"/>
              </a:ext>
            </a:extLst>
          </p:cNvPr>
          <p:cNvSpPr txBox="1"/>
          <p:nvPr/>
        </p:nvSpPr>
        <p:spPr>
          <a:xfrm>
            <a:off x="5364163" y="3716338"/>
            <a:ext cx="3311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Deadlock </a:t>
            </a:r>
            <a:r>
              <a:rPr lang="en-US" sz="2000" dirty="0" err="1">
                <a:solidFill>
                  <a:srgbClr val="FF0000"/>
                </a:solidFill>
                <a:latin typeface="+mn-lt"/>
                <a:cs typeface="Arial" charset="0"/>
              </a:rPr>
              <a:t>possível</a:t>
            </a:r>
            <a:r>
              <a:rPr lang="en-US" sz="2000" dirty="0">
                <a:solidFill>
                  <a:srgbClr val="FF0000"/>
                </a:solidFill>
                <a:latin typeface="+mn-lt"/>
                <a:cs typeface="Arial" charset="0"/>
              </a:rPr>
              <a:t>.</a:t>
            </a:r>
          </a:p>
          <a:p>
            <a:pPr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2000" dirty="0" err="1">
                <a:latin typeface="+mn-lt"/>
                <a:cs typeface="Arial" charset="0"/>
              </a:rPr>
              <a:t>Porquê</a:t>
            </a:r>
            <a:r>
              <a:rPr lang="en-US" sz="2000" dirty="0">
                <a:latin typeface="+mn-lt"/>
                <a:cs typeface="Arial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701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36CF611A-31AC-46F3-9A96-4E87A79CC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Deadlock</a:t>
            </a:r>
          </a:p>
        </p:txBody>
      </p:sp>
      <p:sp>
        <p:nvSpPr>
          <p:cNvPr id="22531" name="Marcador de Posição de Conteúdo 4">
            <a:extLst>
              <a:ext uri="{FF2B5EF4-FFF2-40B4-BE49-F238E27FC236}">
                <a16:creationId xmlns:a16="http://schemas.microsoft.com/office/drawing/2014/main" id="{9C926BC7-4F57-41C7-8B54-2F8ABD6D6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Quando ocorre deadlock há quatro condições que se verificam:</a:t>
            </a:r>
          </a:p>
          <a:p>
            <a:pPr lvl="1"/>
            <a:r>
              <a:rPr lang="pt-PT" altLang="pt-PT" sz="2000"/>
              <a:t>Condição de exclusão mútua</a:t>
            </a:r>
          </a:p>
          <a:p>
            <a:pPr lvl="2"/>
            <a:r>
              <a:rPr lang="pt-PT" altLang="pt-PT" sz="1600"/>
              <a:t>Cada recurso ou está livre ou foi atribuído a um e um só processo</a:t>
            </a:r>
          </a:p>
          <a:p>
            <a:pPr lvl="1"/>
            <a:r>
              <a:rPr lang="pt-PT" altLang="pt-PT" sz="2000"/>
              <a:t>Condição de espera com retenção</a:t>
            </a:r>
          </a:p>
          <a:p>
            <a:pPr lvl="2"/>
            <a:r>
              <a:rPr lang="pt-PT" altLang="pt-PT" sz="1600"/>
              <a:t>Cada processo, ao requerer um novo recurso, mantém na sua posse os recursos anteriormente solicitados</a:t>
            </a:r>
          </a:p>
          <a:p>
            <a:pPr lvl="1"/>
            <a:r>
              <a:rPr lang="pt-PT" altLang="pt-PT" sz="2000"/>
              <a:t>Condição de não libertação</a:t>
            </a:r>
          </a:p>
          <a:p>
            <a:pPr lvl="2"/>
            <a:r>
              <a:rPr lang="pt-PT" altLang="pt-PT" sz="1600"/>
              <a:t>Ninguém, a não ser o próprio processo, pode decidir da libertação de um recurso que lhe tenha sido atribuído</a:t>
            </a:r>
          </a:p>
          <a:p>
            <a:pPr lvl="1"/>
            <a:r>
              <a:rPr lang="pt-PT" altLang="pt-PT" sz="2000"/>
              <a:t>Condição de espera circular</a:t>
            </a:r>
          </a:p>
          <a:p>
            <a:pPr lvl="2"/>
            <a:r>
              <a:rPr lang="pt-PT" altLang="pt-PT" sz="1600"/>
              <a:t>Formou-se uma cadeia circular de processos e recursos em que cada processo requer um recurso que está na posse do processo seguinte na cadeia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2450</TotalTime>
  <Words>1632</Words>
  <Application>Microsoft Office PowerPoint</Application>
  <PresentationFormat>On-screen Show (4:3)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Times New Roman</vt:lpstr>
      <vt:lpstr>Modelo de apresentação predefinido</vt:lpstr>
      <vt:lpstr>Sistemas Operativos  Licenciatura Engenharia Informática Licenciatura Engenharia Computacional</vt:lpstr>
      <vt:lpstr>Escritores e Leitores</vt:lpstr>
      <vt:lpstr>Escritores e Leitores</vt:lpstr>
      <vt:lpstr>Escritores e Leitores</vt:lpstr>
      <vt:lpstr>Escritores e Leitores</vt:lpstr>
      <vt:lpstr>Jantar de filósofos</vt:lpstr>
      <vt:lpstr>Jantar de filósofos</vt:lpstr>
      <vt:lpstr>Jantar de filósofos</vt:lpstr>
      <vt:lpstr>Deadlock</vt:lpstr>
      <vt:lpstr>Jantar de filósofos</vt:lpstr>
      <vt:lpstr>Jantar de filósofos</vt:lpstr>
      <vt:lpstr>Jantar de filósofos</vt:lpstr>
      <vt:lpstr>Prevenção de deadlock</vt:lpstr>
      <vt:lpstr>Monitores</vt:lpstr>
      <vt:lpstr>Monitores</vt:lpstr>
      <vt:lpstr>Variáveis de condição</vt:lpstr>
      <vt:lpstr>Monitor com 2 Variáveis de condição</vt:lpstr>
      <vt:lpstr>Resolução de signal</vt:lpstr>
      <vt:lpstr>Monitor de Hoare</vt:lpstr>
      <vt:lpstr>Monitor de Brinch Hansen</vt:lpstr>
      <vt:lpstr>Monitor de Lampson / Redell</vt:lpstr>
      <vt:lpstr>Produtores / Consumidores</vt:lpstr>
      <vt:lpstr>Produtores / Consumidores</vt:lpstr>
      <vt:lpstr>Jantar de filósofos</vt:lpstr>
      <vt:lpstr>Programando com monitores</vt:lpstr>
      <vt:lpstr>Programando com monitores</vt:lpstr>
      <vt:lpstr>Sincronização em Java</vt:lpstr>
      <vt:lpstr>Sincronização em Java</vt:lpstr>
      <vt:lpstr>Bounded Buffer em Java</vt:lpstr>
      <vt:lpstr>Sincronização em Java</vt:lpstr>
      <vt:lpstr>Sincronização em Java</vt:lpstr>
      <vt:lpstr>Bounded Buffer em Java</vt:lpstr>
      <vt:lpstr>Sincronização de blocos</vt:lpstr>
      <vt:lpstr>Concorrência em Java</vt:lpstr>
      <vt:lpstr>Concorrência em Java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198</cp:revision>
  <dcterms:created xsi:type="dcterms:W3CDTF">1601-01-01T00:00:00Z</dcterms:created>
  <dcterms:modified xsi:type="dcterms:W3CDTF">2022-12-13T12:55:14Z</dcterms:modified>
</cp:coreProperties>
</file>