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569" r:id="rId3"/>
    <p:sldId id="570" r:id="rId4"/>
    <p:sldId id="571" r:id="rId5"/>
    <p:sldId id="523" r:id="rId6"/>
    <p:sldId id="557" r:id="rId7"/>
    <p:sldId id="556" r:id="rId8"/>
    <p:sldId id="572" r:id="rId9"/>
    <p:sldId id="573" r:id="rId10"/>
    <p:sldId id="574" r:id="rId11"/>
    <p:sldId id="575" r:id="rId12"/>
    <p:sldId id="576" r:id="rId13"/>
    <p:sldId id="577" r:id="rId14"/>
    <p:sldId id="578" r:id="rId15"/>
    <p:sldId id="579" r:id="rId16"/>
    <p:sldId id="580" r:id="rId17"/>
    <p:sldId id="562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80" d="100"/>
          <a:sy n="80" d="100"/>
        </p:scale>
        <p:origin x="124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dirty="0">
                <a:solidFill>
                  <a:srgbClr val="008000"/>
                </a:solidFill>
              </a:rPr>
              <a:t>Ano letivo 2022/2023</a:t>
            </a: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9CE871C4-1024-495E-8A34-6768CF62A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Escalonamento SJF</a:t>
            </a:r>
          </a:p>
        </p:txBody>
      </p:sp>
      <p:sp>
        <p:nvSpPr>
          <p:cNvPr id="24579" name="Marcador de Posição de Conteúdo 2">
            <a:extLst>
              <a:ext uri="{FF2B5EF4-FFF2-40B4-BE49-F238E27FC236}">
                <a16:creationId xmlns:a16="http://schemas.microsoft.com/office/drawing/2014/main" id="{940F46B8-8F94-4D16-B4DC-135C35BFA6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336800" algn="ctr"/>
                <a:tab pos="3771900" algn="ctr"/>
              </a:tabLst>
            </a:pPr>
            <a:r>
              <a:rPr lang="pt-PT" altLang="pt-PT" sz="2000" i="1"/>
              <a:t>Shortest Job First</a:t>
            </a:r>
          </a:p>
          <a:p>
            <a:pPr>
              <a:tabLst>
                <a:tab pos="2336800" algn="ctr"/>
                <a:tab pos="3771900" algn="ctr"/>
              </a:tabLst>
            </a:pPr>
            <a:r>
              <a:rPr lang="pt-PT" altLang="pt-PT" sz="2000"/>
              <a:t>Ordena os processos considerando a duração do próximo CPU burst. Executa primeiro os processos com CPU burst mais curtos</a:t>
            </a:r>
          </a:p>
          <a:p>
            <a:pPr>
              <a:tabLst>
                <a:tab pos="2336800" algn="ctr"/>
                <a:tab pos="3771900" algn="ctr"/>
              </a:tabLst>
            </a:pPr>
            <a:r>
              <a:rPr lang="pt-PT" altLang="pt-PT" sz="2000"/>
              <a:t>Duas opções</a:t>
            </a:r>
          </a:p>
          <a:p>
            <a:pPr lvl="1">
              <a:tabLst>
                <a:tab pos="2336800" algn="ctr"/>
                <a:tab pos="3771900" algn="ctr"/>
              </a:tabLst>
            </a:pPr>
            <a:r>
              <a:rPr lang="pt-PT" altLang="pt-PT" sz="1600" i="1"/>
              <a:t>Nonpreemptive</a:t>
            </a:r>
            <a:r>
              <a:rPr lang="pt-PT" altLang="pt-PT" sz="1600"/>
              <a:t> – uma vez atribuído o CPU o processo fica em </a:t>
            </a:r>
            <a:r>
              <a:rPr lang="pt-PT" altLang="pt-PT" sz="1600" i="1"/>
              <a:t>Running</a:t>
            </a:r>
            <a:r>
              <a:rPr lang="pt-PT" altLang="pt-PT" sz="1600"/>
              <a:t> até terminar o CPU </a:t>
            </a:r>
            <a:r>
              <a:rPr lang="pt-PT" altLang="pt-PT" sz="1600" i="1"/>
              <a:t>burst</a:t>
            </a:r>
          </a:p>
          <a:p>
            <a:pPr lvl="1">
              <a:tabLst>
                <a:tab pos="2336800" algn="ctr"/>
                <a:tab pos="3771900" algn="ctr"/>
              </a:tabLst>
            </a:pPr>
            <a:r>
              <a:rPr lang="pt-PT" altLang="pt-PT" sz="1600" i="1"/>
              <a:t>Preemptive</a:t>
            </a:r>
            <a:r>
              <a:rPr lang="pt-PT" altLang="pt-PT" sz="1600"/>
              <a:t> – se um processo entra na fila de </a:t>
            </a:r>
            <a:r>
              <a:rPr lang="pt-PT" altLang="pt-PT" sz="1600" i="1"/>
              <a:t>Ready</a:t>
            </a:r>
            <a:r>
              <a:rPr lang="pt-PT" altLang="pt-PT" sz="1600"/>
              <a:t> com um CPU Burst menor do que o tempo restante do CPU </a:t>
            </a:r>
            <a:r>
              <a:rPr lang="pt-PT" altLang="pt-PT" sz="1600" i="1"/>
              <a:t>burst</a:t>
            </a:r>
            <a:r>
              <a:rPr lang="pt-PT" altLang="pt-PT" sz="1600"/>
              <a:t> do processo em execução, atribuir o CPU ao processo que entrou em </a:t>
            </a:r>
            <a:r>
              <a:rPr lang="pt-PT" altLang="pt-PT" sz="1600" i="1"/>
              <a:t>Ready</a:t>
            </a:r>
            <a:r>
              <a:rPr lang="pt-PT" altLang="pt-PT" sz="1600"/>
              <a:t>. Também conhecido como </a:t>
            </a:r>
            <a:r>
              <a:rPr lang="pt-PT" altLang="pt-PT" sz="1600" i="1"/>
              <a:t>Shortest-Remaining-Time-First</a:t>
            </a:r>
            <a:r>
              <a:rPr lang="pt-PT" altLang="pt-PT" sz="1600"/>
              <a:t> (SRTF)</a:t>
            </a:r>
          </a:p>
          <a:p>
            <a:pPr>
              <a:tabLst>
                <a:tab pos="2336800" algn="ctr"/>
                <a:tab pos="3771900" algn="ctr"/>
              </a:tabLst>
            </a:pPr>
            <a:r>
              <a:rPr lang="pt-PT" altLang="pt-PT" sz="2000"/>
              <a:t>SJF é óptimo do ponto de vista do tempo médio de espera de um conjunto de processos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>
            <a:extLst>
              <a:ext uri="{FF2B5EF4-FFF2-40B4-BE49-F238E27FC236}">
                <a16:creationId xmlns:a16="http://schemas.microsoft.com/office/drawing/2014/main" id="{D06970B8-447C-4C2B-8EEC-8B26CB9F2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Escalonamento SJF</a:t>
            </a:r>
          </a:p>
        </p:txBody>
      </p:sp>
      <p:sp>
        <p:nvSpPr>
          <p:cNvPr id="25603" name="Marcador de Posição de Conteúdo 2">
            <a:extLst>
              <a:ext uri="{FF2B5EF4-FFF2-40B4-BE49-F238E27FC236}">
                <a16:creationId xmlns:a16="http://schemas.microsoft.com/office/drawing/2014/main" id="{4AD56549-BBE1-4A7C-8888-6B003578C4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7262813" cy="4514850"/>
          </a:xfrm>
        </p:spPr>
        <p:txBody>
          <a:bodyPr/>
          <a:lstStyle/>
          <a:p>
            <a:pPr>
              <a:buFontTx/>
              <a:buNone/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		</a:t>
            </a:r>
            <a:r>
              <a:rPr lang="en-US" altLang="pt-PT" sz="2000" i="1" u="sng"/>
              <a:t>Process</a:t>
            </a:r>
            <a:r>
              <a:rPr lang="en-US" altLang="pt-PT" sz="2000" i="1"/>
              <a:t>	</a:t>
            </a:r>
            <a:r>
              <a:rPr lang="en-US" altLang="pt-PT" sz="2000" i="1" u="sng"/>
              <a:t>Arrival Time</a:t>
            </a:r>
            <a:r>
              <a:rPr lang="en-US" altLang="pt-PT" sz="2000" i="1"/>
              <a:t>	</a:t>
            </a:r>
            <a:r>
              <a:rPr lang="en-US" altLang="pt-PT" sz="2000" i="1" u="sng"/>
              <a:t>Burst Time</a:t>
            </a:r>
          </a:p>
          <a:p>
            <a:pPr>
              <a:buFontTx/>
              <a:buNone/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		P</a:t>
            </a:r>
            <a:r>
              <a:rPr lang="en-US" altLang="pt-PT" sz="2000" i="1" baseline="-25000"/>
              <a:t>1</a:t>
            </a:r>
            <a:r>
              <a:rPr lang="en-US" altLang="pt-PT" sz="2000" i="1"/>
              <a:t>	0.0	7</a:t>
            </a:r>
          </a:p>
          <a:p>
            <a:pPr>
              <a:buFontTx/>
              <a:buNone/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		 P</a:t>
            </a:r>
            <a:r>
              <a:rPr lang="en-US" altLang="pt-PT" sz="2000" i="1" baseline="-25000"/>
              <a:t>2</a:t>
            </a:r>
            <a:r>
              <a:rPr lang="en-US" altLang="pt-PT" sz="2000" i="1"/>
              <a:t>	2.0	4</a:t>
            </a:r>
          </a:p>
          <a:p>
            <a:pPr>
              <a:buFontTx/>
              <a:buNone/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		 P</a:t>
            </a:r>
            <a:r>
              <a:rPr lang="en-US" altLang="pt-PT" sz="2000" i="1" baseline="-25000"/>
              <a:t>3</a:t>
            </a:r>
            <a:r>
              <a:rPr lang="en-US" altLang="pt-PT" sz="2000" i="1"/>
              <a:t>	4.0	1</a:t>
            </a:r>
          </a:p>
          <a:p>
            <a:pPr>
              <a:buFontTx/>
              <a:buNone/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		 P</a:t>
            </a:r>
            <a:r>
              <a:rPr lang="en-US" altLang="pt-PT" sz="2000" i="1" baseline="-25000"/>
              <a:t>4</a:t>
            </a:r>
            <a:r>
              <a:rPr lang="en-US" altLang="pt-PT" sz="2000" i="1"/>
              <a:t>	5.0	4</a:t>
            </a:r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SJF (non-preemptive)</a:t>
            </a:r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endParaRPr lang="en-US" altLang="pt-PT" sz="2000" i="1"/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endParaRPr lang="en-US" altLang="pt-PT" sz="2000" i="1"/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endParaRPr lang="en-US" altLang="pt-PT" sz="2000" i="1"/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endParaRPr lang="en-US" altLang="pt-PT" sz="2000" i="1"/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/>
              <a:t>Tempo médio de espera= (0 + 6 + 3 + 7)/4  = 4</a:t>
            </a:r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endParaRPr lang="pt-PT" altLang="pt-PT" sz="2000" i="1"/>
          </a:p>
        </p:txBody>
      </p:sp>
      <p:grpSp>
        <p:nvGrpSpPr>
          <p:cNvPr id="25604" name="Group 37">
            <a:extLst>
              <a:ext uri="{FF2B5EF4-FFF2-40B4-BE49-F238E27FC236}">
                <a16:creationId xmlns:a16="http://schemas.microsoft.com/office/drawing/2014/main" id="{5FCF976D-D44A-4709-89C6-676561FF7DC1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4086225"/>
            <a:ext cx="6000750" cy="1128713"/>
            <a:chOff x="864" y="2325"/>
            <a:chExt cx="3780" cy="711"/>
          </a:xfrm>
        </p:grpSpPr>
        <p:sp>
          <p:nvSpPr>
            <p:cNvPr id="25605" name="Rectangle 5">
              <a:extLst>
                <a:ext uri="{FF2B5EF4-FFF2-40B4-BE49-F238E27FC236}">
                  <a16:creationId xmlns:a16="http://schemas.microsoft.com/office/drawing/2014/main" id="{DD80F131-C352-467C-9F6C-BAE8C6EFC2A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54" y="2325"/>
              <a:ext cx="3555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6" name="Text Box 6">
              <a:extLst>
                <a:ext uri="{FF2B5EF4-FFF2-40B4-BE49-F238E27FC236}">
                  <a16:creationId xmlns:a16="http://schemas.microsoft.com/office/drawing/2014/main" id="{9E7E5D5C-1C44-4280-B7FF-0FFE54981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89" y="2373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1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07" name="Text Box 7">
              <a:extLst>
                <a:ext uri="{FF2B5EF4-FFF2-40B4-BE49-F238E27FC236}">
                  <a16:creationId xmlns:a16="http://schemas.microsoft.com/office/drawing/2014/main" id="{73432C8A-DD3B-4AA6-A2DB-AA3038910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534" y="2373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3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08" name="Text Box 8">
              <a:extLst>
                <a:ext uri="{FF2B5EF4-FFF2-40B4-BE49-F238E27FC236}">
                  <a16:creationId xmlns:a16="http://schemas.microsoft.com/office/drawing/2014/main" id="{9E26DC5F-5084-4501-8C84-EF0CDC07A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976" y="2373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2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09" name="Line 9">
              <a:extLst>
                <a:ext uri="{FF2B5EF4-FFF2-40B4-BE49-F238E27FC236}">
                  <a16:creationId xmlns:a16="http://schemas.microsoft.com/office/drawing/2014/main" id="{925F8543-C435-419A-ACC7-076DA1AF4E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9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10">
              <a:extLst>
                <a:ext uri="{FF2B5EF4-FFF2-40B4-BE49-F238E27FC236}">
                  <a16:creationId xmlns:a16="http://schemas.microsoft.com/office/drawing/2014/main" id="{26AF8580-49FD-41B0-AA7A-A59AA13C7E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4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Line 11">
              <a:extLst>
                <a:ext uri="{FF2B5EF4-FFF2-40B4-BE49-F238E27FC236}">
                  <a16:creationId xmlns:a16="http://schemas.microsoft.com/office/drawing/2014/main" id="{79E7837E-F1BC-4E02-B3DF-1AC2887487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2">
              <a:extLst>
                <a:ext uri="{FF2B5EF4-FFF2-40B4-BE49-F238E27FC236}">
                  <a16:creationId xmlns:a16="http://schemas.microsoft.com/office/drawing/2014/main" id="{637461E3-0835-43B2-AB1B-842FDEE4C9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9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Line 13">
              <a:extLst>
                <a:ext uri="{FF2B5EF4-FFF2-40B4-BE49-F238E27FC236}">
                  <a16:creationId xmlns:a16="http://schemas.microsoft.com/office/drawing/2014/main" id="{65D5DB0E-C716-4B6E-AD36-B1BBF9F8E6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9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Line 14">
              <a:extLst>
                <a:ext uri="{FF2B5EF4-FFF2-40B4-BE49-F238E27FC236}">
                  <a16:creationId xmlns:a16="http://schemas.microsoft.com/office/drawing/2014/main" id="{BF5A880B-6FB9-43D5-8A71-F95A2A795F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Text Box 15">
              <a:extLst>
                <a:ext uri="{FF2B5EF4-FFF2-40B4-BE49-F238E27FC236}">
                  <a16:creationId xmlns:a16="http://schemas.microsoft.com/office/drawing/2014/main" id="{2726FD39-60D9-4AA8-8D84-B260CECDE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423" y="2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7</a:t>
              </a:r>
            </a:p>
          </p:txBody>
        </p:sp>
        <p:sp>
          <p:nvSpPr>
            <p:cNvPr id="25616" name="Text Box 17">
              <a:extLst>
                <a:ext uri="{FF2B5EF4-FFF2-40B4-BE49-F238E27FC236}">
                  <a16:creationId xmlns:a16="http://schemas.microsoft.com/office/drawing/2014/main" id="{67F904F4-0752-4AC6-BF0C-5579A8651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368" y="280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16</a:t>
              </a:r>
            </a:p>
          </p:txBody>
        </p:sp>
        <p:sp>
          <p:nvSpPr>
            <p:cNvPr id="25617" name="Text Box 18">
              <a:extLst>
                <a:ext uri="{FF2B5EF4-FFF2-40B4-BE49-F238E27FC236}">
                  <a16:creationId xmlns:a16="http://schemas.microsoft.com/office/drawing/2014/main" id="{C9C79F30-3116-4940-A4C3-B920417D7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64" y="2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5618" name="Text Box 20">
              <a:extLst>
                <a:ext uri="{FF2B5EF4-FFF2-40B4-BE49-F238E27FC236}">
                  <a16:creationId xmlns:a16="http://schemas.microsoft.com/office/drawing/2014/main" id="{42CF0C10-2D79-46D9-B85C-22DC3F8E6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974" y="2373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4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19" name="Line 21">
              <a:extLst>
                <a:ext uri="{FF2B5EF4-FFF2-40B4-BE49-F238E27FC236}">
                  <a16:creationId xmlns:a16="http://schemas.microsoft.com/office/drawing/2014/main" id="{2FA08E38-5296-4499-BEB6-975B2717C1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4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Line 22">
              <a:extLst>
                <a:ext uri="{FF2B5EF4-FFF2-40B4-BE49-F238E27FC236}">
                  <a16:creationId xmlns:a16="http://schemas.microsoft.com/office/drawing/2014/main" id="{8BA7AD4B-0792-4569-A33A-4BC3BD2124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9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Line 23">
              <a:extLst>
                <a:ext uri="{FF2B5EF4-FFF2-40B4-BE49-F238E27FC236}">
                  <a16:creationId xmlns:a16="http://schemas.microsoft.com/office/drawing/2014/main" id="{6A981D8D-304A-4FCD-919C-DD3EF5E94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29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Line 24">
              <a:extLst>
                <a:ext uri="{FF2B5EF4-FFF2-40B4-BE49-F238E27FC236}">
                  <a16:creationId xmlns:a16="http://schemas.microsoft.com/office/drawing/2014/main" id="{33DF104A-4120-49F0-9F8D-FA689878D5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3" name="Line 25">
              <a:extLst>
                <a:ext uri="{FF2B5EF4-FFF2-40B4-BE49-F238E27FC236}">
                  <a16:creationId xmlns:a16="http://schemas.microsoft.com/office/drawing/2014/main" id="{3B386D58-03ED-42B7-B057-3C2EA193A4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9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4" name="Line 26">
              <a:extLst>
                <a:ext uri="{FF2B5EF4-FFF2-40B4-BE49-F238E27FC236}">
                  <a16:creationId xmlns:a16="http://schemas.microsoft.com/office/drawing/2014/main" id="{D182E0E6-CAC6-413A-BEB6-BC20F5A6DB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5" name="Line 27">
              <a:extLst>
                <a:ext uri="{FF2B5EF4-FFF2-40B4-BE49-F238E27FC236}">
                  <a16:creationId xmlns:a16="http://schemas.microsoft.com/office/drawing/2014/main" id="{CBD3FCA5-2876-4D0B-8631-C748C5EAA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Text Box 28">
              <a:extLst>
                <a:ext uri="{FF2B5EF4-FFF2-40B4-BE49-F238E27FC236}">
                  <a16:creationId xmlns:a16="http://schemas.microsoft.com/office/drawing/2014/main" id="{99C96CDE-0952-4774-B314-38C9625EF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648" y="2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8</a:t>
              </a:r>
            </a:p>
          </p:txBody>
        </p:sp>
        <p:sp>
          <p:nvSpPr>
            <p:cNvPr id="25627" name="Line 29">
              <a:extLst>
                <a:ext uri="{FF2B5EF4-FFF2-40B4-BE49-F238E27FC236}">
                  <a16:creationId xmlns:a16="http://schemas.microsoft.com/office/drawing/2014/main" id="{B193E344-6458-4118-B3F2-5DB0049763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9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8" name="Line 30">
              <a:extLst>
                <a:ext uri="{FF2B5EF4-FFF2-40B4-BE49-F238E27FC236}">
                  <a16:creationId xmlns:a16="http://schemas.microsoft.com/office/drawing/2014/main" id="{866952EB-D151-4A95-9BE3-D743E0EEA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9" name="Line 31">
              <a:extLst>
                <a:ext uri="{FF2B5EF4-FFF2-40B4-BE49-F238E27FC236}">
                  <a16:creationId xmlns:a16="http://schemas.microsoft.com/office/drawing/2014/main" id="{84A37A30-10E9-4280-ABB3-F9D13ADB9B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9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Line 32">
              <a:extLst>
                <a:ext uri="{FF2B5EF4-FFF2-40B4-BE49-F238E27FC236}">
                  <a16:creationId xmlns:a16="http://schemas.microsoft.com/office/drawing/2014/main" id="{3ED47257-8E34-4DB3-AB5E-FBC7F2A35F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4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Text Box 33">
              <a:extLst>
                <a:ext uri="{FF2B5EF4-FFF2-40B4-BE49-F238E27FC236}">
                  <a16:creationId xmlns:a16="http://schemas.microsoft.com/office/drawing/2014/main" id="{5CDFD94D-C6D9-4CB5-8A45-5E3E40061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513" y="280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12</a:t>
              </a:r>
            </a:p>
          </p:txBody>
        </p:sp>
        <p:sp>
          <p:nvSpPr>
            <p:cNvPr id="25632" name="Line 34">
              <a:extLst>
                <a:ext uri="{FF2B5EF4-FFF2-40B4-BE49-F238E27FC236}">
                  <a16:creationId xmlns:a16="http://schemas.microsoft.com/office/drawing/2014/main" id="{31C690C5-F7C4-4705-A13D-FF8D14685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9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3" name="Line 35">
              <a:extLst>
                <a:ext uri="{FF2B5EF4-FFF2-40B4-BE49-F238E27FC236}">
                  <a16:creationId xmlns:a16="http://schemas.microsoft.com/office/drawing/2014/main" id="{630D7A72-2BD7-40A9-B7B0-4FDCF8EEF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Line 36">
              <a:extLst>
                <a:ext uri="{FF2B5EF4-FFF2-40B4-BE49-F238E27FC236}">
                  <a16:creationId xmlns:a16="http://schemas.microsoft.com/office/drawing/2014/main" id="{6BDCA7DD-5888-40A8-B5A7-78C6BFA003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>
            <a:extLst>
              <a:ext uri="{FF2B5EF4-FFF2-40B4-BE49-F238E27FC236}">
                <a16:creationId xmlns:a16="http://schemas.microsoft.com/office/drawing/2014/main" id="{3D683127-C5D4-40DE-8FFB-C7F848734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Escalonamento SJF</a:t>
            </a:r>
          </a:p>
        </p:txBody>
      </p:sp>
      <p:sp>
        <p:nvSpPr>
          <p:cNvPr id="26627" name="Marcador de Posição de Conteúdo 2">
            <a:extLst>
              <a:ext uri="{FF2B5EF4-FFF2-40B4-BE49-F238E27FC236}">
                <a16:creationId xmlns:a16="http://schemas.microsoft.com/office/drawing/2014/main" id="{4C31DB10-38D2-473A-9BCA-B905C0ED8C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7262813" cy="4514850"/>
          </a:xfrm>
        </p:spPr>
        <p:txBody>
          <a:bodyPr/>
          <a:lstStyle/>
          <a:p>
            <a:pPr>
              <a:buFontTx/>
              <a:buNone/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		</a:t>
            </a:r>
            <a:r>
              <a:rPr lang="en-US" altLang="pt-PT" sz="2000" i="1" u="sng"/>
              <a:t>Process</a:t>
            </a:r>
            <a:r>
              <a:rPr lang="en-US" altLang="pt-PT" sz="2000" i="1"/>
              <a:t>	</a:t>
            </a:r>
            <a:r>
              <a:rPr lang="en-US" altLang="pt-PT" sz="2000" i="1" u="sng"/>
              <a:t>Arrival Time</a:t>
            </a:r>
            <a:r>
              <a:rPr lang="en-US" altLang="pt-PT" sz="2000" i="1"/>
              <a:t>	</a:t>
            </a:r>
            <a:r>
              <a:rPr lang="en-US" altLang="pt-PT" sz="2000" i="1" u="sng"/>
              <a:t>Burst Time</a:t>
            </a:r>
          </a:p>
          <a:p>
            <a:pPr>
              <a:buFontTx/>
              <a:buNone/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		P</a:t>
            </a:r>
            <a:r>
              <a:rPr lang="en-US" altLang="pt-PT" sz="2000" i="1" baseline="-25000"/>
              <a:t>1</a:t>
            </a:r>
            <a:r>
              <a:rPr lang="en-US" altLang="pt-PT" sz="2000" i="1"/>
              <a:t>	0.0	7</a:t>
            </a:r>
          </a:p>
          <a:p>
            <a:pPr>
              <a:buFontTx/>
              <a:buNone/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		 P</a:t>
            </a:r>
            <a:r>
              <a:rPr lang="en-US" altLang="pt-PT" sz="2000" i="1" baseline="-25000"/>
              <a:t>2</a:t>
            </a:r>
            <a:r>
              <a:rPr lang="en-US" altLang="pt-PT" sz="2000" i="1"/>
              <a:t>	2.0	4</a:t>
            </a:r>
          </a:p>
          <a:p>
            <a:pPr>
              <a:buFontTx/>
              <a:buNone/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		 P</a:t>
            </a:r>
            <a:r>
              <a:rPr lang="en-US" altLang="pt-PT" sz="2000" i="1" baseline="-25000"/>
              <a:t>3</a:t>
            </a:r>
            <a:r>
              <a:rPr lang="en-US" altLang="pt-PT" sz="2000" i="1"/>
              <a:t>	4.0	1</a:t>
            </a:r>
          </a:p>
          <a:p>
            <a:pPr>
              <a:buFontTx/>
              <a:buNone/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		 P</a:t>
            </a:r>
            <a:r>
              <a:rPr lang="en-US" altLang="pt-PT" sz="2000" i="1" baseline="-25000"/>
              <a:t>4</a:t>
            </a:r>
            <a:r>
              <a:rPr lang="en-US" altLang="pt-PT" sz="2000" i="1"/>
              <a:t>	5.0	4</a:t>
            </a:r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SJF (preemptive)</a:t>
            </a:r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endParaRPr lang="en-US" altLang="pt-PT" sz="2000" i="1"/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endParaRPr lang="en-US" altLang="pt-PT" sz="2000" i="1"/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endParaRPr lang="en-US" altLang="pt-PT" sz="2000" i="1"/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endParaRPr lang="en-US" altLang="pt-PT" sz="2000" i="1"/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/>
              <a:t>Tempo médio de espera= (9 + 1 + 0 + 2)/4  = 3</a:t>
            </a:r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endParaRPr lang="pt-PT" altLang="pt-PT" sz="2000" i="1"/>
          </a:p>
        </p:txBody>
      </p:sp>
      <p:grpSp>
        <p:nvGrpSpPr>
          <p:cNvPr id="26628" name="Group 74">
            <a:extLst>
              <a:ext uri="{FF2B5EF4-FFF2-40B4-BE49-F238E27FC236}">
                <a16:creationId xmlns:a16="http://schemas.microsoft.com/office/drawing/2014/main" id="{C0D38240-C61D-4AE6-BF5A-B9468BCF0B2B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4071938"/>
            <a:ext cx="6072188" cy="1214437"/>
            <a:chOff x="864" y="2358"/>
            <a:chExt cx="3825" cy="765"/>
          </a:xfrm>
        </p:grpSpPr>
        <p:sp>
          <p:nvSpPr>
            <p:cNvPr id="26629" name="Rectangle 37">
              <a:extLst>
                <a:ext uri="{FF2B5EF4-FFF2-40B4-BE49-F238E27FC236}">
                  <a16:creationId xmlns:a16="http://schemas.microsoft.com/office/drawing/2014/main" id="{737A5C98-22E4-4613-9410-CDEDB13263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60" y="2373"/>
              <a:ext cx="359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0" name="Text Box 38">
              <a:extLst>
                <a:ext uri="{FF2B5EF4-FFF2-40B4-BE49-F238E27FC236}">
                  <a16:creationId xmlns:a16="http://schemas.microsoft.com/office/drawing/2014/main" id="{9564F2CB-F8A3-4AE3-98D1-EE3438178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1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6631" name="Text Box 39">
              <a:extLst>
                <a:ext uri="{FF2B5EF4-FFF2-40B4-BE49-F238E27FC236}">
                  <a16:creationId xmlns:a16="http://schemas.microsoft.com/office/drawing/2014/main" id="{41A1C74A-181A-4480-9160-0FE120A51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824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3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6632" name="Text Box 40">
              <a:extLst>
                <a:ext uri="{FF2B5EF4-FFF2-40B4-BE49-F238E27FC236}">
                  <a16:creationId xmlns:a16="http://schemas.microsoft.com/office/drawing/2014/main" id="{8427D6C8-8ACD-4F5C-8BB7-7FA5C74D0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488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2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6633" name="Line 41">
              <a:extLst>
                <a:ext uri="{FF2B5EF4-FFF2-40B4-BE49-F238E27FC236}">
                  <a16:creationId xmlns:a16="http://schemas.microsoft.com/office/drawing/2014/main" id="{06C54169-9986-48DF-8C64-C2BF15F45D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4" y="271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" name="Line 42">
              <a:extLst>
                <a:ext uri="{FF2B5EF4-FFF2-40B4-BE49-F238E27FC236}">
                  <a16:creationId xmlns:a16="http://schemas.microsoft.com/office/drawing/2014/main" id="{C991AF34-8D8D-4886-8237-5E304326B1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Line 43">
              <a:extLst>
                <a:ext uri="{FF2B5EF4-FFF2-40B4-BE49-F238E27FC236}">
                  <a16:creationId xmlns:a16="http://schemas.microsoft.com/office/drawing/2014/main" id="{66C8A91F-0064-4280-93D5-4527C01DB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9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Line 44">
              <a:extLst>
                <a:ext uri="{FF2B5EF4-FFF2-40B4-BE49-F238E27FC236}">
                  <a16:creationId xmlns:a16="http://schemas.microsoft.com/office/drawing/2014/main" id="{D4BD17B8-1139-409E-9685-89EAFE4F8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Line 45">
              <a:extLst>
                <a:ext uri="{FF2B5EF4-FFF2-40B4-BE49-F238E27FC236}">
                  <a16:creationId xmlns:a16="http://schemas.microsoft.com/office/drawing/2014/main" id="{2405BE0A-E735-45A8-AFDC-6B1B71593C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Text Box 47">
              <a:extLst>
                <a:ext uri="{FF2B5EF4-FFF2-40B4-BE49-F238E27FC236}">
                  <a16:creationId xmlns:a16="http://schemas.microsoft.com/office/drawing/2014/main" id="{D1BFD139-5B07-4DEC-847C-58DAF78C6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764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26639" name="Text Box 48">
              <a:extLst>
                <a:ext uri="{FF2B5EF4-FFF2-40B4-BE49-F238E27FC236}">
                  <a16:creationId xmlns:a16="http://schemas.microsoft.com/office/drawing/2014/main" id="{D51C88D5-9199-446D-998B-10266C395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314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26640" name="Text Box 49">
              <a:extLst>
                <a:ext uri="{FF2B5EF4-FFF2-40B4-BE49-F238E27FC236}">
                  <a16:creationId xmlns:a16="http://schemas.microsoft.com/office/drawing/2014/main" id="{C364A171-8897-4C30-B9C9-2560E90FD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312" y="284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11</a:t>
              </a:r>
            </a:p>
          </p:txBody>
        </p:sp>
        <p:sp>
          <p:nvSpPr>
            <p:cNvPr id="26641" name="Text Box 50">
              <a:extLst>
                <a:ext uri="{FF2B5EF4-FFF2-40B4-BE49-F238E27FC236}">
                  <a16:creationId xmlns:a16="http://schemas.microsoft.com/office/drawing/2014/main" id="{89B5B377-D5C7-4AC5-A8C0-D0FB4E1FF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64" y="285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6642" name="Text Box 51">
              <a:extLst>
                <a:ext uri="{FF2B5EF4-FFF2-40B4-BE49-F238E27FC236}">
                  <a16:creationId xmlns:a16="http://schemas.microsoft.com/office/drawing/2014/main" id="{093B75C7-7DA8-4947-AF0E-A34F778C7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976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4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6643" name="Line 52">
              <a:extLst>
                <a:ext uri="{FF2B5EF4-FFF2-40B4-BE49-F238E27FC236}">
                  <a16:creationId xmlns:a16="http://schemas.microsoft.com/office/drawing/2014/main" id="{0148E4D5-99F7-4702-AA36-6234738587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9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Line 53">
              <a:extLst>
                <a:ext uri="{FF2B5EF4-FFF2-40B4-BE49-F238E27FC236}">
                  <a16:creationId xmlns:a16="http://schemas.microsoft.com/office/drawing/2014/main" id="{ABDD9AE8-C351-4FC9-8DF4-A32D1C6468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9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Line 54">
              <a:extLst>
                <a:ext uri="{FF2B5EF4-FFF2-40B4-BE49-F238E27FC236}">
                  <a16:creationId xmlns:a16="http://schemas.microsoft.com/office/drawing/2014/main" id="{8487280E-06F5-49A5-AE5D-1289680242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29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Line 58">
              <a:extLst>
                <a:ext uri="{FF2B5EF4-FFF2-40B4-BE49-F238E27FC236}">
                  <a16:creationId xmlns:a16="http://schemas.microsoft.com/office/drawing/2014/main" id="{967BFED8-D964-4C42-9F9C-40C5A1DB52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9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Text Box 59">
              <a:extLst>
                <a:ext uri="{FF2B5EF4-FFF2-40B4-BE49-F238E27FC236}">
                  <a16:creationId xmlns:a16="http://schemas.microsoft.com/office/drawing/2014/main" id="{56819CAE-C361-44F1-8D95-7D7D52C69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989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5</a:t>
              </a:r>
            </a:p>
          </p:txBody>
        </p:sp>
        <p:sp>
          <p:nvSpPr>
            <p:cNvPr id="26648" name="Line 60">
              <a:extLst>
                <a:ext uri="{FF2B5EF4-FFF2-40B4-BE49-F238E27FC236}">
                  <a16:creationId xmlns:a16="http://schemas.microsoft.com/office/drawing/2014/main" id="{3A86E0C6-7CDF-426F-BA3B-259D572E2B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Line 61">
              <a:extLst>
                <a:ext uri="{FF2B5EF4-FFF2-40B4-BE49-F238E27FC236}">
                  <a16:creationId xmlns:a16="http://schemas.microsoft.com/office/drawing/2014/main" id="{B41BE79E-9C33-4786-B557-02046FE23C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9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" name="Line 62">
              <a:extLst>
                <a:ext uri="{FF2B5EF4-FFF2-40B4-BE49-F238E27FC236}">
                  <a16:creationId xmlns:a16="http://schemas.microsoft.com/office/drawing/2014/main" id="{3A8C61EF-50A9-4FDA-90A0-6D4481A95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4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1" name="Line 63">
              <a:extLst>
                <a:ext uri="{FF2B5EF4-FFF2-40B4-BE49-F238E27FC236}">
                  <a16:creationId xmlns:a16="http://schemas.microsoft.com/office/drawing/2014/main" id="{175615B7-E163-45DD-AAFF-5E6A5647C0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9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Text Box 64">
              <a:extLst>
                <a:ext uri="{FF2B5EF4-FFF2-40B4-BE49-F238E27FC236}">
                  <a16:creationId xmlns:a16="http://schemas.microsoft.com/office/drawing/2014/main" id="{817444DD-BC97-44B7-AF04-0A8C60D87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439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7</a:t>
              </a:r>
            </a:p>
          </p:txBody>
        </p:sp>
        <p:sp>
          <p:nvSpPr>
            <p:cNvPr id="26653" name="Line 65">
              <a:extLst>
                <a:ext uri="{FF2B5EF4-FFF2-40B4-BE49-F238E27FC236}">
                  <a16:creationId xmlns:a16="http://schemas.microsoft.com/office/drawing/2014/main" id="{EDB253EE-E1D5-4AD8-A1AF-07C62FE6D1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4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Line 66">
              <a:extLst>
                <a:ext uri="{FF2B5EF4-FFF2-40B4-BE49-F238E27FC236}">
                  <a16:creationId xmlns:a16="http://schemas.microsoft.com/office/drawing/2014/main" id="{D5D0520A-301B-4C3A-8C42-DF36254709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9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Line 67">
              <a:extLst>
                <a:ext uri="{FF2B5EF4-FFF2-40B4-BE49-F238E27FC236}">
                  <a16:creationId xmlns:a16="http://schemas.microsoft.com/office/drawing/2014/main" id="{F0C59E48-975A-447C-9525-E9F3A5796E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4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Line 68">
              <a:extLst>
                <a:ext uri="{FF2B5EF4-FFF2-40B4-BE49-F238E27FC236}">
                  <a16:creationId xmlns:a16="http://schemas.microsoft.com/office/drawing/2014/main" id="{F753D30B-A392-40E5-AACA-11ACE8996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Line 69">
              <a:extLst>
                <a:ext uri="{FF2B5EF4-FFF2-40B4-BE49-F238E27FC236}">
                  <a16:creationId xmlns:a16="http://schemas.microsoft.com/office/drawing/2014/main" id="{C339339A-5961-4EC6-B65B-2F4F384D7C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9" y="235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8" name="Text Box 70">
              <a:extLst>
                <a:ext uri="{FF2B5EF4-FFF2-40B4-BE49-F238E27FC236}">
                  <a16:creationId xmlns:a16="http://schemas.microsoft.com/office/drawing/2014/main" id="{58AE7724-ED63-42B3-8215-2288F7DF5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256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2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6659" name="Text Box 71">
              <a:extLst>
                <a:ext uri="{FF2B5EF4-FFF2-40B4-BE49-F238E27FC236}">
                  <a16:creationId xmlns:a16="http://schemas.microsoft.com/office/drawing/2014/main" id="{EFBA9303-C587-4B25-A1B8-15023E62E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840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1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6660" name="Line 72">
              <a:extLst>
                <a:ext uri="{FF2B5EF4-FFF2-40B4-BE49-F238E27FC236}">
                  <a16:creationId xmlns:a16="http://schemas.microsoft.com/office/drawing/2014/main" id="{A6B5F589-4AC7-4C40-AD37-7BB2B8F2E4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9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1" name="Text Box 73">
              <a:extLst>
                <a:ext uri="{FF2B5EF4-FFF2-40B4-BE49-F238E27FC236}">
                  <a16:creationId xmlns:a16="http://schemas.microsoft.com/office/drawing/2014/main" id="{4F4A7228-F547-4AC2-B23F-8096F81C3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413" y="284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16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C7166C66-6F6C-4D7D-B9AA-34DAE1D22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sz="2800"/>
              <a:t>Determinar o tempo do próximo CPU </a:t>
            </a:r>
            <a:r>
              <a:rPr lang="pt-PT" altLang="pt-PT" sz="2800" i="1"/>
              <a:t>Burst</a:t>
            </a:r>
          </a:p>
        </p:txBody>
      </p:sp>
      <p:sp>
        <p:nvSpPr>
          <p:cNvPr id="27651" name="Marcador de Posição de Conteúdo 2">
            <a:extLst>
              <a:ext uri="{FF2B5EF4-FFF2-40B4-BE49-F238E27FC236}">
                <a16:creationId xmlns:a16="http://schemas.microsoft.com/office/drawing/2014/main" id="{A80D3E21-A029-4F19-848C-920EDE29A2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336800" algn="ctr"/>
                <a:tab pos="3771900" algn="ctr"/>
              </a:tabLst>
            </a:pPr>
            <a:r>
              <a:rPr lang="en-US" altLang="pt-PT" sz="2400"/>
              <a:t>Os tempos dos CPU </a:t>
            </a:r>
            <a:r>
              <a:rPr lang="en-US" altLang="pt-PT" sz="2400" i="1"/>
              <a:t>Burst</a:t>
            </a:r>
            <a:r>
              <a:rPr lang="en-US" altLang="pt-PT" sz="2400"/>
              <a:t> não são, em geral, conhecidos</a:t>
            </a:r>
          </a:p>
          <a:p>
            <a:pPr>
              <a:tabLst>
                <a:tab pos="2336800" algn="ctr"/>
                <a:tab pos="3771900" algn="ctr"/>
              </a:tabLst>
            </a:pPr>
            <a:r>
              <a:rPr lang="en-US" altLang="pt-PT" sz="2400"/>
              <a:t>Solução: tentar obter boas estimativas</a:t>
            </a:r>
          </a:p>
          <a:p>
            <a:pPr>
              <a:tabLst>
                <a:tab pos="2336800" algn="ctr"/>
                <a:tab pos="3771900" algn="ctr"/>
              </a:tabLst>
            </a:pPr>
            <a:endParaRPr lang="en-US" altLang="pt-PT" sz="2400"/>
          </a:p>
          <a:p>
            <a:pPr>
              <a:tabLst>
                <a:tab pos="2336800" algn="ctr"/>
                <a:tab pos="3771900" algn="ctr"/>
              </a:tabLst>
            </a:pPr>
            <a:r>
              <a:rPr lang="en-US" altLang="pt-PT" sz="2400"/>
              <a:t>Como?</a:t>
            </a:r>
          </a:p>
          <a:p>
            <a:pPr lvl="1">
              <a:tabLst>
                <a:tab pos="2336800" algn="ctr"/>
                <a:tab pos="3771900" algn="ctr"/>
              </a:tabLst>
            </a:pPr>
            <a:r>
              <a:rPr lang="en-US" altLang="pt-PT" sz="2000"/>
              <a:t>Usar histórico do processo para prever o futuro</a:t>
            </a:r>
          </a:p>
          <a:p>
            <a:pPr lvl="1">
              <a:tabLst>
                <a:tab pos="2336800" algn="ctr"/>
                <a:tab pos="3771900" algn="ctr"/>
              </a:tabLst>
            </a:pPr>
            <a:r>
              <a:rPr lang="en-US" altLang="pt-PT" sz="2000"/>
              <a:t>Exemplo: </a:t>
            </a:r>
            <a:r>
              <a:rPr lang="pt-PT" altLang="pt-PT" sz="1800"/>
              <a:t>Média exponencial</a:t>
            </a:r>
            <a:endParaRPr lang="pt-PT" altLang="pt-PT" sz="1400"/>
          </a:p>
          <a:p>
            <a:pPr lvl="1">
              <a:tabLst>
                <a:tab pos="2336800" algn="ctr"/>
                <a:tab pos="3771900" algn="ctr"/>
              </a:tabLst>
            </a:pPr>
            <a:endParaRPr lang="pt-PT" altLang="pt-PT" sz="1400"/>
          </a:p>
          <a:p>
            <a:pPr lvl="1">
              <a:tabLst>
                <a:tab pos="2336800" algn="ctr"/>
                <a:tab pos="3771900" algn="ctr"/>
              </a:tabLst>
            </a:pPr>
            <a:endParaRPr lang="pt-PT" altLang="pt-PT" sz="1400"/>
          </a:p>
          <a:p>
            <a:pPr lvl="1">
              <a:tabLst>
                <a:tab pos="2336800" algn="ctr"/>
                <a:tab pos="3771900" algn="ctr"/>
              </a:tabLst>
            </a:pPr>
            <a:endParaRPr lang="pt-PT" altLang="pt-PT" sz="1400"/>
          </a:p>
          <a:p>
            <a:pPr lvl="1">
              <a:tabLst>
                <a:tab pos="2336800" algn="ctr"/>
                <a:tab pos="3771900" algn="ctr"/>
              </a:tabLst>
            </a:pPr>
            <a:endParaRPr lang="pt-PT" altLang="pt-PT" sz="1400"/>
          </a:p>
          <a:p>
            <a:pPr lvl="1">
              <a:tabLst>
                <a:tab pos="2336800" algn="ctr"/>
                <a:tab pos="3771900" algn="ctr"/>
              </a:tabLst>
            </a:pPr>
            <a:r>
              <a:rPr lang="pt-PT" altLang="pt-PT" sz="2000"/>
              <a:t>t</a:t>
            </a:r>
            <a:r>
              <a:rPr lang="pt-PT" altLang="pt-PT" sz="2000" baseline="-25000"/>
              <a:t>n</a:t>
            </a:r>
            <a:r>
              <a:rPr lang="pt-PT" altLang="pt-PT" sz="2000"/>
              <a:t> é o tempo do último CPU </a:t>
            </a:r>
            <a:r>
              <a:rPr lang="pt-PT" altLang="pt-PT" sz="2000" i="1"/>
              <a:t>Burst</a:t>
            </a:r>
            <a:r>
              <a:rPr lang="pt-PT" altLang="pt-PT" sz="2000"/>
              <a:t>, </a:t>
            </a:r>
            <a:r>
              <a:rPr lang="pt-PT" altLang="pt-PT" sz="2000">
                <a:sym typeface="Symbol" panose="05050102010706020507" pitchFamily="18" charset="2"/>
              </a:rPr>
              <a:t> é a estimativa do CPU burst</a:t>
            </a:r>
            <a:endParaRPr lang="pt-PT" altLang="pt-PT" sz="2000"/>
          </a:p>
        </p:txBody>
      </p:sp>
      <p:graphicFrame>
        <p:nvGraphicFramePr>
          <p:cNvPr id="27652" name="Object 3">
            <a:extLst>
              <a:ext uri="{FF2B5EF4-FFF2-40B4-BE49-F238E27FC236}">
                <a16:creationId xmlns:a16="http://schemas.microsoft.com/office/drawing/2014/main" id="{D6760776-8338-419D-AC14-490D18BAA1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4498975"/>
          <a:ext cx="29098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800" imgH="228600" progId="Equation.3">
                  <p:embed/>
                </p:oleObj>
              </mc:Choice>
              <mc:Fallback>
                <p:oleObj name="Equation" r:id="rId2" imgW="1320800" imgH="228600" progId="Equation.3">
                  <p:embed/>
                  <p:pic>
                    <p:nvPicPr>
                      <p:cNvPr id="27652" name="Object 3">
                        <a:extLst>
                          <a:ext uri="{FF2B5EF4-FFF2-40B4-BE49-F238E27FC236}">
                            <a16:creationId xmlns:a16="http://schemas.microsoft.com/office/drawing/2014/main" id="{D6760776-8338-419D-AC14-490D18BAA1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498975"/>
                        <a:ext cx="29098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>
            <a:extLst>
              <a:ext uri="{FF2B5EF4-FFF2-40B4-BE49-F238E27FC236}">
                <a16:creationId xmlns:a16="http://schemas.microsoft.com/office/drawing/2014/main" id="{7651DFA2-F450-4668-9863-DB3EC1CC1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sz="2800"/>
              <a:t>Determinar o tempo do próximo CPU Burst</a:t>
            </a:r>
          </a:p>
        </p:txBody>
      </p:sp>
      <p:pic>
        <p:nvPicPr>
          <p:cNvPr id="28675" name="Picture 4">
            <a:extLst>
              <a:ext uri="{FF2B5EF4-FFF2-40B4-BE49-F238E27FC236}">
                <a16:creationId xmlns:a16="http://schemas.microsoft.com/office/drawing/2014/main" id="{31774454-8A9E-4A1E-9794-2F4164FBC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" t="2280" r="641" b="2849"/>
          <a:stretch>
            <a:fillRect/>
          </a:stretch>
        </p:blipFill>
        <p:spPr bwMode="auto">
          <a:xfrm>
            <a:off x="2357438" y="2008188"/>
            <a:ext cx="4646612" cy="33496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>
            <a:extLst>
              <a:ext uri="{FF2B5EF4-FFF2-40B4-BE49-F238E27FC236}">
                <a16:creationId xmlns:a16="http://schemas.microsoft.com/office/drawing/2014/main" id="{F1BF392B-9426-4B6F-B945-0A70D1A8F6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sz="3200"/>
              <a:t>Escalonamento por prioridades</a:t>
            </a:r>
          </a:p>
        </p:txBody>
      </p:sp>
      <p:sp>
        <p:nvSpPr>
          <p:cNvPr id="29699" name="Marcador de Posição de Conteúdo 3">
            <a:extLst>
              <a:ext uri="{FF2B5EF4-FFF2-40B4-BE49-F238E27FC236}">
                <a16:creationId xmlns:a16="http://schemas.microsoft.com/office/drawing/2014/main" id="{38CCA8A4-95AB-45F1-BCA4-3912CAF2C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 i="1"/>
              <a:t>Priority sheduling</a:t>
            </a:r>
          </a:p>
          <a:p>
            <a:r>
              <a:rPr lang="pt-PT" altLang="pt-PT" sz="2000"/>
              <a:t>É associado um nível de prioridade (inteiro) com cada processo</a:t>
            </a:r>
          </a:p>
          <a:p>
            <a:pPr lvl="1"/>
            <a:r>
              <a:rPr lang="pt-PT" altLang="pt-PT" sz="1600"/>
              <a:t>Não existe acordo sobre se a prioridade mais alta corresponde a valores baixos ou altos do nível de prioridade</a:t>
            </a:r>
          </a:p>
          <a:p>
            <a:pPr lvl="1"/>
            <a:r>
              <a:rPr lang="pt-PT" altLang="pt-PT" sz="1600"/>
              <a:t>Iremos assumir que números baixos representam maior prioridade</a:t>
            </a:r>
          </a:p>
          <a:p>
            <a:r>
              <a:rPr lang="pt-PT" altLang="pt-PT" sz="2000"/>
              <a:t>O CPU é atribuido ao processo com maior prioridade</a:t>
            </a:r>
          </a:p>
          <a:p>
            <a:pPr lvl="1"/>
            <a:r>
              <a:rPr lang="pt-PT" altLang="pt-PT" sz="1600"/>
              <a:t>Preemptive</a:t>
            </a:r>
          </a:p>
          <a:p>
            <a:pPr lvl="1"/>
            <a:r>
              <a:rPr lang="pt-PT" altLang="pt-PT" sz="1600"/>
              <a:t>Nonpreemptive</a:t>
            </a:r>
          </a:p>
          <a:p>
            <a:r>
              <a:rPr lang="pt-PT" altLang="pt-PT" sz="2000"/>
              <a:t>SJF é um caso particular de escalonamento por prioridades</a:t>
            </a:r>
          </a:p>
          <a:p>
            <a:r>
              <a:rPr lang="pt-PT" altLang="pt-PT" sz="2000"/>
              <a:t>Problema: Adiamento indefinido</a:t>
            </a:r>
          </a:p>
          <a:p>
            <a:pPr lvl="1"/>
            <a:r>
              <a:rPr lang="pt-PT" altLang="pt-PT" sz="1600"/>
              <a:t>Processos com prioridade baixa podem nunca executar</a:t>
            </a:r>
          </a:p>
          <a:p>
            <a:r>
              <a:rPr lang="pt-PT" altLang="pt-PT" sz="2200"/>
              <a:t>Solução: Contar com o tempo de espera (</a:t>
            </a:r>
            <a:r>
              <a:rPr lang="pt-PT" altLang="pt-PT" sz="2200" i="1"/>
              <a:t>aging</a:t>
            </a:r>
            <a:r>
              <a:rPr lang="pt-PT" altLang="pt-PT" sz="2200"/>
              <a:t>)</a:t>
            </a:r>
          </a:p>
          <a:p>
            <a:pPr lvl="1"/>
            <a:r>
              <a:rPr lang="pt-PT" altLang="pt-PT" sz="1600"/>
              <a:t>Aumentar a prioridade dos processos em espera à medida que o tempo passa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>
            <a:extLst>
              <a:ext uri="{FF2B5EF4-FFF2-40B4-BE49-F238E27FC236}">
                <a16:creationId xmlns:a16="http://schemas.microsoft.com/office/drawing/2014/main" id="{537E16FD-B0D8-4817-B81D-77605D01F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Round Robin</a:t>
            </a:r>
          </a:p>
        </p:txBody>
      </p:sp>
      <p:sp>
        <p:nvSpPr>
          <p:cNvPr id="30723" name="Marcador de Posição de Conteúdo 3">
            <a:extLst>
              <a:ext uri="{FF2B5EF4-FFF2-40B4-BE49-F238E27FC236}">
                <a16:creationId xmlns:a16="http://schemas.microsoft.com/office/drawing/2014/main" id="{FC1A3BC7-2BC9-4E96-9110-F8813FB769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Versão </a:t>
            </a:r>
            <a:r>
              <a:rPr lang="pt-PT" altLang="pt-PT" sz="2000" i="1"/>
              <a:t>Time sharing </a:t>
            </a:r>
            <a:r>
              <a:rPr lang="pt-PT" altLang="pt-PT" sz="2000"/>
              <a:t>e </a:t>
            </a:r>
            <a:r>
              <a:rPr lang="pt-PT" altLang="pt-PT" sz="2000" i="1"/>
              <a:t>preemptive</a:t>
            </a:r>
            <a:r>
              <a:rPr lang="pt-PT" altLang="pt-PT" sz="2000"/>
              <a:t> de FCFS</a:t>
            </a:r>
          </a:p>
          <a:p>
            <a:r>
              <a:rPr lang="pt-PT" altLang="pt-PT" sz="2000"/>
              <a:t>Cada processo pode usar o CPU, no máximo, por determinado tempo (</a:t>
            </a:r>
            <a:r>
              <a:rPr lang="pt-PT" altLang="pt-PT" sz="2000" i="1"/>
              <a:t>time quantum</a:t>
            </a:r>
            <a:r>
              <a:rPr lang="pt-PT" altLang="pt-PT" sz="2000"/>
              <a:t>). Se o processo não bloquear antes do tempo definido é retirado de execução e passa para o fim da lista de Ready</a:t>
            </a:r>
            <a:endParaRPr lang="pt-PT" altLang="pt-PT" sz="1800"/>
          </a:p>
          <a:p>
            <a:pPr lvl="1"/>
            <a:r>
              <a:rPr lang="pt-PT" altLang="pt-PT" sz="1800" i="1"/>
              <a:t>Time quantum </a:t>
            </a:r>
            <a:r>
              <a:rPr lang="pt-PT" altLang="pt-PT" sz="1800"/>
              <a:t>varia, em geral, entre 10 e 100ms</a:t>
            </a:r>
          </a:p>
          <a:p>
            <a:r>
              <a:rPr lang="pt-PT" altLang="pt-PT" sz="2000"/>
              <a:t>Se existem n processos na fila de </a:t>
            </a:r>
            <a:r>
              <a:rPr lang="pt-PT" altLang="pt-PT" sz="2000" i="1"/>
              <a:t>Ready </a:t>
            </a:r>
            <a:r>
              <a:rPr lang="pt-PT" altLang="pt-PT" sz="2000"/>
              <a:t>(nenhum em execução) e o </a:t>
            </a:r>
            <a:r>
              <a:rPr lang="pt-PT" altLang="pt-PT" sz="2000" i="1"/>
              <a:t>time quantum </a:t>
            </a:r>
            <a:r>
              <a:rPr lang="pt-PT" altLang="pt-PT" sz="2000"/>
              <a:t>é q então:</a:t>
            </a:r>
          </a:p>
          <a:p>
            <a:pPr lvl="1"/>
            <a:r>
              <a:rPr lang="pt-PT" altLang="pt-PT" sz="1800"/>
              <a:t>cada processo usa cerca de 1/n do processador</a:t>
            </a:r>
          </a:p>
          <a:p>
            <a:pPr lvl="1"/>
            <a:r>
              <a:rPr lang="pt-PT" altLang="pt-PT" sz="1800"/>
              <a:t>Um processo nunca espera mais do que (n-1).q unidades de tempo </a:t>
            </a:r>
          </a:p>
          <a:p>
            <a:r>
              <a:rPr lang="pt-PT" altLang="pt-PT" sz="2000"/>
              <a:t>Desempenho</a:t>
            </a:r>
          </a:p>
          <a:p>
            <a:pPr lvl="1"/>
            <a:r>
              <a:rPr lang="pt-PT" altLang="pt-PT" sz="1600"/>
              <a:t>Q grande </a:t>
            </a:r>
            <a:r>
              <a:rPr lang="en-US" altLang="pt-PT" sz="1600">
                <a:sym typeface="Symbol" panose="05050102010706020507" pitchFamily="18" charset="2"/>
              </a:rPr>
              <a:t> FCFS</a:t>
            </a:r>
          </a:p>
          <a:p>
            <a:pPr lvl="1"/>
            <a:r>
              <a:rPr lang="en-US" altLang="pt-PT" sz="1600">
                <a:sym typeface="Symbol" panose="05050102010706020507" pitchFamily="18" charset="2"/>
              </a:rPr>
              <a:t>Q pequeno  o overhead da mudança de contexto pode ser significativo</a:t>
            </a:r>
            <a:endParaRPr lang="pt-PT" altLang="pt-PT" sz="1600"/>
          </a:p>
          <a:p>
            <a:pPr lvl="1"/>
            <a:endParaRPr lang="pt-PT" altLang="pt-PT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>
            <a:extLst>
              <a:ext uri="{FF2B5EF4-FFF2-40B4-BE49-F238E27FC236}">
                <a16:creationId xmlns:a16="http://schemas.microsoft.com/office/drawing/2014/main" id="{A4A029F8-37EC-4480-877D-39E73CCFD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Round Robin </a:t>
            </a:r>
            <a:r>
              <a:rPr lang="pt-PT" altLang="pt-PT"/>
              <a:t>com q=20</a:t>
            </a:r>
          </a:p>
        </p:txBody>
      </p:sp>
      <p:sp>
        <p:nvSpPr>
          <p:cNvPr id="31747" name="Marcador de Posição de Conteúdo 3">
            <a:extLst>
              <a:ext uri="{FF2B5EF4-FFF2-40B4-BE49-F238E27FC236}">
                <a16:creationId xmlns:a16="http://schemas.microsoft.com/office/drawing/2014/main" id="{9972AE46-0E4F-48B9-AB68-5CBEF996D8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318500" cy="4114800"/>
          </a:xfrm>
        </p:spPr>
        <p:txBody>
          <a:bodyPr/>
          <a:lstStyle/>
          <a:p>
            <a:pPr>
              <a:buFontTx/>
              <a:buNone/>
              <a:tabLst>
                <a:tab pos="2514600" algn="ctr"/>
                <a:tab pos="4394200" algn="ctr"/>
              </a:tabLst>
            </a:pPr>
            <a:r>
              <a:rPr lang="en-US" altLang="pt-PT" sz="2000"/>
              <a:t>		</a:t>
            </a:r>
            <a:r>
              <a:rPr lang="en-US" altLang="pt-PT" sz="2000" u="sng"/>
              <a:t>Process</a:t>
            </a:r>
            <a:r>
              <a:rPr lang="en-US" altLang="pt-PT" sz="2000"/>
              <a:t>	</a:t>
            </a:r>
            <a:r>
              <a:rPr lang="en-US" altLang="pt-PT" sz="2000" u="sng"/>
              <a:t>Burst Time</a:t>
            </a:r>
          </a:p>
          <a:p>
            <a:pPr>
              <a:buFontTx/>
              <a:buNone/>
              <a:tabLst>
                <a:tab pos="2514600" algn="ctr"/>
                <a:tab pos="4394200" algn="ctr"/>
              </a:tabLst>
            </a:pPr>
            <a:r>
              <a:rPr lang="en-US" altLang="pt-PT" sz="2000"/>
              <a:t>		P1	53</a:t>
            </a:r>
          </a:p>
          <a:p>
            <a:pPr>
              <a:buFontTx/>
              <a:buNone/>
              <a:tabLst>
                <a:tab pos="2514600" algn="ctr"/>
                <a:tab pos="4394200" algn="ctr"/>
              </a:tabLst>
            </a:pPr>
            <a:r>
              <a:rPr lang="en-US" altLang="pt-PT" sz="2000"/>
              <a:t>		 P2	17</a:t>
            </a:r>
          </a:p>
          <a:p>
            <a:pPr>
              <a:buFontTx/>
              <a:buNone/>
              <a:tabLst>
                <a:tab pos="2514600" algn="ctr"/>
                <a:tab pos="4394200" algn="ctr"/>
              </a:tabLst>
            </a:pPr>
            <a:r>
              <a:rPr lang="en-US" altLang="pt-PT" sz="2000"/>
              <a:t>		 P3	68</a:t>
            </a:r>
          </a:p>
          <a:p>
            <a:pPr>
              <a:buFontTx/>
              <a:buNone/>
              <a:tabLst>
                <a:tab pos="2514600" algn="ctr"/>
                <a:tab pos="4394200" algn="ctr"/>
              </a:tabLst>
            </a:pPr>
            <a:r>
              <a:rPr lang="en-US" altLang="pt-PT" sz="2000"/>
              <a:t>		 P4	 24</a:t>
            </a:r>
          </a:p>
          <a:p>
            <a:pPr>
              <a:tabLst>
                <a:tab pos="2514600" algn="ctr"/>
                <a:tab pos="4394200" algn="ctr"/>
              </a:tabLst>
            </a:pPr>
            <a:r>
              <a:rPr lang="en-US" altLang="pt-PT" sz="2000"/>
              <a:t>O escalonamento será:</a:t>
            </a:r>
          </a:p>
          <a:p>
            <a:pPr>
              <a:tabLst>
                <a:tab pos="2514600" algn="ctr"/>
                <a:tab pos="4394200" algn="ctr"/>
              </a:tabLst>
            </a:pPr>
            <a:endParaRPr lang="en-US" altLang="pt-PT" sz="2000"/>
          </a:p>
          <a:p>
            <a:pPr>
              <a:tabLst>
                <a:tab pos="2514600" algn="ctr"/>
                <a:tab pos="4394200" algn="ctr"/>
              </a:tabLst>
            </a:pPr>
            <a:endParaRPr lang="en-US" altLang="pt-PT" sz="2000"/>
          </a:p>
          <a:p>
            <a:pPr>
              <a:tabLst>
                <a:tab pos="2514600" algn="ctr"/>
                <a:tab pos="4394200" algn="ctr"/>
              </a:tabLst>
            </a:pPr>
            <a:endParaRPr lang="en-US" altLang="pt-PT" sz="2000"/>
          </a:p>
          <a:p>
            <a:pPr>
              <a:tabLst>
                <a:tab pos="2514600" algn="ctr"/>
                <a:tab pos="4394200" algn="ctr"/>
              </a:tabLst>
            </a:pPr>
            <a:endParaRPr lang="en-US" altLang="pt-PT" sz="2000"/>
          </a:p>
          <a:p>
            <a:pPr>
              <a:tabLst>
                <a:tab pos="2514600" algn="ctr"/>
                <a:tab pos="4394200" algn="ctr"/>
              </a:tabLst>
            </a:pPr>
            <a:r>
              <a:rPr lang="pt-PT" altLang="pt-PT" sz="2000"/>
              <a:t>Tipicamente RR tem maior tempo médio de espera do que SJF, mas melhor tempo de resposta</a:t>
            </a:r>
          </a:p>
        </p:txBody>
      </p:sp>
      <p:grpSp>
        <p:nvGrpSpPr>
          <p:cNvPr id="31748" name="Group 27">
            <a:extLst>
              <a:ext uri="{FF2B5EF4-FFF2-40B4-BE49-F238E27FC236}">
                <a16:creationId xmlns:a16="http://schemas.microsoft.com/office/drawing/2014/main" id="{80D9D424-2AEE-4D65-9C1A-989E89C4D64F}"/>
              </a:ext>
            </a:extLst>
          </p:cNvPr>
          <p:cNvGrpSpPr>
            <a:grpSpLocks/>
          </p:cNvGrpSpPr>
          <p:nvPr/>
        </p:nvGrpSpPr>
        <p:grpSpPr bwMode="auto">
          <a:xfrm>
            <a:off x="1571625" y="4238625"/>
            <a:ext cx="6051550" cy="976313"/>
            <a:chOff x="1056" y="2640"/>
            <a:chExt cx="3812" cy="615"/>
          </a:xfrm>
        </p:grpSpPr>
        <p:grpSp>
          <p:nvGrpSpPr>
            <p:cNvPr id="31749" name="Group 14">
              <a:extLst>
                <a:ext uri="{FF2B5EF4-FFF2-40B4-BE49-F238E27FC236}">
                  <a16:creationId xmlns:a16="http://schemas.microsoft.com/office/drawing/2014/main" id="{14D4A700-EBBB-40F9-B3C2-E9947364F3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1" y="2640"/>
              <a:ext cx="3550" cy="384"/>
              <a:chOff x="1152" y="2736"/>
              <a:chExt cx="2880" cy="288"/>
            </a:xfrm>
          </p:grpSpPr>
          <p:sp>
            <p:nvSpPr>
              <p:cNvPr id="31761" name="Rectangle 4">
                <a:extLst>
                  <a:ext uri="{FF2B5EF4-FFF2-40B4-BE49-F238E27FC236}">
                    <a16:creationId xmlns:a16="http://schemas.microsoft.com/office/drawing/2014/main" id="{4208131E-F0AC-403F-B5FD-27EEF055B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33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2A476F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pt-PT" sz="18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P</a:t>
                </a:r>
                <a:r>
                  <a:rPr lang="en-US" altLang="pt-PT" sz="1800" baseline="-250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1</a:t>
                </a:r>
                <a:endPara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endParaRPr>
              </a:p>
            </p:txBody>
          </p:sp>
          <p:sp>
            <p:nvSpPr>
              <p:cNvPr id="31762" name="Rectangle 5">
                <a:extLst>
                  <a:ext uri="{FF2B5EF4-FFF2-40B4-BE49-F238E27FC236}">
                    <a16:creationId xmlns:a16="http://schemas.microsoft.com/office/drawing/2014/main" id="{A3543005-11CE-4508-A298-C3405E29B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33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2A476F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pt-PT" sz="18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P</a:t>
                </a:r>
                <a:r>
                  <a:rPr lang="en-US" altLang="pt-PT" sz="1800" baseline="-250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2</a:t>
                </a:r>
              </a:p>
            </p:txBody>
          </p:sp>
          <p:sp>
            <p:nvSpPr>
              <p:cNvPr id="31763" name="Rectangle 6">
                <a:extLst>
                  <a:ext uri="{FF2B5EF4-FFF2-40B4-BE49-F238E27FC236}">
                    <a16:creationId xmlns:a16="http://schemas.microsoft.com/office/drawing/2014/main" id="{D499408F-38B2-4E43-B708-95A5437A3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33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2A476F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pt-PT" sz="18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P</a:t>
                </a:r>
                <a:r>
                  <a:rPr lang="en-US" altLang="pt-PT" sz="1800" baseline="-250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31764" name="Rectangle 7">
                <a:extLst>
                  <a:ext uri="{FF2B5EF4-FFF2-40B4-BE49-F238E27FC236}">
                    <a16:creationId xmlns:a16="http://schemas.microsoft.com/office/drawing/2014/main" id="{907C88BE-8B7A-455F-B9A9-13D2F6F2B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33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2A476F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pt-PT" sz="18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P</a:t>
                </a:r>
                <a:r>
                  <a:rPr lang="en-US" altLang="pt-PT" sz="1800" baseline="-250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4</a:t>
                </a:r>
              </a:p>
            </p:txBody>
          </p:sp>
          <p:sp>
            <p:nvSpPr>
              <p:cNvPr id="31765" name="Rectangle 8">
                <a:extLst>
                  <a:ext uri="{FF2B5EF4-FFF2-40B4-BE49-F238E27FC236}">
                    <a16:creationId xmlns:a16="http://schemas.microsoft.com/office/drawing/2014/main" id="{7BE5DAFD-2B00-4CFC-B8BE-7331732ED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33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2A476F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pt-PT" sz="18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P</a:t>
                </a:r>
                <a:r>
                  <a:rPr lang="en-US" altLang="pt-PT" sz="1800" baseline="-250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31766" name="Rectangle 9">
                <a:extLst>
                  <a:ext uri="{FF2B5EF4-FFF2-40B4-BE49-F238E27FC236}">
                    <a16:creationId xmlns:a16="http://schemas.microsoft.com/office/drawing/2014/main" id="{BD57BD62-4BE4-4D4F-B3E3-A505E15FB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33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2A476F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pt-PT" sz="18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P</a:t>
                </a:r>
                <a:r>
                  <a:rPr lang="en-US" altLang="pt-PT" sz="1800" baseline="-250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31767" name="Rectangle 10">
                <a:extLst>
                  <a:ext uri="{FF2B5EF4-FFF2-40B4-BE49-F238E27FC236}">
                    <a16:creationId xmlns:a16="http://schemas.microsoft.com/office/drawing/2014/main" id="{444D35F4-F085-43D0-8763-12D96F1A3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33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2A476F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pt-PT" sz="18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P</a:t>
                </a:r>
                <a:r>
                  <a:rPr lang="en-US" altLang="pt-PT" sz="1800" baseline="-250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4</a:t>
                </a:r>
              </a:p>
            </p:txBody>
          </p:sp>
          <p:sp>
            <p:nvSpPr>
              <p:cNvPr id="31768" name="Rectangle 11">
                <a:extLst>
                  <a:ext uri="{FF2B5EF4-FFF2-40B4-BE49-F238E27FC236}">
                    <a16:creationId xmlns:a16="http://schemas.microsoft.com/office/drawing/2014/main" id="{1B672D08-5D22-448C-933C-F8A857E80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33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2A476F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pt-PT" sz="18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P</a:t>
                </a:r>
                <a:r>
                  <a:rPr lang="en-US" altLang="pt-PT" sz="1800" baseline="-250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31769" name="Rectangle 12">
                <a:extLst>
                  <a:ext uri="{FF2B5EF4-FFF2-40B4-BE49-F238E27FC236}">
                    <a16:creationId xmlns:a16="http://schemas.microsoft.com/office/drawing/2014/main" id="{C157E461-D9F4-4360-B877-E0A027944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33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2A476F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pt-PT" sz="18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P</a:t>
                </a:r>
                <a:r>
                  <a:rPr lang="en-US" altLang="pt-PT" sz="1800" baseline="-250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31770" name="Rectangle 13">
                <a:extLst>
                  <a:ext uri="{FF2B5EF4-FFF2-40B4-BE49-F238E27FC236}">
                    <a16:creationId xmlns:a16="http://schemas.microsoft.com/office/drawing/2014/main" id="{9E0D4C19-45F1-455C-856E-7982BCEA2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33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2A476F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pt-PT" sz="18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P</a:t>
                </a:r>
                <a:r>
                  <a:rPr lang="en-US" altLang="pt-PT" sz="1800" baseline="-250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31750" name="Text Box 15">
              <a:extLst>
                <a:ext uri="{FF2B5EF4-FFF2-40B4-BE49-F238E27FC236}">
                  <a16:creationId xmlns:a16="http://schemas.microsoft.com/office/drawing/2014/main" id="{C40D08C5-C00B-4774-A060-21994DD89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02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31751" name="Text Box 16">
              <a:extLst>
                <a:ext uri="{FF2B5EF4-FFF2-40B4-BE49-F238E27FC236}">
                  <a16:creationId xmlns:a16="http://schemas.microsoft.com/office/drawing/2014/main" id="{9FCCD9A3-7FBC-40E1-B1D3-144510643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2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20</a:t>
              </a:r>
            </a:p>
          </p:txBody>
        </p:sp>
        <p:sp>
          <p:nvSpPr>
            <p:cNvPr id="31752" name="Text Box 17">
              <a:extLst>
                <a:ext uri="{FF2B5EF4-FFF2-40B4-BE49-F238E27FC236}">
                  <a16:creationId xmlns:a16="http://schemas.microsoft.com/office/drawing/2014/main" id="{2CBC7CDC-A20C-4057-847B-6E327EA62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8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37</a:t>
              </a:r>
            </a:p>
          </p:txBody>
        </p:sp>
        <p:sp>
          <p:nvSpPr>
            <p:cNvPr id="31753" name="Text Box 18">
              <a:extLst>
                <a:ext uri="{FF2B5EF4-FFF2-40B4-BE49-F238E27FC236}">
                  <a16:creationId xmlns:a16="http://schemas.microsoft.com/office/drawing/2014/main" id="{E8ABA91F-C4E4-4659-8744-ECC6F3587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8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57</a:t>
              </a:r>
            </a:p>
          </p:txBody>
        </p:sp>
        <p:sp>
          <p:nvSpPr>
            <p:cNvPr id="31754" name="Text Box 19">
              <a:extLst>
                <a:ext uri="{FF2B5EF4-FFF2-40B4-BE49-F238E27FC236}">
                  <a16:creationId xmlns:a16="http://schemas.microsoft.com/office/drawing/2014/main" id="{15753F64-E460-40E0-BD8A-E7FF07477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6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77</a:t>
              </a:r>
            </a:p>
          </p:txBody>
        </p:sp>
        <p:sp>
          <p:nvSpPr>
            <p:cNvPr id="31755" name="Text Box 20">
              <a:extLst>
                <a:ext uri="{FF2B5EF4-FFF2-40B4-BE49-F238E27FC236}">
                  <a16:creationId xmlns:a16="http://schemas.microsoft.com/office/drawing/2014/main" id="{1D5AE24D-386F-4746-80B6-C5E438ECA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2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97</a:t>
              </a:r>
            </a:p>
          </p:txBody>
        </p:sp>
        <p:sp>
          <p:nvSpPr>
            <p:cNvPr id="31756" name="Text Box 21">
              <a:extLst>
                <a:ext uri="{FF2B5EF4-FFF2-40B4-BE49-F238E27FC236}">
                  <a16:creationId xmlns:a16="http://schemas.microsoft.com/office/drawing/2014/main" id="{8D042972-EBA1-439A-BB1A-3C94427F5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117</a:t>
              </a:r>
            </a:p>
          </p:txBody>
        </p:sp>
        <p:sp>
          <p:nvSpPr>
            <p:cNvPr id="31757" name="Text Box 22">
              <a:extLst>
                <a:ext uri="{FF2B5EF4-FFF2-40B4-BE49-F238E27FC236}">
                  <a16:creationId xmlns:a16="http://schemas.microsoft.com/office/drawing/2014/main" id="{4892FD84-1E7F-4D6F-B7D4-F232FC9F2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121</a:t>
              </a:r>
            </a:p>
          </p:txBody>
        </p:sp>
        <p:sp>
          <p:nvSpPr>
            <p:cNvPr id="31758" name="Text Box 24">
              <a:extLst>
                <a:ext uri="{FF2B5EF4-FFF2-40B4-BE49-F238E27FC236}">
                  <a16:creationId xmlns:a16="http://schemas.microsoft.com/office/drawing/2014/main" id="{F807B101-2DC5-4E04-91D9-FD0C5B246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134</a:t>
              </a:r>
            </a:p>
          </p:txBody>
        </p:sp>
        <p:sp>
          <p:nvSpPr>
            <p:cNvPr id="31759" name="Text Box 25">
              <a:extLst>
                <a:ext uri="{FF2B5EF4-FFF2-40B4-BE49-F238E27FC236}">
                  <a16:creationId xmlns:a16="http://schemas.microsoft.com/office/drawing/2014/main" id="{C4BC5639-87DE-47C8-AFDD-BF86BF113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154</a:t>
              </a:r>
            </a:p>
          </p:txBody>
        </p:sp>
        <p:sp>
          <p:nvSpPr>
            <p:cNvPr id="31760" name="Text Box 26">
              <a:extLst>
                <a:ext uri="{FF2B5EF4-FFF2-40B4-BE49-F238E27FC236}">
                  <a16:creationId xmlns:a16="http://schemas.microsoft.com/office/drawing/2014/main" id="{63FF8B6B-97B0-479C-878A-4E03B3C3A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162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60162115-F4EE-4001-8E5F-42363F84D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Concorrência em Python</a:t>
            </a:r>
          </a:p>
        </p:txBody>
      </p:sp>
      <p:sp>
        <p:nvSpPr>
          <p:cNvPr id="16387" name="Marcador de Posição de Conteúdo 4">
            <a:extLst>
              <a:ext uri="{FF2B5EF4-FFF2-40B4-BE49-F238E27FC236}">
                <a16:creationId xmlns:a16="http://schemas.microsoft.com/office/drawing/2014/main" id="{E12015B1-CEFA-439F-8F77-EC640FDF68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b="1"/>
              <a:t>Lock</a:t>
            </a:r>
            <a:r>
              <a:rPr lang="pt-PT" altLang="pt-PT" sz="2400"/>
              <a:t> objects</a:t>
            </a:r>
          </a:p>
          <a:p>
            <a:pPr lvl="1"/>
            <a:r>
              <a:rPr lang="pt-PT" altLang="pt-PT" sz="2000"/>
              <a:t>Semelhantes a mutex</a:t>
            </a:r>
          </a:p>
          <a:p>
            <a:pPr lvl="1"/>
            <a:r>
              <a:rPr lang="pt-PT" altLang="pt-PT" sz="2000"/>
              <a:t>Métodos </a:t>
            </a:r>
            <a:r>
              <a:rPr lang="pt-PT" altLang="pt-PT" sz="2000" b="1"/>
              <a:t>acquire()</a:t>
            </a:r>
            <a:r>
              <a:rPr lang="pt-PT" altLang="pt-PT" sz="2000"/>
              <a:t> e </a:t>
            </a:r>
            <a:r>
              <a:rPr lang="pt-PT" altLang="pt-PT" sz="2000" b="1"/>
              <a:t>release()</a:t>
            </a:r>
          </a:p>
          <a:p>
            <a:r>
              <a:rPr lang="pt-PT" altLang="pt-PT" sz="2400" b="1"/>
              <a:t>RLock</a:t>
            </a:r>
            <a:r>
              <a:rPr lang="pt-PT" altLang="pt-PT" sz="2400"/>
              <a:t> objects</a:t>
            </a:r>
          </a:p>
          <a:p>
            <a:pPr lvl="1"/>
            <a:r>
              <a:rPr lang="pt-PT" altLang="pt-PT" sz="2000"/>
              <a:t>Reentrant Locks</a:t>
            </a:r>
          </a:p>
          <a:p>
            <a:pPr lvl="1"/>
            <a:r>
              <a:rPr lang="pt-PT" altLang="pt-PT" sz="2000"/>
              <a:t>Locks associados a </a:t>
            </a:r>
            <a:r>
              <a:rPr lang="pt-PT" altLang="pt-PT" sz="2000" i="1"/>
              <a:t>thread</a:t>
            </a:r>
          </a:p>
          <a:p>
            <a:pPr lvl="1"/>
            <a:r>
              <a:rPr lang="pt-PT" altLang="pt-PT" sz="2000"/>
              <a:t>Métodos </a:t>
            </a:r>
            <a:r>
              <a:rPr lang="pt-PT" altLang="pt-PT" sz="2000" b="1"/>
              <a:t>acquire()</a:t>
            </a:r>
            <a:r>
              <a:rPr lang="pt-PT" altLang="pt-PT" sz="2000"/>
              <a:t> e </a:t>
            </a:r>
            <a:r>
              <a:rPr lang="pt-PT" altLang="pt-PT" sz="2000" b="1"/>
              <a:t>release()</a:t>
            </a:r>
          </a:p>
          <a:p>
            <a:r>
              <a:rPr lang="pt-PT" altLang="pt-PT" sz="2400" b="1"/>
              <a:t>Condition</a:t>
            </a:r>
            <a:r>
              <a:rPr lang="pt-PT" altLang="pt-PT" sz="2400"/>
              <a:t> objects</a:t>
            </a:r>
          </a:p>
          <a:p>
            <a:pPr lvl="1"/>
            <a:r>
              <a:rPr lang="pt-PT" altLang="pt-PT" sz="2000"/>
              <a:t>Tem um </a:t>
            </a:r>
            <a:r>
              <a:rPr lang="pt-PT" altLang="pt-PT" sz="2000" b="1"/>
              <a:t>Lock</a:t>
            </a:r>
            <a:r>
              <a:rPr lang="pt-PT" altLang="pt-PT" sz="2000"/>
              <a:t> ou </a:t>
            </a:r>
            <a:r>
              <a:rPr lang="pt-PT" altLang="pt-PT" sz="2000" b="1"/>
              <a:t>RLock</a:t>
            </a:r>
            <a:r>
              <a:rPr lang="pt-PT" altLang="pt-PT" sz="2000"/>
              <a:t> associado</a:t>
            </a:r>
          </a:p>
          <a:p>
            <a:pPr lvl="1"/>
            <a:r>
              <a:rPr lang="pt-PT" altLang="pt-PT" sz="2000"/>
              <a:t>Métodos </a:t>
            </a:r>
            <a:r>
              <a:rPr lang="pt-PT" altLang="pt-PT" sz="2000" b="1"/>
              <a:t>wait()</a:t>
            </a:r>
            <a:r>
              <a:rPr lang="pt-PT" altLang="pt-PT" sz="2000"/>
              <a:t>, </a:t>
            </a:r>
            <a:r>
              <a:rPr lang="pt-PT" altLang="pt-PT" sz="2000" b="1"/>
              <a:t>notify()</a:t>
            </a:r>
            <a:r>
              <a:rPr lang="pt-PT" altLang="pt-PT" sz="2000"/>
              <a:t>, </a:t>
            </a:r>
            <a:r>
              <a:rPr lang="pt-PT" altLang="pt-PT" sz="2000" b="1"/>
              <a:t>notify_all()</a:t>
            </a:r>
            <a:r>
              <a:rPr lang="pt-PT" altLang="pt-PT" sz="2000"/>
              <a:t>, </a:t>
            </a:r>
            <a:r>
              <a:rPr lang="pt-PT" altLang="pt-PT" sz="2000" b="1"/>
              <a:t>acquire()</a:t>
            </a:r>
            <a:r>
              <a:rPr lang="pt-PT" altLang="pt-PT" sz="2000"/>
              <a:t> e </a:t>
            </a:r>
            <a:r>
              <a:rPr lang="pt-PT" altLang="pt-PT" sz="2000" b="1"/>
              <a:t>release()</a:t>
            </a:r>
          </a:p>
          <a:p>
            <a:pPr lvl="1"/>
            <a:endParaRPr lang="pt-PT" altLang="pt-PT" sz="2000"/>
          </a:p>
          <a:p>
            <a:pPr lvl="1"/>
            <a:endParaRPr lang="pt-PT" altLang="pt-PT" sz="2000"/>
          </a:p>
          <a:p>
            <a:endParaRPr lang="pt-PT" altLang="pt-PT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705C6174-54CF-4A23-906E-1D1BF2BAD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Concorrência em Python</a:t>
            </a:r>
          </a:p>
        </p:txBody>
      </p:sp>
      <p:sp>
        <p:nvSpPr>
          <p:cNvPr id="17411" name="Marcador de Posição de Conteúdo 4">
            <a:extLst>
              <a:ext uri="{FF2B5EF4-FFF2-40B4-BE49-F238E27FC236}">
                <a16:creationId xmlns:a16="http://schemas.microsoft.com/office/drawing/2014/main" id="{EBFF32EF-9BDF-43CD-911B-75D849B67F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b="1"/>
              <a:t>Semaphore</a:t>
            </a:r>
            <a:r>
              <a:rPr lang="pt-PT" altLang="pt-PT" sz="2400"/>
              <a:t> objects</a:t>
            </a:r>
          </a:p>
          <a:p>
            <a:pPr lvl="1"/>
            <a:r>
              <a:rPr lang="pt-PT" altLang="pt-PT" sz="2000"/>
              <a:t>Métodos </a:t>
            </a:r>
            <a:r>
              <a:rPr lang="pt-PT" altLang="pt-PT" sz="2000" b="1"/>
              <a:t>acquire()</a:t>
            </a:r>
            <a:r>
              <a:rPr lang="pt-PT" altLang="pt-PT" sz="2000"/>
              <a:t> e </a:t>
            </a:r>
            <a:r>
              <a:rPr lang="pt-PT" altLang="pt-PT" sz="2000" b="1"/>
              <a:t>release()</a:t>
            </a:r>
          </a:p>
          <a:p>
            <a:r>
              <a:rPr lang="pt-PT" altLang="pt-PT" sz="2400" b="1"/>
              <a:t>Event</a:t>
            </a:r>
            <a:r>
              <a:rPr lang="pt-PT" altLang="pt-PT" sz="2400"/>
              <a:t> objects</a:t>
            </a:r>
          </a:p>
          <a:p>
            <a:pPr lvl="1"/>
            <a:r>
              <a:rPr lang="pt-PT" altLang="pt-PT" sz="2000"/>
              <a:t>Métodos </a:t>
            </a:r>
            <a:r>
              <a:rPr lang="pt-PT" altLang="pt-PT" sz="2000" b="1"/>
              <a:t>set()</a:t>
            </a:r>
            <a:r>
              <a:rPr lang="pt-PT" altLang="pt-PT" sz="2000"/>
              <a:t>,</a:t>
            </a:r>
            <a:r>
              <a:rPr lang="pt-PT" altLang="pt-PT" sz="2000" b="1"/>
              <a:t> clear()</a:t>
            </a:r>
            <a:r>
              <a:rPr lang="pt-PT" altLang="pt-PT" sz="2000"/>
              <a:t> e </a:t>
            </a:r>
            <a:r>
              <a:rPr lang="pt-PT" altLang="pt-PT" sz="2000" b="1"/>
              <a:t>wait()</a:t>
            </a:r>
          </a:p>
          <a:p>
            <a:r>
              <a:rPr lang="pt-PT" altLang="pt-PT" sz="2400" b="1"/>
              <a:t>Timer</a:t>
            </a:r>
            <a:r>
              <a:rPr lang="pt-PT" altLang="pt-PT" sz="2400"/>
              <a:t> objects</a:t>
            </a:r>
          </a:p>
          <a:p>
            <a:pPr lvl="1"/>
            <a:r>
              <a:rPr lang="pt-PT" altLang="pt-PT" sz="2000"/>
              <a:t>M</a:t>
            </a:r>
            <a:r>
              <a:rPr lang="en-US" altLang="pt-PT" sz="2000"/>
              <a:t>étodo </a:t>
            </a:r>
            <a:r>
              <a:rPr lang="en-US" altLang="pt-PT" sz="2000" b="1"/>
              <a:t>start()</a:t>
            </a:r>
          </a:p>
          <a:p>
            <a:r>
              <a:rPr lang="en-US" altLang="pt-PT" sz="2400" b="1"/>
              <a:t>Barrier</a:t>
            </a:r>
            <a:r>
              <a:rPr lang="en-US" altLang="pt-PT" sz="2400"/>
              <a:t> objects</a:t>
            </a:r>
          </a:p>
          <a:p>
            <a:pPr lvl="1"/>
            <a:r>
              <a:rPr lang="en-US" altLang="pt-PT" sz="2000"/>
              <a:t>Método </a:t>
            </a:r>
            <a:r>
              <a:rPr lang="en-US" altLang="pt-PT" sz="2000" b="1"/>
              <a:t>wait()</a:t>
            </a:r>
            <a:endParaRPr lang="pt-PT" altLang="pt-PT" sz="2000" b="1"/>
          </a:p>
          <a:p>
            <a:pPr lvl="1"/>
            <a:endParaRPr lang="pt-PT" altLang="pt-PT" sz="2000"/>
          </a:p>
          <a:p>
            <a:pPr lvl="1"/>
            <a:endParaRPr lang="pt-PT" altLang="pt-PT" sz="2000"/>
          </a:p>
          <a:p>
            <a:endParaRPr lang="pt-PT" altLang="pt-PT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22DB64C-5454-476C-A7C4-29E0AAB8F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Escalonador do CPU</a:t>
            </a:r>
          </a:p>
        </p:txBody>
      </p:sp>
      <p:sp>
        <p:nvSpPr>
          <p:cNvPr id="18435" name="Marcador de Posição de Conteúdo 3">
            <a:extLst>
              <a:ext uri="{FF2B5EF4-FFF2-40B4-BE49-F238E27FC236}">
                <a16:creationId xmlns:a16="http://schemas.microsoft.com/office/drawing/2014/main" id="{A0D1CAC1-AD94-462E-8AFD-D4F6D2F07B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Selecciona de entre os processos </a:t>
            </a:r>
            <a:r>
              <a:rPr lang="pt-PT" altLang="pt-PT" sz="2400" i="1"/>
              <a:t>Ready</a:t>
            </a:r>
            <a:r>
              <a:rPr lang="pt-PT" altLang="pt-PT" sz="2400"/>
              <a:t> qual o que irá ser executado no(s) CPU(s)</a:t>
            </a:r>
          </a:p>
          <a:p>
            <a:r>
              <a:rPr lang="pt-PT" altLang="pt-PT" sz="2400"/>
              <a:t>Escalonador é activado quando o processo:</a:t>
            </a:r>
          </a:p>
          <a:p>
            <a:pPr lvl="1"/>
            <a:r>
              <a:rPr lang="pt-PT" altLang="pt-PT" sz="2000"/>
              <a:t>Muda do estado de </a:t>
            </a:r>
            <a:r>
              <a:rPr lang="pt-PT" altLang="pt-PT" sz="2000" i="1"/>
              <a:t>running</a:t>
            </a:r>
            <a:r>
              <a:rPr lang="pt-PT" altLang="pt-PT" sz="2000"/>
              <a:t> para </a:t>
            </a:r>
            <a:r>
              <a:rPr lang="pt-PT" altLang="pt-PT" sz="2000" i="1"/>
              <a:t>waiting</a:t>
            </a:r>
          </a:p>
          <a:p>
            <a:pPr lvl="1"/>
            <a:r>
              <a:rPr lang="pt-PT" altLang="pt-PT" sz="2000"/>
              <a:t>Muda do estado </a:t>
            </a:r>
            <a:r>
              <a:rPr lang="pt-PT" altLang="pt-PT" sz="2000" i="1"/>
              <a:t>running</a:t>
            </a:r>
            <a:r>
              <a:rPr lang="pt-PT" altLang="pt-PT" sz="2000"/>
              <a:t> para </a:t>
            </a:r>
            <a:r>
              <a:rPr lang="pt-PT" altLang="pt-PT" sz="2000" i="1"/>
              <a:t>ready</a:t>
            </a:r>
          </a:p>
          <a:p>
            <a:pPr lvl="1"/>
            <a:r>
              <a:rPr lang="pt-PT" altLang="pt-PT" sz="2000"/>
              <a:t>Muda do estado </a:t>
            </a:r>
            <a:r>
              <a:rPr lang="pt-PT" altLang="pt-PT" sz="2000" i="1"/>
              <a:t>waiting</a:t>
            </a:r>
            <a:r>
              <a:rPr lang="pt-PT" altLang="pt-PT" sz="2000"/>
              <a:t> para </a:t>
            </a:r>
            <a:r>
              <a:rPr lang="pt-PT" altLang="pt-PT" sz="2000" i="1"/>
              <a:t>ready</a:t>
            </a:r>
          </a:p>
          <a:p>
            <a:pPr lvl="1"/>
            <a:r>
              <a:rPr lang="pt-PT" altLang="pt-PT" sz="2000"/>
              <a:t>Termina</a:t>
            </a:r>
          </a:p>
          <a:p>
            <a:r>
              <a:rPr lang="pt-PT" altLang="pt-PT" sz="2400"/>
              <a:t>Os escalonadores que usam apenas 1 e 4 são designados </a:t>
            </a:r>
            <a:r>
              <a:rPr lang="pt-PT" altLang="pt-PT" sz="2400" i="1"/>
              <a:t>non preemptive</a:t>
            </a:r>
          </a:p>
          <a:p>
            <a:r>
              <a:rPr lang="pt-PT" altLang="pt-PT" sz="2400"/>
              <a:t>Escalonadores que usam 2 e 3 são </a:t>
            </a:r>
            <a:r>
              <a:rPr lang="pt-PT" altLang="pt-PT" sz="2400" i="1"/>
              <a:t>preemptive</a:t>
            </a:r>
          </a:p>
          <a:p>
            <a:pPr lvl="1"/>
            <a:endParaRPr lang="pt-PT" altLang="pt-PT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8C64779-B41D-44F9-87DF-21F239A13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Escalonador do CPU</a:t>
            </a:r>
          </a:p>
        </p:txBody>
      </p:sp>
      <p:sp>
        <p:nvSpPr>
          <p:cNvPr id="19459" name="Marcador de Posição de Conteúdo 3">
            <a:extLst>
              <a:ext uri="{FF2B5EF4-FFF2-40B4-BE49-F238E27FC236}">
                <a16:creationId xmlns:a16="http://schemas.microsoft.com/office/drawing/2014/main" id="{3B1567FB-A0A7-490A-B135-9CD8053515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i="1" dirty="0" err="1"/>
              <a:t>Dispatcher</a:t>
            </a:r>
            <a:r>
              <a:rPr lang="pt-PT" altLang="pt-PT" sz="2400" i="1" dirty="0"/>
              <a:t> </a:t>
            </a:r>
            <a:r>
              <a:rPr lang="pt-PT" altLang="pt-PT" sz="2400" dirty="0"/>
              <a:t>encarrega-se de colocar o processo selecionado pelo escalonador em execução no CPU</a:t>
            </a:r>
          </a:p>
          <a:p>
            <a:pPr lvl="1"/>
            <a:r>
              <a:rPr lang="pt-PT" altLang="pt-PT" sz="2000" dirty="0" err="1"/>
              <a:t>Mudan</a:t>
            </a:r>
            <a:r>
              <a:rPr lang="en-US" altLang="pt-PT" sz="2000" dirty="0" err="1"/>
              <a:t>ça</a:t>
            </a:r>
            <a:r>
              <a:rPr lang="en-US" altLang="pt-PT" sz="2000" dirty="0"/>
              <a:t> de </a:t>
            </a:r>
            <a:r>
              <a:rPr lang="en-US" altLang="pt-PT" sz="2000" dirty="0" err="1"/>
              <a:t>contexto</a:t>
            </a:r>
            <a:endParaRPr lang="pt-PT" altLang="pt-PT" sz="2000" i="1" dirty="0"/>
          </a:p>
          <a:p>
            <a:pPr lvl="1"/>
            <a:r>
              <a:rPr lang="pt-PT" altLang="pt-PT" sz="2000" dirty="0"/>
              <a:t>Alterar CPU para modo de utilizador</a:t>
            </a:r>
          </a:p>
          <a:p>
            <a:pPr lvl="1"/>
            <a:r>
              <a:rPr lang="pt-PT" altLang="pt-PT" sz="2000" dirty="0"/>
              <a:t>Saltar para instrução do programa que permite continuar a execução do processo selecionado</a:t>
            </a:r>
          </a:p>
          <a:p>
            <a:r>
              <a:rPr lang="pt-PT" altLang="pt-PT" sz="2400" i="1" dirty="0" err="1"/>
              <a:t>Dispatch</a:t>
            </a:r>
            <a:r>
              <a:rPr lang="pt-PT" altLang="pt-PT" sz="2400" i="1" dirty="0"/>
              <a:t> </a:t>
            </a:r>
            <a:r>
              <a:rPr lang="pt-PT" altLang="pt-PT" sz="2400" i="1" dirty="0" err="1"/>
              <a:t>latency</a:t>
            </a:r>
            <a:r>
              <a:rPr lang="pt-PT" altLang="pt-PT" sz="2400" dirty="0"/>
              <a:t> – tempo que o </a:t>
            </a:r>
            <a:r>
              <a:rPr lang="pt-PT" altLang="pt-PT" sz="2400" i="1" dirty="0" err="1"/>
              <a:t>Dispatcher</a:t>
            </a:r>
            <a:r>
              <a:rPr lang="pt-PT" altLang="pt-PT" sz="2400" dirty="0"/>
              <a:t> demora entre parar um processo e reiniciar o processo selecionado pelo escalonador</a:t>
            </a:r>
          </a:p>
          <a:p>
            <a:pPr lvl="1"/>
            <a:endParaRPr lang="pt-PT" altLang="pt-PT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B29A2E3-0188-4CF3-A381-7518F4847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Avaliação do Escalonamento</a:t>
            </a:r>
          </a:p>
        </p:txBody>
      </p:sp>
      <p:sp>
        <p:nvSpPr>
          <p:cNvPr id="20483" name="Marcador de Posição de Conteúdo 3">
            <a:extLst>
              <a:ext uri="{FF2B5EF4-FFF2-40B4-BE49-F238E27FC236}">
                <a16:creationId xmlns:a16="http://schemas.microsoft.com/office/drawing/2014/main" id="{7D9DF4C1-5F59-484C-B26C-95E2E8555A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Utilização do CPU</a:t>
            </a:r>
          </a:p>
          <a:p>
            <a:pPr lvl="1"/>
            <a:r>
              <a:rPr lang="pt-PT" altLang="pt-PT" sz="1800"/>
              <a:t>Manter CPU ocupado</a:t>
            </a:r>
          </a:p>
          <a:p>
            <a:r>
              <a:rPr lang="pt-PT" altLang="pt-PT" sz="2000"/>
              <a:t>Débito</a:t>
            </a:r>
          </a:p>
          <a:p>
            <a:pPr lvl="1"/>
            <a:r>
              <a:rPr lang="pt-PT" altLang="pt-PT" sz="1800"/>
              <a:t>número de processos que terminam por unidade de tempo</a:t>
            </a:r>
          </a:p>
          <a:p>
            <a:r>
              <a:rPr lang="pt-PT" altLang="pt-PT" sz="2000"/>
              <a:t>Tempo do processo (</a:t>
            </a:r>
            <a:r>
              <a:rPr lang="pt-PT" altLang="pt-PT" sz="2000" i="1"/>
              <a:t>turnaround time</a:t>
            </a:r>
            <a:r>
              <a:rPr lang="pt-PT" altLang="pt-PT" sz="2000"/>
              <a:t>)</a:t>
            </a:r>
          </a:p>
          <a:p>
            <a:pPr lvl="1"/>
            <a:r>
              <a:rPr lang="pt-PT" altLang="pt-PT" sz="1800"/>
              <a:t>Tempo entre submissão do processo até este terminar</a:t>
            </a:r>
          </a:p>
          <a:p>
            <a:r>
              <a:rPr lang="pt-PT" altLang="pt-PT" sz="2000"/>
              <a:t>Tempo de espera</a:t>
            </a:r>
          </a:p>
          <a:p>
            <a:pPr lvl="1"/>
            <a:r>
              <a:rPr lang="pt-PT" altLang="pt-PT" sz="1800"/>
              <a:t>Tempo que o processo está à espera no estado Ready</a:t>
            </a:r>
          </a:p>
          <a:p>
            <a:r>
              <a:rPr lang="pt-PT" altLang="pt-PT" sz="2000"/>
              <a:t>Tempo de resposta</a:t>
            </a:r>
          </a:p>
          <a:p>
            <a:pPr lvl="1"/>
            <a:r>
              <a:rPr lang="pt-PT" altLang="pt-PT" sz="1800"/>
              <a:t>Tempo entre pedido e primeira resposta (eventualmente parcial) a esse pedido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AAFED5C-3297-421E-B69D-8D67FE587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Execução de um processo</a:t>
            </a:r>
          </a:p>
        </p:txBody>
      </p:sp>
      <p:sp>
        <p:nvSpPr>
          <p:cNvPr id="21507" name="Marcador de Posição de Conteúdo 4">
            <a:extLst>
              <a:ext uri="{FF2B5EF4-FFF2-40B4-BE49-F238E27FC236}">
                <a16:creationId xmlns:a16="http://schemas.microsoft.com/office/drawing/2014/main" id="{E30E1706-715E-4106-BCB4-8EF48A045C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pt-PT" altLang="pt-PT"/>
          </a:p>
        </p:txBody>
      </p:sp>
      <p:pic>
        <p:nvPicPr>
          <p:cNvPr id="21508" name="Picture 6">
            <a:extLst>
              <a:ext uri="{FF2B5EF4-FFF2-40B4-BE49-F238E27FC236}">
                <a16:creationId xmlns:a16="http://schemas.microsoft.com/office/drawing/2014/main" id="{ECB482ED-CA90-42D3-82D5-D9FAD39F8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2" t="789" r="30032" b="1576"/>
          <a:stretch>
            <a:fillRect/>
          </a:stretch>
        </p:blipFill>
        <p:spPr bwMode="auto">
          <a:xfrm>
            <a:off x="571500" y="1714500"/>
            <a:ext cx="2298700" cy="42148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9" name="Picture 7">
            <a:extLst>
              <a:ext uri="{FF2B5EF4-FFF2-40B4-BE49-F238E27FC236}">
                <a16:creationId xmlns:a16="http://schemas.microsoft.com/office/drawing/2014/main" id="{66EFCEC7-3804-4986-9F98-9EF9FF37B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6123" r="418" b="6123"/>
          <a:stretch>
            <a:fillRect/>
          </a:stretch>
        </p:blipFill>
        <p:spPr bwMode="auto">
          <a:xfrm>
            <a:off x="3500438" y="2000250"/>
            <a:ext cx="5291137" cy="35194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B4F51139-D005-45EF-AF51-499930175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Escalonamento FCFS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9BB2AD-7E0C-42E4-9B26-1AF6272EC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sz="2000" i="1" dirty="0" err="1"/>
              <a:t>First-Come</a:t>
            </a:r>
            <a:r>
              <a:rPr lang="pt-PT" sz="2000" i="1" dirty="0"/>
              <a:t>, </a:t>
            </a:r>
            <a:r>
              <a:rPr lang="pt-PT" sz="2000" i="1" dirty="0" err="1"/>
              <a:t>First-Served</a:t>
            </a:r>
            <a:endParaRPr lang="pt-PT" sz="2000" i="1" dirty="0"/>
          </a:p>
          <a:p>
            <a:pPr marL="355600">
              <a:buFontTx/>
              <a:buNone/>
              <a:tabLst>
                <a:tab pos="2336800" algn="ctr"/>
                <a:tab pos="3771900" algn="ctr"/>
              </a:tabLst>
              <a:defRPr/>
            </a:pPr>
            <a:r>
              <a:rPr lang="en-US" sz="2000" i="1" dirty="0"/>
              <a:t>		</a:t>
            </a:r>
            <a:r>
              <a:rPr lang="en-US" sz="2000" i="1" u="sng" dirty="0"/>
              <a:t>Process</a:t>
            </a:r>
            <a:r>
              <a:rPr lang="en-US" sz="2000" i="1" dirty="0"/>
              <a:t>	</a:t>
            </a:r>
            <a:r>
              <a:rPr lang="en-US" sz="2000" i="1" u="sng" dirty="0"/>
              <a:t>Burst Time</a:t>
            </a:r>
            <a:r>
              <a:rPr lang="en-US" sz="2000" i="1" dirty="0"/>
              <a:t>	</a:t>
            </a:r>
          </a:p>
          <a:p>
            <a:pPr marL="355600">
              <a:buFontTx/>
              <a:buNone/>
              <a:tabLst>
                <a:tab pos="2336800" algn="ctr"/>
                <a:tab pos="3771900" algn="ctr"/>
              </a:tabLst>
              <a:defRPr/>
            </a:pPr>
            <a:r>
              <a:rPr lang="en-US" sz="2000" i="1" dirty="0"/>
              <a:t>		P</a:t>
            </a:r>
            <a:r>
              <a:rPr lang="en-US" sz="2000" i="1" baseline="-25000" dirty="0"/>
              <a:t>1</a:t>
            </a:r>
            <a:r>
              <a:rPr lang="en-US" sz="2000" i="1" dirty="0"/>
              <a:t>	24</a:t>
            </a:r>
          </a:p>
          <a:p>
            <a:pPr marL="355600">
              <a:buFontTx/>
              <a:buNone/>
              <a:tabLst>
                <a:tab pos="2336800" algn="ctr"/>
                <a:tab pos="3771900" algn="ctr"/>
              </a:tabLst>
              <a:defRPr/>
            </a:pPr>
            <a:r>
              <a:rPr lang="en-US" sz="2000" i="1" dirty="0"/>
              <a:t>		 P</a:t>
            </a:r>
            <a:r>
              <a:rPr lang="en-US" sz="2000" i="1" baseline="-25000" dirty="0"/>
              <a:t>2</a:t>
            </a:r>
            <a:r>
              <a:rPr lang="en-US" sz="2000" i="1" dirty="0"/>
              <a:t> 	3</a:t>
            </a:r>
          </a:p>
          <a:p>
            <a:pPr marL="355600">
              <a:buFontTx/>
              <a:buNone/>
              <a:tabLst>
                <a:tab pos="2336800" algn="ctr"/>
                <a:tab pos="3771900" algn="ctr"/>
              </a:tabLst>
              <a:defRPr/>
            </a:pPr>
            <a:r>
              <a:rPr lang="en-US" sz="2000" i="1" dirty="0"/>
              <a:t>		 P</a:t>
            </a:r>
            <a:r>
              <a:rPr lang="en-US" sz="2000" i="1" baseline="-25000" dirty="0"/>
              <a:t>3</a:t>
            </a:r>
            <a:r>
              <a:rPr lang="en-US" sz="2000" i="1" dirty="0"/>
              <a:t>	 3 </a:t>
            </a:r>
          </a:p>
          <a:p>
            <a:pPr>
              <a:tabLst>
                <a:tab pos="2336800" algn="ctr"/>
                <a:tab pos="3771900" algn="ctr"/>
              </a:tabLst>
              <a:defRPr/>
            </a:pPr>
            <a:r>
              <a:rPr lang="pt-PT" sz="2000" dirty="0"/>
              <a:t>Se os processos chegarem pela ordem 1, 2, 3, então:</a:t>
            </a:r>
          </a:p>
          <a:p>
            <a:pPr>
              <a:tabLst>
                <a:tab pos="2336800" algn="ctr"/>
                <a:tab pos="3771900" algn="ctr"/>
              </a:tabLst>
              <a:defRPr/>
            </a:pPr>
            <a:endParaRPr lang="pt-PT" sz="2000" i="1" dirty="0"/>
          </a:p>
          <a:p>
            <a:pPr>
              <a:tabLst>
                <a:tab pos="2336800" algn="ctr"/>
                <a:tab pos="3771900" algn="ctr"/>
              </a:tabLst>
              <a:defRPr/>
            </a:pPr>
            <a:endParaRPr lang="pt-PT" sz="2000" i="1" dirty="0"/>
          </a:p>
          <a:p>
            <a:pPr>
              <a:tabLst>
                <a:tab pos="2336800" algn="ctr"/>
                <a:tab pos="3771900" algn="ctr"/>
              </a:tabLst>
              <a:defRPr/>
            </a:pPr>
            <a:endParaRPr lang="pt-PT" sz="2000" i="1" dirty="0"/>
          </a:p>
          <a:p>
            <a:pPr>
              <a:tabLst>
                <a:tab pos="2336800" algn="ctr"/>
                <a:tab pos="3771900" algn="ctr"/>
              </a:tabLst>
              <a:defRPr/>
            </a:pPr>
            <a:endParaRPr lang="pt-PT" sz="2000" i="1" dirty="0"/>
          </a:p>
          <a:p>
            <a:pPr>
              <a:tabLst>
                <a:tab pos="2336800" algn="ctr"/>
                <a:tab pos="3771900" algn="ctr"/>
              </a:tabLst>
              <a:defRPr/>
            </a:pPr>
            <a:r>
              <a:rPr lang="pt-PT" sz="2000" dirty="0"/>
              <a:t>Tempo de espera: </a:t>
            </a:r>
            <a:r>
              <a:rPr lang="nn-NO" sz="2000" dirty="0"/>
              <a:t>P</a:t>
            </a:r>
            <a:r>
              <a:rPr lang="nn-NO" sz="2000" baseline="-25000" dirty="0"/>
              <a:t>1</a:t>
            </a:r>
            <a:r>
              <a:rPr lang="nn-NO" sz="2000" dirty="0"/>
              <a:t>  = 0; P</a:t>
            </a:r>
            <a:r>
              <a:rPr lang="nn-NO" sz="2000" baseline="-25000" dirty="0"/>
              <a:t>2</a:t>
            </a:r>
            <a:r>
              <a:rPr lang="nn-NO" sz="2000" dirty="0"/>
              <a:t>  = 24; P</a:t>
            </a:r>
            <a:r>
              <a:rPr lang="nn-NO" sz="2000" baseline="-25000" dirty="0"/>
              <a:t>3</a:t>
            </a:r>
            <a:r>
              <a:rPr lang="nn-NO" sz="2000" dirty="0"/>
              <a:t> = 27</a:t>
            </a:r>
          </a:p>
          <a:p>
            <a:pPr>
              <a:tabLst>
                <a:tab pos="2336800" algn="ctr"/>
                <a:tab pos="3771900" algn="ctr"/>
              </a:tabLst>
              <a:defRPr/>
            </a:pPr>
            <a:r>
              <a:rPr lang="nn-NO" sz="2000" dirty="0"/>
              <a:t>Tempo médio de espera: (0 + 24 + 27)/3 = 17</a:t>
            </a:r>
            <a:endParaRPr lang="en-US" sz="2000" i="1" dirty="0"/>
          </a:p>
        </p:txBody>
      </p:sp>
      <p:grpSp>
        <p:nvGrpSpPr>
          <p:cNvPr id="22532" name="Group 18">
            <a:extLst>
              <a:ext uri="{FF2B5EF4-FFF2-40B4-BE49-F238E27FC236}">
                <a16:creationId xmlns:a16="http://schemas.microsoft.com/office/drawing/2014/main" id="{50B99F89-D300-4A06-B8BB-1E91B2D3A0CA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3786188"/>
            <a:ext cx="5556250" cy="1128712"/>
            <a:chOff x="856" y="2688"/>
            <a:chExt cx="3500" cy="711"/>
          </a:xfrm>
        </p:grpSpPr>
        <p:sp>
          <p:nvSpPr>
            <p:cNvPr id="22533" name="Rectangle 4">
              <a:extLst>
                <a:ext uri="{FF2B5EF4-FFF2-40B4-BE49-F238E27FC236}">
                  <a16:creationId xmlns:a16="http://schemas.microsoft.com/office/drawing/2014/main" id="{99AACA31-CDD3-4F2F-BCC7-A6192DF83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34" name="Text Box 5">
              <a:extLst>
                <a:ext uri="{FF2B5EF4-FFF2-40B4-BE49-F238E27FC236}">
                  <a16:creationId xmlns:a16="http://schemas.microsoft.com/office/drawing/2014/main" id="{140FF5D1-03E6-4064-B237-18EB7357A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1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2535" name="Text Box 6">
              <a:extLst>
                <a:ext uri="{FF2B5EF4-FFF2-40B4-BE49-F238E27FC236}">
                  <a16:creationId xmlns:a16="http://schemas.microsoft.com/office/drawing/2014/main" id="{BB24EA11-059B-41E2-861C-F9CCE742B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2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2536" name="Text Box 7">
              <a:extLst>
                <a:ext uri="{FF2B5EF4-FFF2-40B4-BE49-F238E27FC236}">
                  <a16:creationId xmlns:a16="http://schemas.microsoft.com/office/drawing/2014/main" id="{E48EA284-B0D1-448C-BE05-04878214E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3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2537" name="Line 8">
              <a:extLst>
                <a:ext uri="{FF2B5EF4-FFF2-40B4-BE49-F238E27FC236}">
                  <a16:creationId xmlns:a16="http://schemas.microsoft.com/office/drawing/2014/main" id="{92F76D37-2949-4EE0-AB18-91F027A31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Line 9">
              <a:extLst>
                <a:ext uri="{FF2B5EF4-FFF2-40B4-BE49-F238E27FC236}">
                  <a16:creationId xmlns:a16="http://schemas.microsoft.com/office/drawing/2014/main" id="{7CD22EC0-526D-4AE1-A55B-F6F98CE5E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Line 10">
              <a:extLst>
                <a:ext uri="{FF2B5EF4-FFF2-40B4-BE49-F238E27FC236}">
                  <a16:creationId xmlns:a16="http://schemas.microsoft.com/office/drawing/2014/main" id="{C3C170D2-801C-4F92-B12C-F279ACE2D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Line 11">
              <a:extLst>
                <a:ext uri="{FF2B5EF4-FFF2-40B4-BE49-F238E27FC236}">
                  <a16:creationId xmlns:a16="http://schemas.microsoft.com/office/drawing/2014/main" id="{5D7151C5-AFBC-4415-AD1B-7B8E119FE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Line 12">
              <a:extLst>
                <a:ext uri="{FF2B5EF4-FFF2-40B4-BE49-F238E27FC236}">
                  <a16:creationId xmlns:a16="http://schemas.microsoft.com/office/drawing/2014/main" id="{7849C506-1055-4488-BB46-197EF2878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Line 13">
              <a:extLst>
                <a:ext uri="{FF2B5EF4-FFF2-40B4-BE49-F238E27FC236}">
                  <a16:creationId xmlns:a16="http://schemas.microsoft.com/office/drawing/2014/main" id="{8D0F3645-5A44-4384-A849-3DFBE535E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Text Box 14">
              <a:extLst>
                <a:ext uri="{FF2B5EF4-FFF2-40B4-BE49-F238E27FC236}">
                  <a16:creationId xmlns:a16="http://schemas.microsoft.com/office/drawing/2014/main" id="{4C74285D-6DE0-4620-AE1B-977EE3C2A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24</a:t>
              </a:r>
            </a:p>
          </p:txBody>
        </p:sp>
        <p:sp>
          <p:nvSpPr>
            <p:cNvPr id="22544" name="Text Box 15">
              <a:extLst>
                <a:ext uri="{FF2B5EF4-FFF2-40B4-BE49-F238E27FC236}">
                  <a16:creationId xmlns:a16="http://schemas.microsoft.com/office/drawing/2014/main" id="{81F42C64-FEA9-4AFC-A02A-6D444B74D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27</a:t>
              </a:r>
            </a:p>
          </p:txBody>
        </p:sp>
        <p:sp>
          <p:nvSpPr>
            <p:cNvPr id="22545" name="Text Box 16">
              <a:extLst>
                <a:ext uri="{FF2B5EF4-FFF2-40B4-BE49-F238E27FC236}">
                  <a16:creationId xmlns:a16="http://schemas.microsoft.com/office/drawing/2014/main" id="{DBDB2E21-1B3C-4A71-8EEA-8121122AB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30</a:t>
              </a:r>
            </a:p>
          </p:txBody>
        </p:sp>
        <p:sp>
          <p:nvSpPr>
            <p:cNvPr id="22546" name="Text Box 17">
              <a:extLst>
                <a:ext uri="{FF2B5EF4-FFF2-40B4-BE49-F238E27FC236}">
                  <a16:creationId xmlns:a16="http://schemas.microsoft.com/office/drawing/2014/main" id="{0FFF5BB4-A6AB-4C90-9191-C3131DE7C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6CBA1818-FA53-4A80-8C55-1E19CF8473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Escalonamento FCFS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B5A64B-BE23-4440-8C41-C3734DAFD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336800" algn="ctr"/>
                <a:tab pos="3771900" algn="ctr"/>
              </a:tabLst>
              <a:defRPr/>
            </a:pPr>
            <a:r>
              <a:rPr lang="pt-PT" sz="2000" dirty="0"/>
              <a:t>Mas se os processos chegarem pela ordem 2, 3, 1, então:</a:t>
            </a:r>
          </a:p>
          <a:p>
            <a:pPr>
              <a:tabLst>
                <a:tab pos="2336800" algn="ctr"/>
                <a:tab pos="3771900" algn="ctr"/>
              </a:tabLst>
              <a:defRPr/>
            </a:pPr>
            <a:endParaRPr lang="pt-PT" sz="2000" i="1" dirty="0"/>
          </a:p>
          <a:p>
            <a:pPr>
              <a:tabLst>
                <a:tab pos="2336800" algn="ctr"/>
                <a:tab pos="3771900" algn="ctr"/>
              </a:tabLst>
              <a:defRPr/>
            </a:pPr>
            <a:endParaRPr lang="pt-PT" sz="2000" i="1" dirty="0"/>
          </a:p>
          <a:p>
            <a:pPr>
              <a:tabLst>
                <a:tab pos="2336800" algn="ctr"/>
                <a:tab pos="3771900" algn="ctr"/>
              </a:tabLst>
              <a:defRPr/>
            </a:pPr>
            <a:endParaRPr lang="pt-PT" sz="2000" i="1" dirty="0"/>
          </a:p>
          <a:p>
            <a:pPr>
              <a:tabLst>
                <a:tab pos="2336800" algn="ctr"/>
                <a:tab pos="3771900" algn="ctr"/>
              </a:tabLst>
              <a:defRPr/>
            </a:pPr>
            <a:endParaRPr lang="pt-PT" sz="2000" i="1" dirty="0"/>
          </a:p>
          <a:p>
            <a:pPr>
              <a:tabLst>
                <a:tab pos="2336800" algn="ctr"/>
                <a:tab pos="3771900" algn="ctr"/>
              </a:tabLst>
              <a:defRPr/>
            </a:pPr>
            <a:r>
              <a:rPr lang="pt-PT" sz="2000" dirty="0"/>
              <a:t>Tempo de espera: </a:t>
            </a:r>
            <a:r>
              <a:rPr lang="nn-NO" sz="2000" dirty="0"/>
              <a:t>P</a:t>
            </a:r>
            <a:r>
              <a:rPr lang="nn-NO" sz="2000" baseline="-25000" dirty="0"/>
              <a:t>1</a:t>
            </a:r>
            <a:r>
              <a:rPr lang="nn-NO" sz="2000" dirty="0"/>
              <a:t>  = 6; P</a:t>
            </a:r>
            <a:r>
              <a:rPr lang="nn-NO" sz="2000" baseline="-25000" dirty="0"/>
              <a:t>2</a:t>
            </a:r>
            <a:r>
              <a:rPr lang="nn-NO" sz="2000" dirty="0"/>
              <a:t>  = 0; P</a:t>
            </a:r>
            <a:r>
              <a:rPr lang="nn-NO" sz="2000" baseline="-25000" dirty="0"/>
              <a:t>3</a:t>
            </a:r>
            <a:r>
              <a:rPr lang="nn-NO" sz="2000" dirty="0"/>
              <a:t> = 3</a:t>
            </a:r>
          </a:p>
          <a:p>
            <a:pPr>
              <a:tabLst>
                <a:tab pos="2336800" algn="ctr"/>
                <a:tab pos="3771900" algn="ctr"/>
              </a:tabLst>
              <a:defRPr/>
            </a:pPr>
            <a:r>
              <a:rPr lang="nn-NO" sz="2000" dirty="0"/>
              <a:t>Tempo médio de espera: (6 + 0 + 3)/3 = 3 !!!</a:t>
            </a:r>
            <a:endParaRPr lang="pt-PT" sz="2000" dirty="0"/>
          </a:p>
          <a:p>
            <a:pPr marL="355600">
              <a:buFontTx/>
              <a:buNone/>
              <a:tabLst>
                <a:tab pos="2336800" algn="ctr"/>
                <a:tab pos="3771900" algn="ctr"/>
              </a:tabLst>
              <a:defRPr/>
            </a:pPr>
            <a:endParaRPr lang="en-US" sz="2000" i="1" dirty="0"/>
          </a:p>
          <a:p>
            <a:pPr marL="355600">
              <a:buFontTx/>
              <a:buNone/>
              <a:tabLst>
                <a:tab pos="2336800" algn="ctr"/>
                <a:tab pos="3771900" algn="ctr"/>
              </a:tabLst>
              <a:defRPr/>
            </a:pPr>
            <a:endParaRPr lang="en-US" sz="2000" i="1" dirty="0"/>
          </a:p>
          <a:p>
            <a:pPr marL="355600">
              <a:buFontTx/>
              <a:buNone/>
              <a:tabLst>
                <a:tab pos="2336800" algn="ctr"/>
                <a:tab pos="3771900" algn="ctr"/>
              </a:tabLst>
              <a:defRPr/>
            </a:pPr>
            <a:endParaRPr lang="en-US" sz="2000" i="1" dirty="0"/>
          </a:p>
          <a:p>
            <a:pPr>
              <a:defRPr/>
            </a:pPr>
            <a:endParaRPr lang="pt-PT" sz="2000" i="1" dirty="0"/>
          </a:p>
        </p:txBody>
      </p:sp>
      <p:grpSp>
        <p:nvGrpSpPr>
          <p:cNvPr id="23556" name="Group 20">
            <a:extLst>
              <a:ext uri="{FF2B5EF4-FFF2-40B4-BE49-F238E27FC236}">
                <a16:creationId xmlns:a16="http://schemas.microsoft.com/office/drawing/2014/main" id="{A2C31C8A-E397-4B5C-B51B-B213D854CFC7}"/>
              </a:ext>
            </a:extLst>
          </p:cNvPr>
          <p:cNvGrpSpPr>
            <a:grpSpLocks/>
          </p:cNvGrpSpPr>
          <p:nvPr/>
        </p:nvGrpSpPr>
        <p:grpSpPr bwMode="auto">
          <a:xfrm>
            <a:off x="1639888" y="1928813"/>
            <a:ext cx="5575300" cy="1128712"/>
            <a:chOff x="852" y="1650"/>
            <a:chExt cx="3512" cy="711"/>
          </a:xfrm>
        </p:grpSpPr>
        <p:sp>
          <p:nvSpPr>
            <p:cNvPr id="23557" name="Rectangle 6">
              <a:extLst>
                <a:ext uri="{FF2B5EF4-FFF2-40B4-BE49-F238E27FC236}">
                  <a16:creationId xmlns:a16="http://schemas.microsoft.com/office/drawing/2014/main" id="{8BA2B421-70C2-4F3A-B8A8-388DFE91D04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58" name="Text Box 7">
              <a:extLst>
                <a:ext uri="{FF2B5EF4-FFF2-40B4-BE49-F238E27FC236}">
                  <a16:creationId xmlns:a16="http://schemas.microsoft.com/office/drawing/2014/main" id="{25A523AB-B4A6-4A43-A566-ACF35ED28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179" y="1698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1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3559" name="Text Box 8">
              <a:extLst>
                <a:ext uri="{FF2B5EF4-FFF2-40B4-BE49-F238E27FC236}">
                  <a16:creationId xmlns:a16="http://schemas.microsoft.com/office/drawing/2014/main" id="{ACEC39A3-68D3-4C32-BB9A-616EC6CCA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691" y="1698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3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3560" name="Text Box 9">
              <a:extLst>
                <a:ext uri="{FF2B5EF4-FFF2-40B4-BE49-F238E27FC236}">
                  <a16:creationId xmlns:a16="http://schemas.microsoft.com/office/drawing/2014/main" id="{BC140A16-A7B7-4B9E-9B03-CFBBF1197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115" y="1698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2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3561" name="Line 10">
              <a:extLst>
                <a:ext uri="{FF2B5EF4-FFF2-40B4-BE49-F238E27FC236}">
                  <a16:creationId xmlns:a16="http://schemas.microsoft.com/office/drawing/2014/main" id="{432540C5-03E2-4ABA-809D-657F682F9B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Line 11">
              <a:extLst>
                <a:ext uri="{FF2B5EF4-FFF2-40B4-BE49-F238E27FC236}">
                  <a16:creationId xmlns:a16="http://schemas.microsoft.com/office/drawing/2014/main" id="{22D15881-1952-437C-9C7D-27FD359470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Line 12">
              <a:extLst>
                <a:ext uri="{FF2B5EF4-FFF2-40B4-BE49-F238E27FC236}">
                  <a16:creationId xmlns:a16="http://schemas.microsoft.com/office/drawing/2014/main" id="{4EB70026-A311-4CBA-98F8-10A4BCB2E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Line 13">
              <a:extLst>
                <a:ext uri="{FF2B5EF4-FFF2-40B4-BE49-F238E27FC236}">
                  <a16:creationId xmlns:a16="http://schemas.microsoft.com/office/drawing/2014/main" id="{9B518E7D-433F-42DE-870D-8201F9E3B2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Line 14">
              <a:extLst>
                <a:ext uri="{FF2B5EF4-FFF2-40B4-BE49-F238E27FC236}">
                  <a16:creationId xmlns:a16="http://schemas.microsoft.com/office/drawing/2014/main" id="{95E9D2AE-4C9B-4EF1-B380-D0B551CD7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Line 15">
              <a:extLst>
                <a:ext uri="{FF2B5EF4-FFF2-40B4-BE49-F238E27FC236}">
                  <a16:creationId xmlns:a16="http://schemas.microsoft.com/office/drawing/2014/main" id="{A0A2FCBC-CBA2-4510-9F5F-699D6C195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Text Box 16">
              <a:extLst>
                <a:ext uri="{FF2B5EF4-FFF2-40B4-BE49-F238E27FC236}">
                  <a16:creationId xmlns:a16="http://schemas.microsoft.com/office/drawing/2014/main" id="{F36E43AD-AFB2-4B25-83AC-CD27EA759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056" y="213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6</a:t>
              </a:r>
            </a:p>
          </p:txBody>
        </p:sp>
        <p:sp>
          <p:nvSpPr>
            <p:cNvPr id="23568" name="Text Box 17">
              <a:extLst>
                <a:ext uri="{FF2B5EF4-FFF2-40B4-BE49-F238E27FC236}">
                  <a16:creationId xmlns:a16="http://schemas.microsoft.com/office/drawing/2014/main" id="{F1104D07-3CFC-46A5-B3A2-555268DFA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480" y="213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9" name="Text Box 18">
              <a:extLst>
                <a:ext uri="{FF2B5EF4-FFF2-40B4-BE49-F238E27FC236}">
                  <a16:creationId xmlns:a16="http://schemas.microsoft.com/office/drawing/2014/main" id="{28D36C3C-7C5A-4A3C-9C9B-9DB3FBF9A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088" y="213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30</a:t>
              </a:r>
            </a:p>
          </p:txBody>
        </p:sp>
        <p:sp>
          <p:nvSpPr>
            <p:cNvPr id="23570" name="Text Box 19">
              <a:extLst>
                <a:ext uri="{FF2B5EF4-FFF2-40B4-BE49-F238E27FC236}">
                  <a16:creationId xmlns:a16="http://schemas.microsoft.com/office/drawing/2014/main" id="{08A39E74-7F84-4B39-9EEF-EBC8058E5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52" y="213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2451</TotalTime>
  <Words>1050</Words>
  <Application>Microsoft Office PowerPoint</Application>
  <PresentationFormat>On-screen Show (4:3)</PresentationFormat>
  <Paragraphs>211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Helvetica</vt:lpstr>
      <vt:lpstr>Times New Roman</vt:lpstr>
      <vt:lpstr>Modelo de apresentação predefinido</vt:lpstr>
      <vt:lpstr>Equation</vt:lpstr>
      <vt:lpstr>Sistemas Operativos  Licenciatura Engenharia Informática Licenciatura Engenharia Computacional</vt:lpstr>
      <vt:lpstr>Concorrência em Python</vt:lpstr>
      <vt:lpstr>Concorrência em Python</vt:lpstr>
      <vt:lpstr>Escalonador do CPU</vt:lpstr>
      <vt:lpstr>Escalonador do CPU</vt:lpstr>
      <vt:lpstr>Avaliação do Escalonamento</vt:lpstr>
      <vt:lpstr>Execução de um processo</vt:lpstr>
      <vt:lpstr>Escalonamento FCFS</vt:lpstr>
      <vt:lpstr>Escalonamento FCFS</vt:lpstr>
      <vt:lpstr>Escalonamento SJF</vt:lpstr>
      <vt:lpstr>Escalonamento SJF</vt:lpstr>
      <vt:lpstr>Escalonamento SJF</vt:lpstr>
      <vt:lpstr>Determinar o tempo do próximo CPU Burst</vt:lpstr>
      <vt:lpstr>Determinar o tempo do próximo CPU Burst</vt:lpstr>
      <vt:lpstr>Escalonamento por prioridades</vt:lpstr>
      <vt:lpstr>Round Robin</vt:lpstr>
      <vt:lpstr>Round Robin com q=20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200</cp:revision>
  <dcterms:created xsi:type="dcterms:W3CDTF">1601-01-01T00:00:00Z</dcterms:created>
  <dcterms:modified xsi:type="dcterms:W3CDTF">2022-12-20T13:05:11Z</dcterms:modified>
</cp:coreProperties>
</file>