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571" r:id="rId3"/>
    <p:sldId id="572" r:id="rId4"/>
    <p:sldId id="574" r:id="rId5"/>
    <p:sldId id="579" r:id="rId6"/>
    <p:sldId id="580" r:id="rId7"/>
    <p:sldId id="563" r:id="rId8"/>
    <p:sldId id="564" r:id="rId9"/>
    <p:sldId id="565" r:id="rId10"/>
    <p:sldId id="518" r:id="rId11"/>
    <p:sldId id="519" r:id="rId12"/>
    <p:sldId id="568" r:id="rId13"/>
    <p:sldId id="521" r:id="rId14"/>
    <p:sldId id="547" r:id="rId15"/>
    <p:sldId id="548" r:id="rId16"/>
    <p:sldId id="549" r:id="rId17"/>
    <p:sldId id="514" r:id="rId18"/>
    <p:sldId id="545" r:id="rId19"/>
    <p:sldId id="515" r:id="rId20"/>
    <p:sldId id="550" r:id="rId21"/>
    <p:sldId id="546" r:id="rId22"/>
    <p:sldId id="522" r:id="rId23"/>
    <p:sldId id="581" r:id="rId24"/>
    <p:sldId id="582" r:id="rId25"/>
    <p:sldId id="552" r:id="rId26"/>
    <p:sldId id="553" r:id="rId27"/>
    <p:sldId id="554" r:id="rId28"/>
    <p:sldId id="583" r:id="rId29"/>
    <p:sldId id="584" r:id="rId30"/>
    <p:sldId id="524" r:id="rId31"/>
    <p:sldId id="525" r:id="rId32"/>
    <p:sldId id="526" r:id="rId33"/>
    <p:sldId id="527" r:id="rId34"/>
    <p:sldId id="528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80" d="100"/>
          <a:sy n="80" d="100"/>
        </p:scale>
        <p:origin x="12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letivo 2022/2023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A7845BF7-7229-490E-AFE1-466F97DEA0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FIFO multi-nível com realimentação</a:t>
            </a:r>
          </a:p>
        </p:txBody>
      </p:sp>
      <p:sp>
        <p:nvSpPr>
          <p:cNvPr id="16387" name="Marcador de Posição de Conteúdo 3">
            <a:extLst>
              <a:ext uri="{FF2B5EF4-FFF2-40B4-BE49-F238E27FC236}">
                <a16:creationId xmlns:a16="http://schemas.microsoft.com/office/drawing/2014/main" id="{C92BB130-67FE-4789-A65C-C147EFA731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i="1"/>
              <a:t>Multilevel Feedback Queue</a:t>
            </a:r>
          </a:p>
          <a:p>
            <a:r>
              <a:rPr lang="pt-PT" altLang="pt-PT" sz="2400"/>
              <a:t>Um processo pode mover-se entre as várias filas</a:t>
            </a:r>
          </a:p>
          <a:p>
            <a:r>
              <a:rPr lang="pt-PT" altLang="pt-PT" sz="2400"/>
              <a:t>Parâmetros</a:t>
            </a:r>
          </a:p>
          <a:p>
            <a:pPr lvl="1"/>
            <a:r>
              <a:rPr lang="pt-PT" altLang="pt-PT" sz="2000"/>
              <a:t>Número de filas</a:t>
            </a:r>
          </a:p>
          <a:p>
            <a:pPr lvl="1"/>
            <a:r>
              <a:rPr lang="pt-PT" altLang="pt-PT" sz="2000"/>
              <a:t>Algoritmo de escalonamento de cada fila</a:t>
            </a:r>
          </a:p>
          <a:p>
            <a:pPr lvl="1"/>
            <a:r>
              <a:rPr lang="pt-PT" altLang="pt-PT" sz="2000"/>
              <a:t>Algoritmos de elevar e descer a prioridade de um processo</a:t>
            </a:r>
          </a:p>
          <a:p>
            <a:pPr lvl="1"/>
            <a:r>
              <a:rPr lang="pt-PT" altLang="pt-PT" sz="2000"/>
              <a:t>Algoritmo de atribuição da prioridade inicial de um processo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22A2087D-7046-4826-A30E-6ECDDEF96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FIFO multi-nível com realimentação</a:t>
            </a:r>
          </a:p>
        </p:txBody>
      </p:sp>
      <p:sp>
        <p:nvSpPr>
          <p:cNvPr id="17411" name="Marcador de Posição de Conteúdo 3">
            <a:extLst>
              <a:ext uri="{FF2B5EF4-FFF2-40B4-BE49-F238E27FC236}">
                <a16:creationId xmlns:a16="http://schemas.microsoft.com/office/drawing/2014/main" id="{86147A79-D76A-4EAD-BF8E-041E2186C0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800"/>
              <a:t>Três Filas</a:t>
            </a:r>
            <a:r>
              <a:rPr lang="en-US" altLang="pt-PT" sz="2800" i="1"/>
              <a:t>: </a:t>
            </a:r>
          </a:p>
          <a:p>
            <a:pPr lvl="1"/>
            <a:r>
              <a:rPr lang="en-US" altLang="pt-PT" sz="2400" i="1"/>
              <a:t>Q0 – RR </a:t>
            </a:r>
            <a:r>
              <a:rPr lang="en-US" altLang="pt-PT" sz="2400"/>
              <a:t>com</a:t>
            </a:r>
            <a:r>
              <a:rPr lang="en-US" altLang="pt-PT" sz="2400" i="1"/>
              <a:t> time quantum </a:t>
            </a:r>
            <a:r>
              <a:rPr lang="en-US" altLang="pt-PT" sz="2400"/>
              <a:t>8 ms</a:t>
            </a:r>
          </a:p>
          <a:p>
            <a:pPr lvl="1"/>
            <a:r>
              <a:rPr lang="en-US" altLang="pt-PT" sz="2400" i="1"/>
              <a:t>Q1 – RR </a:t>
            </a:r>
            <a:r>
              <a:rPr lang="en-US" altLang="pt-PT" sz="2400"/>
              <a:t>com </a:t>
            </a:r>
            <a:r>
              <a:rPr lang="en-US" altLang="pt-PT" sz="2400" i="1"/>
              <a:t>time quantum </a:t>
            </a:r>
            <a:r>
              <a:rPr lang="en-US" altLang="pt-PT" sz="2400"/>
              <a:t>16 ms</a:t>
            </a:r>
          </a:p>
          <a:p>
            <a:pPr lvl="1"/>
            <a:r>
              <a:rPr lang="en-US" altLang="pt-PT" sz="2400" i="1"/>
              <a:t>Q2 – FCFS</a:t>
            </a:r>
          </a:p>
          <a:p>
            <a:r>
              <a:rPr lang="en-US" altLang="pt-PT" sz="2800"/>
              <a:t>Escalonamento</a:t>
            </a:r>
          </a:p>
          <a:p>
            <a:pPr lvl="1"/>
            <a:r>
              <a:rPr lang="en-US" altLang="pt-PT" sz="2400"/>
              <a:t>Um novo processo começa em Q0. Se esgota os 8ms antes de bloquear, passa para Q1</a:t>
            </a:r>
          </a:p>
          <a:p>
            <a:pPr lvl="1"/>
            <a:r>
              <a:rPr lang="en-US" altLang="pt-PT" sz="2400"/>
              <a:t>Em Q1, se o processo ao executar esgota 16ms antes de bloquear passa para Q2</a:t>
            </a:r>
          </a:p>
          <a:p>
            <a:pPr>
              <a:buFontTx/>
              <a:buNone/>
            </a:pPr>
            <a:endParaRPr lang="pt-PT" altLang="pt-PT" sz="2800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74A0ABEA-A7FD-4ABF-B01F-1F7CDBD43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FIFO multi-nível com realimentação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D8C26CD9-F489-4A27-9DC7-A1FF76D21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" t="10027" r="1016" b="9756"/>
          <a:stretch>
            <a:fillRect/>
          </a:stretch>
        </p:blipFill>
        <p:spPr bwMode="auto">
          <a:xfrm>
            <a:off x="2071688" y="1941513"/>
            <a:ext cx="5118100" cy="3130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8139362F-CC25-444B-807D-8D1BD952E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Linux scheduler</a:t>
            </a:r>
          </a:p>
        </p:txBody>
      </p:sp>
      <p:sp>
        <p:nvSpPr>
          <p:cNvPr id="19459" name="Marcador de Posição de Conteúdo 2">
            <a:extLst>
              <a:ext uri="{FF2B5EF4-FFF2-40B4-BE49-F238E27FC236}">
                <a16:creationId xmlns:a16="http://schemas.microsoft.com/office/drawing/2014/main" id="{182433A8-DCFA-4410-B910-E090254AC5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1800"/>
              <a:t>o Linux considera três classes “clássicas” de </a:t>
            </a:r>
            <a:r>
              <a:rPr lang="pt-PT" altLang="pt-PT" sz="1800" i="1"/>
              <a:t>scheduling</a:t>
            </a:r>
            <a:r>
              <a:rPr lang="pt-PT" altLang="pt-PT" sz="1800"/>
              <a:t>, cada uma incorporando prioridades múltiplas, que, quando ordenadas por ordem decrescente de prioridade, são:</a:t>
            </a:r>
          </a:p>
          <a:p>
            <a:pPr lvl="1"/>
            <a:r>
              <a:rPr lang="pt-PT" altLang="pt-PT" sz="1600" i="1"/>
              <a:t>SCHED_FIFO </a:t>
            </a:r>
            <a:r>
              <a:rPr lang="pt-PT" altLang="pt-PT" sz="1600"/>
              <a:t>– classe formada por processos cuja atribuição do processador só lhes é retirada quando processos da mesma classe, com prioridade mais alta, estão prontos a </a:t>
            </a:r>
            <a:r>
              <a:rPr lang="en-US" altLang="pt-PT" sz="1600"/>
              <a:t>serem executados (</a:t>
            </a:r>
            <a:r>
              <a:rPr lang="en-US" altLang="pt-PT" sz="1600" i="1"/>
              <a:t>priority superseded</a:t>
            </a:r>
            <a:r>
              <a:rPr lang="en-US" altLang="pt-PT" sz="1600"/>
              <a:t>);</a:t>
            </a:r>
          </a:p>
          <a:p>
            <a:pPr lvl="1"/>
            <a:r>
              <a:rPr lang="pt-PT" altLang="pt-PT" sz="1600" i="1"/>
              <a:t>SCHED_RR </a:t>
            </a:r>
            <a:r>
              <a:rPr lang="pt-PT" altLang="pt-PT" sz="1600"/>
              <a:t>– classe formada por processos cuja atribuição do processador esta condicionada a uma janela de execução, a atribuição do processador é-lhes retirada mais cedo quando processos da classe </a:t>
            </a:r>
            <a:r>
              <a:rPr lang="pt-PT" altLang="pt-PT" sz="1600" i="1"/>
              <a:t>SCHED_FIFO</a:t>
            </a:r>
            <a:r>
              <a:rPr lang="pt-PT" altLang="pt-PT" sz="1600"/>
              <a:t>, ou da mesma classe com prioridade mais alta, estão prontos a serem executados (</a:t>
            </a:r>
            <a:r>
              <a:rPr lang="pt-PT" altLang="pt-PT" sz="1600" i="1"/>
              <a:t>priority superseded</a:t>
            </a:r>
            <a:r>
              <a:rPr lang="pt-PT" altLang="pt-PT" sz="1600"/>
              <a:t>);</a:t>
            </a:r>
          </a:p>
          <a:p>
            <a:pPr lvl="1"/>
            <a:r>
              <a:rPr lang="pt-PT" altLang="pt-PT" sz="1600" i="1"/>
              <a:t>SCHED_OTHER </a:t>
            </a:r>
            <a:r>
              <a:rPr lang="pt-PT" altLang="pt-PT" sz="1600"/>
              <a:t>– classe formada pelos processos restantes, o processador só é atribuído a processos desta classe se não houver outro tipo de processos prontos a serem </a:t>
            </a:r>
            <a:r>
              <a:rPr lang="en-US" altLang="pt-PT" sz="1600"/>
              <a:t>executados;</a:t>
            </a:r>
          </a:p>
          <a:p>
            <a:r>
              <a:rPr lang="pt-PT" altLang="pt-PT" sz="1800"/>
              <a:t>as classes </a:t>
            </a:r>
            <a:r>
              <a:rPr lang="pt-PT" altLang="pt-PT" sz="1800" i="1"/>
              <a:t>SCHED_FIFO </a:t>
            </a:r>
            <a:r>
              <a:rPr lang="pt-PT" altLang="pt-PT" sz="1800"/>
              <a:t>e </a:t>
            </a:r>
            <a:r>
              <a:rPr lang="pt-PT" altLang="pt-PT" sz="1800" i="1"/>
              <a:t>SCHED_RR </a:t>
            </a:r>
            <a:r>
              <a:rPr lang="pt-PT" altLang="pt-PT" sz="1800"/>
              <a:t>estão associadas a processamento de tempo real e a processos de sistema e o valor das suas prioridades é fixo;</a:t>
            </a:r>
          </a:p>
          <a:p>
            <a:r>
              <a:rPr lang="pt-PT" altLang="pt-PT" sz="1800"/>
              <a:t>a classe </a:t>
            </a:r>
            <a:r>
              <a:rPr lang="pt-PT" altLang="pt-PT" sz="1800" i="1"/>
              <a:t>SCHED_OTHER </a:t>
            </a:r>
            <a:r>
              <a:rPr lang="pt-PT" altLang="pt-PT" sz="1800"/>
              <a:t>está associada aos processos utilizador;</a:t>
            </a:r>
            <a:endParaRPr lang="en-US" altLang="pt-PT" sz="18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F7C392-2A87-43CC-A7C9-0D84215350FB}"/>
              </a:ext>
            </a:extLst>
          </p:cNvPr>
          <p:cNvSpPr txBox="1"/>
          <p:nvPr/>
        </p:nvSpPr>
        <p:spPr>
          <a:xfrm>
            <a:off x="7270750" y="6392863"/>
            <a:ext cx="12620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Slides SO, ARB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3E19CC5A-B017-473B-9998-65CFB6349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Linux scheduler</a:t>
            </a:r>
          </a:p>
        </p:txBody>
      </p:sp>
      <p:sp>
        <p:nvSpPr>
          <p:cNvPr id="20483" name="Marcador de Posição de Conteúdo 2">
            <a:extLst>
              <a:ext uri="{FF2B5EF4-FFF2-40B4-BE49-F238E27FC236}">
                <a16:creationId xmlns:a16="http://schemas.microsoft.com/office/drawing/2014/main" id="{4994F6B1-4CF1-487B-9C98-83B093E160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1800"/>
              <a:t>Foram recentemente incorporadas no Linux novas classes de scheduling:</a:t>
            </a:r>
          </a:p>
          <a:p>
            <a:pPr lvl="1"/>
            <a:r>
              <a:rPr lang="pt-PT" altLang="pt-PT" sz="1600" i="1"/>
              <a:t>SCHED_DEADLINE </a:t>
            </a:r>
            <a:r>
              <a:rPr lang="pt-PT" altLang="pt-PT" sz="1600"/>
              <a:t>– classe formada por </a:t>
            </a:r>
            <a:r>
              <a:rPr lang="pt-PT" altLang="pt-PT" sz="1600" i="1"/>
              <a:t>threads</a:t>
            </a:r>
            <a:r>
              <a:rPr lang="pt-PT" altLang="pt-PT" sz="1600"/>
              <a:t> de tempo real</a:t>
            </a:r>
            <a:r>
              <a:rPr lang="en-US" altLang="pt-PT" sz="1600"/>
              <a:t>; para cada thread são indicados: período, deadline relativa e tempo de computação; escalonador usa algoritmo </a:t>
            </a:r>
            <a:r>
              <a:rPr lang="en-US" altLang="pt-PT" sz="1600" i="1"/>
              <a:t>Global Earliest Deadline First; </a:t>
            </a:r>
            <a:r>
              <a:rPr lang="en-US" altLang="pt-PT" sz="1600"/>
              <a:t>disponível desde kerner 3.14 (Março 2014)</a:t>
            </a:r>
          </a:p>
          <a:p>
            <a:pPr lvl="1"/>
            <a:r>
              <a:rPr lang="pt-PT" altLang="pt-PT" sz="1600" i="1"/>
              <a:t>SCHED_BATCH </a:t>
            </a:r>
            <a:r>
              <a:rPr lang="pt-PT" altLang="pt-PT" sz="1600"/>
              <a:t>– escalonador assume que processos nesta classe são cpu-bound; usa </a:t>
            </a:r>
            <a:r>
              <a:rPr lang="pt-PT" altLang="pt-PT" sz="1600" i="1"/>
              <a:t>timeslices</a:t>
            </a:r>
            <a:r>
              <a:rPr lang="pt-PT" altLang="pt-PT" sz="1600"/>
              <a:t> maiores; aplica penalty quando processo acorda.</a:t>
            </a:r>
          </a:p>
          <a:p>
            <a:pPr lvl="1"/>
            <a:r>
              <a:rPr lang="pt-PT" altLang="pt-PT" sz="1600" i="1"/>
              <a:t>SCHED_IDLE </a:t>
            </a:r>
            <a:r>
              <a:rPr lang="pt-PT" altLang="pt-PT" sz="1600"/>
              <a:t>– classe formada por processos de muito baixa prioridade</a:t>
            </a:r>
            <a:r>
              <a:rPr lang="en-US" altLang="pt-PT" sz="1600"/>
              <a:t>; o valor nice não tem efeito neste processos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14D6A5-B5E1-42CA-8032-5ECA33075F5C}"/>
              </a:ext>
            </a:extLst>
          </p:cNvPr>
          <p:cNvSpPr txBox="1"/>
          <p:nvPr/>
        </p:nvSpPr>
        <p:spPr>
          <a:xfrm>
            <a:off x="7270750" y="6392863"/>
            <a:ext cx="12620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Slides SO, ARB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CAE247B-B0AA-4E56-A0F3-13610DB08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Ealiest Deadline First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2284F525-BF07-4628-A866-8CE1BF27EE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Escolhe para execução sempre o processo que tem a </a:t>
            </a:r>
            <a:r>
              <a:rPr lang="en-US" altLang="en-US" sz="2000" i="1"/>
              <a:t>deadline</a:t>
            </a:r>
            <a:r>
              <a:rPr lang="en-US" altLang="en-US" sz="2000"/>
              <a:t> mais próxima</a:t>
            </a:r>
          </a:p>
          <a:p>
            <a:r>
              <a:rPr lang="en-US" altLang="en-US" sz="2000"/>
              <a:t>É óptimo do ponto de vista de que se é possível correr um conjunto de processos (com tempo de chegada, tempo de processamento e deadline) de forma a todos cumprirem as deadlines, o EDF cumpre as deadlines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62E666-8632-41CC-B038-C74D74928445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3505200"/>
          <a:ext cx="4176711" cy="1219200"/>
        </p:xfrm>
        <a:graphic>
          <a:graphicData uri="http://schemas.openxmlformats.org/drawingml/2006/table">
            <a:tbl>
              <a:tblPr/>
              <a:tblGrid>
                <a:gridCol w="864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Process</a:t>
                      </a:r>
                    </a:p>
                  </a:txBody>
                  <a:tcPr marL="91445" marR="91445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Execution Time</a:t>
                      </a:r>
                    </a:p>
                  </a:txBody>
                  <a:tcPr marL="91445" marR="91445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Period</a:t>
                      </a:r>
                    </a:p>
                  </a:txBody>
                  <a:tcPr marL="91445" marR="91445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P1</a:t>
                      </a:r>
                    </a:p>
                  </a:txBody>
                  <a:tcPr marL="91445" marR="91445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91445" marR="91445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8</a:t>
                      </a:r>
                    </a:p>
                  </a:txBody>
                  <a:tcPr marL="91445" marR="91445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0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P2</a:t>
                      </a:r>
                    </a:p>
                  </a:txBody>
                  <a:tcPr marL="91445" marR="91445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91445" marR="91445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91445" marR="91445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0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P3</a:t>
                      </a:r>
                    </a:p>
                  </a:txBody>
                  <a:tcPr marL="91445" marR="91445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91445" marR="91445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10</a:t>
                      </a:r>
                    </a:p>
                  </a:txBody>
                  <a:tcPr marL="91445" marR="91445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1530" name="Picture 2" descr="https://upload.wikimedia.org/wikipedia/commons/3/3f/EDF_Example_Timing_Diagram.png">
            <a:extLst>
              <a:ext uri="{FF2B5EF4-FFF2-40B4-BE49-F238E27FC236}">
                <a16:creationId xmlns:a16="http://schemas.microsoft.com/office/drawing/2014/main" id="{C2B8E33D-066E-462B-98BD-CFE4175BC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724400"/>
            <a:ext cx="817245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5CADC011-26B3-4ED0-9938-50E03EA74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/>
              <a:t>Linux: </a:t>
            </a:r>
            <a:r>
              <a:rPr lang="en-US" altLang="pt-PT" dirty="0" err="1"/>
              <a:t>algoritmo</a:t>
            </a:r>
            <a:r>
              <a:rPr lang="en-US" altLang="pt-PT" dirty="0"/>
              <a:t> </a:t>
            </a:r>
            <a:r>
              <a:rPr lang="en-US" altLang="pt-PT" dirty="0" err="1"/>
              <a:t>até</a:t>
            </a:r>
            <a:r>
              <a:rPr lang="en-US" altLang="pt-PT" dirty="0"/>
              <a:t> 2007</a:t>
            </a:r>
          </a:p>
        </p:txBody>
      </p:sp>
      <p:sp>
        <p:nvSpPr>
          <p:cNvPr id="22531" name="Marcador de Posição de Conteúdo 2">
            <a:extLst>
              <a:ext uri="{FF2B5EF4-FFF2-40B4-BE49-F238E27FC236}">
                <a16:creationId xmlns:a16="http://schemas.microsoft.com/office/drawing/2014/main" id="{9013C305-2D8E-451E-B0A7-358A77370C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para a classe </a:t>
            </a:r>
            <a:r>
              <a:rPr lang="pt-PT" altLang="pt-PT" sz="2000" i="1"/>
              <a:t>SCHED_OTHER</a:t>
            </a:r>
            <a:r>
              <a:rPr lang="pt-PT" altLang="pt-PT" sz="2000"/>
              <a:t>, o Linux usava um algoritmo baseado em </a:t>
            </a:r>
            <a:r>
              <a:rPr lang="pt-PT" altLang="pt-PT" sz="2000" i="1"/>
              <a:t>créditos </a:t>
            </a:r>
            <a:r>
              <a:rPr lang="pt-PT" altLang="pt-PT" sz="2000"/>
              <a:t>no estabelecimento da sua prioridade;</a:t>
            </a:r>
          </a:p>
          <a:p>
            <a:r>
              <a:rPr lang="pt-PT" altLang="pt-PT" sz="2000"/>
              <a:t>no instante de recreditação </a:t>
            </a:r>
            <a:r>
              <a:rPr lang="pt-PT" altLang="pt-PT" sz="2000" i="1"/>
              <a:t>i</a:t>
            </a:r>
            <a:r>
              <a:rPr lang="pt-PT" altLang="pt-PT" sz="2000"/>
              <a:t>, a prioridade de cada processo (equivalente ao numero de créditos de execução que lhe são atribuídos) e calculada pela fórmula </a:t>
            </a:r>
            <a:r>
              <a:rPr lang="en-US" altLang="pt-PT" sz="2000"/>
              <a:t>seguinte:</a:t>
            </a:r>
          </a:p>
          <a:p>
            <a:endParaRPr lang="en-US" altLang="pt-PT" sz="2000"/>
          </a:p>
          <a:p>
            <a:endParaRPr lang="en-US" altLang="pt-PT" sz="2000"/>
          </a:p>
          <a:p>
            <a:endParaRPr lang="en-US" altLang="pt-PT" sz="2000"/>
          </a:p>
          <a:p>
            <a:r>
              <a:rPr lang="pt-PT" altLang="pt-PT" sz="2000"/>
              <a:t>em que </a:t>
            </a:r>
            <a:r>
              <a:rPr lang="pt-PT" altLang="pt-PT" sz="2000" i="1"/>
              <a:t>CPU</a:t>
            </a:r>
            <a:r>
              <a:rPr lang="pt-PT" altLang="pt-PT" sz="2000" i="1" baseline="-25000"/>
              <a:t>j</a:t>
            </a:r>
            <a:r>
              <a:rPr lang="pt-PT" altLang="pt-PT" sz="2000"/>
              <a:t>(</a:t>
            </a:r>
            <a:r>
              <a:rPr lang="pt-PT" altLang="pt-PT" sz="2000" i="1"/>
              <a:t>i</a:t>
            </a:r>
            <a:r>
              <a:rPr lang="pt-PT" altLang="pt-PT" sz="2000"/>
              <a:t>) representa a prioridade do processo </a:t>
            </a:r>
            <a:r>
              <a:rPr lang="pt-PT" altLang="pt-PT" sz="2000" i="1"/>
              <a:t>j </a:t>
            </a:r>
            <a:r>
              <a:rPr lang="pt-PT" altLang="pt-PT" sz="2000"/>
              <a:t>(o número de créditos que lhe são atribuídos) no instante de recreditação </a:t>
            </a:r>
            <a:r>
              <a:rPr lang="pt-PT" altLang="pt-PT" sz="2000" i="1"/>
              <a:t>i</a:t>
            </a:r>
            <a:r>
              <a:rPr lang="pt-PT" altLang="pt-PT" sz="2000"/>
              <a:t>, </a:t>
            </a:r>
            <a:r>
              <a:rPr lang="pt-PT" altLang="pt-PT" sz="2000" i="1"/>
              <a:t>CPU</a:t>
            </a:r>
            <a:r>
              <a:rPr lang="pt-PT" altLang="pt-PT" sz="2000" i="1" baseline="-25000"/>
              <a:t>j</a:t>
            </a:r>
            <a:r>
              <a:rPr lang="pt-PT" altLang="pt-PT" sz="2000"/>
              <a:t>(</a:t>
            </a:r>
            <a:r>
              <a:rPr lang="pt-PT" altLang="pt-PT" sz="2000" i="1"/>
              <a:t>i</a:t>
            </a:r>
            <a:r>
              <a:rPr lang="pt-PT" altLang="pt-PT" sz="2000"/>
              <a:t>-1) o numero de créditos não usados pelo processo </a:t>
            </a:r>
            <a:r>
              <a:rPr lang="pt-PT" altLang="pt-PT" sz="2000" i="1"/>
              <a:t>j </a:t>
            </a:r>
            <a:r>
              <a:rPr lang="pt-PT" altLang="pt-PT" sz="2000"/>
              <a:t>no intervalo de recreditacao </a:t>
            </a:r>
            <a:r>
              <a:rPr lang="pt-PT" altLang="pt-PT" sz="2000" i="1"/>
              <a:t>i</a:t>
            </a:r>
            <a:r>
              <a:rPr lang="pt-PT" altLang="pt-PT" sz="2000"/>
              <a:t>-1, </a:t>
            </a:r>
            <a:r>
              <a:rPr lang="pt-PT" altLang="pt-PT" sz="2000" i="1"/>
              <a:t>PBase</a:t>
            </a:r>
            <a:r>
              <a:rPr lang="pt-PT" altLang="pt-PT" sz="2000" i="1" baseline="-25000"/>
              <a:t>j</a:t>
            </a:r>
            <a:r>
              <a:rPr lang="pt-PT" altLang="pt-PT" sz="2000" i="1"/>
              <a:t> </a:t>
            </a:r>
            <a:r>
              <a:rPr lang="pt-PT" altLang="pt-PT" sz="2000"/>
              <a:t>a prioridade base do processo j e </a:t>
            </a:r>
            <a:r>
              <a:rPr lang="pt-PT" altLang="pt-PT" sz="2000" i="1"/>
              <a:t>nice</a:t>
            </a:r>
            <a:r>
              <a:rPr lang="pt-PT" altLang="pt-PT" sz="2000" i="1" baseline="-25000"/>
              <a:t>j</a:t>
            </a:r>
            <a:r>
              <a:rPr lang="pt-PT" altLang="pt-PT" sz="2000" i="1"/>
              <a:t> </a:t>
            </a:r>
            <a:r>
              <a:rPr lang="pt-PT" altLang="pt-PT" sz="2000"/>
              <a:t>o valor de alteracão de prioridade dependente do </a:t>
            </a:r>
            <a:r>
              <a:rPr lang="en-US" altLang="pt-PT" sz="2000"/>
              <a:t>utilizador (valor no intervalo -20 a 19);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CFD29B04-EE49-41E2-B204-7A0F12ACE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068638"/>
            <a:ext cx="511175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6B1A83-3EBA-4CD9-9AD1-D1A4DB3C4D6A}"/>
              </a:ext>
            </a:extLst>
          </p:cNvPr>
          <p:cNvSpPr txBox="1"/>
          <p:nvPr/>
        </p:nvSpPr>
        <p:spPr>
          <a:xfrm>
            <a:off x="7270750" y="6392863"/>
            <a:ext cx="12620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Slides SO, ARB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D86DF561-E586-4EB2-9829-489FDB30F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/>
              <a:t>Linux: </a:t>
            </a:r>
            <a:r>
              <a:rPr lang="en-US" altLang="pt-PT" dirty="0" err="1"/>
              <a:t>algoritmo</a:t>
            </a:r>
            <a:r>
              <a:rPr lang="en-US" altLang="pt-PT" dirty="0"/>
              <a:t> </a:t>
            </a:r>
            <a:r>
              <a:rPr lang="en-US" altLang="pt-PT" dirty="0" err="1"/>
              <a:t>até</a:t>
            </a:r>
            <a:r>
              <a:rPr lang="en-US" altLang="pt-PT" dirty="0"/>
              <a:t> 2007</a:t>
            </a:r>
          </a:p>
        </p:txBody>
      </p:sp>
      <p:sp>
        <p:nvSpPr>
          <p:cNvPr id="23555" name="Marcador de Posição de Conteúdo 2">
            <a:extLst>
              <a:ext uri="{FF2B5EF4-FFF2-40B4-BE49-F238E27FC236}">
                <a16:creationId xmlns:a16="http://schemas.microsoft.com/office/drawing/2014/main" id="{4E9278B9-73C2-4E07-9C12-5A012F0A07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o </a:t>
            </a:r>
            <a:r>
              <a:rPr lang="pt-PT" altLang="pt-PT" sz="2000" i="1"/>
              <a:t>scheduler </a:t>
            </a:r>
            <a:r>
              <a:rPr lang="pt-PT" altLang="pt-PT" sz="2000"/>
              <a:t>calendariza para execução o processo com mais créditos (maior prioridade); sempre que ocorre uma interrupção do </a:t>
            </a:r>
            <a:r>
              <a:rPr lang="pt-PT" altLang="pt-PT" sz="2000" i="1"/>
              <a:t>RTC </a:t>
            </a:r>
            <a:r>
              <a:rPr lang="pt-PT" altLang="pt-PT" sz="2000"/>
              <a:t>o processo perde um crédito; quando o número de créditos atinge o valor zero, o processo perde a posse do processador por esgotamento da janela de execução e outro processo é </a:t>
            </a:r>
            <a:r>
              <a:rPr lang="en-US" altLang="pt-PT" sz="2000"/>
              <a:t>calendarizado;</a:t>
            </a:r>
          </a:p>
          <a:p>
            <a:r>
              <a:rPr lang="pt-PT" altLang="pt-PT" sz="2000"/>
              <a:t>quando já não há processos na fila de espera dos </a:t>
            </a:r>
            <a:r>
              <a:rPr lang="pt-PT" altLang="pt-PT" sz="2000" i="1"/>
              <a:t>processos prontos a serem executados </a:t>
            </a:r>
            <a:r>
              <a:rPr lang="pt-PT" altLang="pt-PT" sz="2000"/>
              <a:t>com créditos não nulos, procede-se a uma nova operação de recreditação que envolve todos os processos da classe, mesmo aqueles que estão bloqueados;</a:t>
            </a:r>
          </a:p>
          <a:p>
            <a:r>
              <a:rPr lang="pt-PT" altLang="pt-PT" sz="2000"/>
              <a:t>o algoritmo de </a:t>
            </a:r>
            <a:r>
              <a:rPr lang="pt-PT" altLang="pt-PT" sz="2000" i="1"/>
              <a:t>scheduling </a:t>
            </a:r>
            <a:r>
              <a:rPr lang="pt-PT" altLang="pt-PT" sz="2000"/>
              <a:t>combina, assim, dois factores, a história passada de execução do processo e a sua prioridade, e maximiza o tempo de resposta dos processos </a:t>
            </a:r>
            <a:r>
              <a:rPr lang="pt-PT" altLang="pt-PT" sz="2000" i="1"/>
              <a:t>I/O</a:t>
            </a:r>
            <a:r>
              <a:rPr lang="pt-PT" altLang="pt-PT" sz="2000"/>
              <a:t>-intensivos sem produzir </a:t>
            </a:r>
            <a:r>
              <a:rPr lang="pt-PT" altLang="pt-PT" sz="2000" i="1"/>
              <a:t>adiamento indefinido </a:t>
            </a:r>
            <a:r>
              <a:rPr lang="pt-PT" altLang="pt-PT" sz="2000"/>
              <a:t>para os processos </a:t>
            </a:r>
            <a:r>
              <a:rPr lang="en-US" altLang="pt-PT" sz="2000" i="1"/>
              <a:t>CPU</a:t>
            </a:r>
            <a:r>
              <a:rPr lang="en-US" altLang="pt-PT" sz="2000"/>
              <a:t>-intensivos.</a:t>
            </a:r>
            <a:endParaRPr lang="pt-PT" altLang="pt-PT" sz="20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8E0103-13AA-4730-8813-CE09D5125112}"/>
              </a:ext>
            </a:extLst>
          </p:cNvPr>
          <p:cNvSpPr txBox="1"/>
          <p:nvPr/>
        </p:nvSpPr>
        <p:spPr>
          <a:xfrm>
            <a:off x="7270750" y="6392863"/>
            <a:ext cx="12620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Slides SO, ARB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CEAD43D-F59D-4DD2-85E3-E707F2558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/>
              <a:t>Linux: </a:t>
            </a:r>
            <a:r>
              <a:rPr lang="en-US" altLang="pt-PT" dirty="0" err="1"/>
              <a:t>algoritmo</a:t>
            </a:r>
            <a:r>
              <a:rPr lang="en-US" altLang="pt-PT" dirty="0"/>
              <a:t> </a:t>
            </a:r>
            <a:r>
              <a:rPr lang="en-US" altLang="pt-PT" dirty="0" err="1"/>
              <a:t>até</a:t>
            </a:r>
            <a:r>
              <a:rPr lang="en-US" altLang="pt-PT" dirty="0"/>
              <a:t> 2007</a:t>
            </a:r>
            <a:endParaRPr lang="en-US" altLang="en-US" dirty="0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6A87F94-D174-4306-9248-260D14B618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Forças</a:t>
            </a:r>
          </a:p>
          <a:p>
            <a:pPr lvl="1"/>
            <a:r>
              <a:rPr lang="en-US" altLang="en-US" sz="2400"/>
              <a:t>Funciona!</a:t>
            </a:r>
          </a:p>
          <a:p>
            <a:pPr lvl="1"/>
            <a:r>
              <a:rPr lang="en-US" altLang="en-US" sz="2400"/>
              <a:t>Algoritmo (relativamente) simples</a:t>
            </a:r>
          </a:p>
          <a:p>
            <a:r>
              <a:rPr lang="en-US" altLang="en-US" sz="2800"/>
              <a:t>Fraquezas</a:t>
            </a:r>
          </a:p>
          <a:p>
            <a:pPr lvl="1"/>
            <a:r>
              <a:rPr lang="en-US" altLang="en-US" sz="2400"/>
              <a:t>Escalabilidade</a:t>
            </a:r>
          </a:p>
          <a:p>
            <a:pPr lvl="2"/>
            <a:r>
              <a:rPr lang="en-US" altLang="en-US" sz="2000"/>
              <a:t>Executa em O(n)</a:t>
            </a:r>
          </a:p>
          <a:p>
            <a:pPr lvl="1"/>
            <a:r>
              <a:rPr lang="en-US" altLang="en-US" sz="2400"/>
              <a:t>Timeslice médio grande</a:t>
            </a:r>
          </a:p>
          <a:p>
            <a:pPr lvl="2"/>
            <a:r>
              <a:rPr lang="en-US" altLang="en-US" sz="2000"/>
              <a:t>210ms</a:t>
            </a:r>
          </a:p>
          <a:p>
            <a:pPr lvl="1"/>
            <a:r>
              <a:rPr lang="en-US" altLang="en-US" sz="2400"/>
              <a:t>Prioridade a processos intensivos em I/O</a:t>
            </a:r>
          </a:p>
          <a:p>
            <a:pPr lvl="1"/>
            <a:r>
              <a:rPr lang="en-US" altLang="en-US" sz="2400"/>
              <a:t>Comportamento RealTime</a:t>
            </a:r>
          </a:p>
          <a:p>
            <a:pPr lvl="2"/>
            <a:r>
              <a:rPr lang="en-US" altLang="en-US" sz="2000"/>
              <a:t>Kernel não é </a:t>
            </a:r>
            <a:r>
              <a:rPr lang="en-US" altLang="en-US" sz="2000" i="1"/>
              <a:t>preemtable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837D16F3-4FD5-49C9-8BE0-5DB06EC66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Linux: novo algoritmo</a:t>
            </a:r>
          </a:p>
        </p:txBody>
      </p:sp>
      <p:sp>
        <p:nvSpPr>
          <p:cNvPr id="25603" name="Marcador de Posição de Conteúdo 2">
            <a:extLst>
              <a:ext uri="{FF2B5EF4-FFF2-40B4-BE49-F238E27FC236}">
                <a16:creationId xmlns:a16="http://schemas.microsoft.com/office/drawing/2014/main" id="{53BE294F-E519-4D83-BFC5-ED06FA6FAD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a partir da versao 2.6.23 do </a:t>
            </a:r>
            <a:r>
              <a:rPr lang="pt-PT" altLang="pt-PT" sz="2000" i="1"/>
              <a:t>kernel</a:t>
            </a:r>
            <a:r>
              <a:rPr lang="pt-PT" altLang="pt-PT" sz="2000"/>
              <a:t>, o Linux passou a usar um algoritmo de scheduling para a classe </a:t>
            </a:r>
            <a:r>
              <a:rPr lang="pt-PT" altLang="pt-PT" sz="2000" i="1"/>
              <a:t>SCHED_OTHER </a:t>
            </a:r>
            <a:r>
              <a:rPr lang="pt-PT" altLang="pt-PT" sz="2000"/>
              <a:t>conhecido pelo nome de </a:t>
            </a:r>
            <a:r>
              <a:rPr lang="pt-PT" altLang="pt-PT" sz="2000" i="1"/>
              <a:t>justiça </a:t>
            </a:r>
            <a:r>
              <a:rPr lang="en-US" altLang="pt-PT" sz="2000" i="1"/>
              <a:t>total </a:t>
            </a:r>
            <a:r>
              <a:rPr lang="en-US" altLang="pt-PT" sz="2000"/>
              <a:t>(</a:t>
            </a:r>
            <a:r>
              <a:rPr lang="en-US" altLang="pt-PT" sz="2000" i="1"/>
              <a:t>total fairness</a:t>
            </a:r>
            <a:r>
              <a:rPr lang="en-US" altLang="pt-PT" sz="2000"/>
              <a:t>);</a:t>
            </a:r>
          </a:p>
          <a:p>
            <a:r>
              <a:rPr lang="pt-PT" altLang="pt-PT" sz="2000"/>
              <a:t>assuma-se um processador ideal que tem tantos elementos de processamento quantos os processos que correntemente coexistem; assim, se existirem N processos, o processador executa-los-á em paralelo distribuindo a potência de cálculo por todos eles de um modo uniforme (a velocidade de processamento será 1/N da velocidade se existisse um só processo em execução);</a:t>
            </a:r>
          </a:p>
          <a:p>
            <a:r>
              <a:rPr lang="pt-PT" altLang="pt-PT" sz="2000"/>
              <a:t>o algoritmo vai procurar modelar este comportamento num processador real;</a:t>
            </a:r>
          </a:p>
          <a:p>
            <a:r>
              <a:rPr lang="pt-PT" altLang="pt-PT" sz="2000"/>
              <a:t>são definidas duas variáveis associadas a cada processo:</a:t>
            </a:r>
          </a:p>
          <a:p>
            <a:pPr lvl="1"/>
            <a:r>
              <a:rPr lang="pt-PT" altLang="pt-PT" sz="1600" i="1"/>
              <a:t>tempo de execução virtual </a:t>
            </a:r>
            <a:r>
              <a:rPr lang="pt-PT" altLang="pt-PT" sz="1600"/>
              <a:t>– tempo de execução associado ao processo se ele estivesse a ser executado no processador ideal;</a:t>
            </a:r>
          </a:p>
          <a:p>
            <a:pPr lvl="1"/>
            <a:r>
              <a:rPr lang="pt-PT" altLang="pt-PT" sz="1600" i="1"/>
              <a:t>tempo de espera </a:t>
            </a:r>
            <a:r>
              <a:rPr lang="pt-PT" altLang="pt-PT" sz="1600"/>
              <a:t>– tempo real que o processo aguarda na fila de espera dos </a:t>
            </a:r>
            <a:r>
              <a:rPr lang="pt-PT" altLang="pt-PT" sz="1600" i="1"/>
              <a:t>processos prontos a serem executados </a:t>
            </a:r>
            <a:r>
              <a:rPr lang="pt-PT" altLang="pt-PT" sz="1600"/>
              <a:t>pela atribuição do processador;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449680-8BCB-46B2-9E83-A75BFB6A109C}"/>
              </a:ext>
            </a:extLst>
          </p:cNvPr>
          <p:cNvSpPr txBox="1"/>
          <p:nvPr/>
        </p:nvSpPr>
        <p:spPr>
          <a:xfrm>
            <a:off x="7270750" y="6392863"/>
            <a:ext cx="12620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Slides SO, ARB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22DB64C-5454-476C-A7C4-29E0AAB8F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Escalonador do CPU</a:t>
            </a:r>
          </a:p>
        </p:txBody>
      </p:sp>
      <p:sp>
        <p:nvSpPr>
          <p:cNvPr id="18435" name="Marcador de Posição de Conteúdo 3">
            <a:extLst>
              <a:ext uri="{FF2B5EF4-FFF2-40B4-BE49-F238E27FC236}">
                <a16:creationId xmlns:a16="http://schemas.microsoft.com/office/drawing/2014/main" id="{A0D1CAC1-AD94-462E-8AFD-D4F6D2F07B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Selecciona de entre os processos </a:t>
            </a:r>
            <a:r>
              <a:rPr lang="pt-PT" altLang="pt-PT" sz="2400" i="1"/>
              <a:t>Ready</a:t>
            </a:r>
            <a:r>
              <a:rPr lang="pt-PT" altLang="pt-PT" sz="2400"/>
              <a:t> qual o que irá ser executado no(s) CPU(s)</a:t>
            </a:r>
          </a:p>
          <a:p>
            <a:r>
              <a:rPr lang="pt-PT" altLang="pt-PT" sz="2400"/>
              <a:t>Escalonador é activado quando o processo:</a:t>
            </a:r>
          </a:p>
          <a:p>
            <a:pPr lvl="1"/>
            <a:r>
              <a:rPr lang="pt-PT" altLang="pt-PT" sz="2000"/>
              <a:t>Muda do estado de </a:t>
            </a:r>
            <a:r>
              <a:rPr lang="pt-PT" altLang="pt-PT" sz="2000" i="1"/>
              <a:t>running</a:t>
            </a:r>
            <a:r>
              <a:rPr lang="pt-PT" altLang="pt-PT" sz="2000"/>
              <a:t> para </a:t>
            </a:r>
            <a:r>
              <a:rPr lang="pt-PT" altLang="pt-PT" sz="2000" i="1"/>
              <a:t>waiting</a:t>
            </a:r>
          </a:p>
          <a:p>
            <a:pPr lvl="1"/>
            <a:r>
              <a:rPr lang="pt-PT" altLang="pt-PT" sz="2000"/>
              <a:t>Muda do estado </a:t>
            </a:r>
            <a:r>
              <a:rPr lang="pt-PT" altLang="pt-PT" sz="2000" i="1"/>
              <a:t>running</a:t>
            </a:r>
            <a:r>
              <a:rPr lang="pt-PT" altLang="pt-PT" sz="2000"/>
              <a:t> para </a:t>
            </a:r>
            <a:r>
              <a:rPr lang="pt-PT" altLang="pt-PT" sz="2000" i="1"/>
              <a:t>ready</a:t>
            </a:r>
          </a:p>
          <a:p>
            <a:pPr lvl="1"/>
            <a:r>
              <a:rPr lang="pt-PT" altLang="pt-PT" sz="2000"/>
              <a:t>Muda do estado </a:t>
            </a:r>
            <a:r>
              <a:rPr lang="pt-PT" altLang="pt-PT" sz="2000" i="1"/>
              <a:t>waiting</a:t>
            </a:r>
            <a:r>
              <a:rPr lang="pt-PT" altLang="pt-PT" sz="2000"/>
              <a:t> para </a:t>
            </a:r>
            <a:r>
              <a:rPr lang="pt-PT" altLang="pt-PT" sz="2000" i="1"/>
              <a:t>ready</a:t>
            </a:r>
          </a:p>
          <a:p>
            <a:pPr lvl="1"/>
            <a:r>
              <a:rPr lang="pt-PT" altLang="pt-PT" sz="2000"/>
              <a:t>Termina</a:t>
            </a:r>
          </a:p>
          <a:p>
            <a:r>
              <a:rPr lang="pt-PT" altLang="pt-PT" sz="2400"/>
              <a:t>Os escalonadores que usam apenas 1 e 4 são designados </a:t>
            </a:r>
            <a:r>
              <a:rPr lang="pt-PT" altLang="pt-PT" sz="2400" i="1"/>
              <a:t>non preemptive</a:t>
            </a:r>
          </a:p>
          <a:p>
            <a:r>
              <a:rPr lang="pt-PT" altLang="pt-PT" sz="2400"/>
              <a:t>Escalonadores que usam 2 e 3 são </a:t>
            </a:r>
            <a:r>
              <a:rPr lang="pt-PT" altLang="pt-PT" sz="2400" i="1"/>
              <a:t>preemptive</a:t>
            </a:r>
          </a:p>
          <a:p>
            <a:pPr lvl="1"/>
            <a:endParaRPr lang="pt-PT" altLang="pt-PT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>
            <a:extLst>
              <a:ext uri="{FF2B5EF4-FFF2-40B4-BE49-F238E27FC236}">
                <a16:creationId xmlns:a16="http://schemas.microsoft.com/office/drawing/2014/main" id="{6DCDCD6D-BD3B-4F27-B50C-6AEA13B79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Linux: novo algoritmo</a:t>
            </a:r>
          </a:p>
        </p:txBody>
      </p:sp>
      <p:sp>
        <p:nvSpPr>
          <p:cNvPr id="26627" name="Marcador de Posição de Conteúdo 2">
            <a:extLst>
              <a:ext uri="{FF2B5EF4-FFF2-40B4-BE49-F238E27FC236}">
                <a16:creationId xmlns:a16="http://schemas.microsoft.com/office/drawing/2014/main" id="{82B53D5F-49AD-44FF-893F-9F142B80C9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1800" dirty="0"/>
              <a:t>o </a:t>
            </a:r>
            <a:r>
              <a:rPr lang="pt-PT" altLang="pt-PT" sz="1800" i="1" dirty="0" err="1"/>
              <a:t>scheduler</a:t>
            </a:r>
            <a:r>
              <a:rPr lang="pt-PT" altLang="pt-PT" sz="1800" i="1" dirty="0"/>
              <a:t> </a:t>
            </a:r>
            <a:r>
              <a:rPr lang="pt-PT" altLang="pt-PT" sz="1800" dirty="0"/>
              <a:t>organiza os processos numa fila de espera dos </a:t>
            </a:r>
            <a:r>
              <a:rPr lang="pt-PT" altLang="pt-PT" sz="1800" i="1" dirty="0"/>
              <a:t>processos prontos a serem executados </a:t>
            </a:r>
            <a:r>
              <a:rPr lang="pt-PT" altLang="pt-PT" sz="1800" dirty="0"/>
              <a:t>única e calendariza para execução o processo cuja diferença entre o </a:t>
            </a:r>
            <a:r>
              <a:rPr lang="pt-PT" altLang="pt-PT" sz="1800" i="1" dirty="0"/>
              <a:t>tempo de espera </a:t>
            </a:r>
            <a:r>
              <a:rPr lang="pt-PT" altLang="pt-PT" sz="1800" dirty="0"/>
              <a:t>e o </a:t>
            </a:r>
            <a:r>
              <a:rPr lang="pt-PT" altLang="pt-PT" sz="1800" i="1" dirty="0"/>
              <a:t>tempo de execução virtual </a:t>
            </a:r>
            <a:r>
              <a:rPr lang="pt-PT" altLang="pt-PT" sz="1800" dirty="0"/>
              <a:t>é maior, procurando desta forma minimizar o grau de injustiça existente;</a:t>
            </a:r>
          </a:p>
          <a:p>
            <a:r>
              <a:rPr lang="pt-PT" altLang="pt-PT" sz="1800" dirty="0"/>
              <a:t>sempre que um processo é calendarizado para execução, o seu </a:t>
            </a:r>
            <a:r>
              <a:rPr lang="pt-PT" altLang="pt-PT" sz="1800" i="1" dirty="0"/>
              <a:t>tempo de espera </a:t>
            </a:r>
            <a:r>
              <a:rPr lang="pt-PT" altLang="pt-PT" sz="1800" dirty="0"/>
              <a:t>é decrementado do valor correspondente à janela de execução, o dos restantes presentes na fila de espera é incrementado do mesmo valor, e todos eles tem o </a:t>
            </a:r>
            <a:r>
              <a:rPr lang="pt-PT" altLang="pt-PT" sz="1800" i="1" dirty="0"/>
              <a:t>tempo de execução virtual </a:t>
            </a:r>
            <a:r>
              <a:rPr lang="pt-PT" altLang="pt-PT" sz="1800" dirty="0"/>
              <a:t>incrementado do valor de execução virtual;</a:t>
            </a:r>
          </a:p>
          <a:p>
            <a:r>
              <a:rPr lang="pt-PT" altLang="pt-PT" sz="1800" dirty="0"/>
              <a:t>os processos bloqueados mantêm os valores destas variáveis inalterados e não entram naturalmente no esquema de seleção enquanto não forem acordados;</a:t>
            </a:r>
          </a:p>
          <a:p>
            <a:r>
              <a:rPr lang="pt-PT" altLang="pt-PT" sz="1800" dirty="0"/>
              <a:t>o algoritmo de </a:t>
            </a:r>
            <a:r>
              <a:rPr lang="pt-PT" altLang="pt-PT" sz="1800" i="1" dirty="0" err="1"/>
              <a:t>scheduling</a:t>
            </a:r>
            <a:r>
              <a:rPr lang="pt-PT" altLang="pt-PT" sz="1800" i="1" dirty="0"/>
              <a:t> </a:t>
            </a:r>
            <a:r>
              <a:rPr lang="pt-PT" altLang="pt-PT" sz="1800" dirty="0"/>
              <a:t>usa, pois, como elemento central de decisão, a história passada de execução do processo, não havendo propriamente uma distinção entre os processos </a:t>
            </a:r>
            <a:r>
              <a:rPr lang="pt-PT" altLang="pt-PT" sz="1800" i="1" dirty="0"/>
              <a:t>I/O</a:t>
            </a:r>
            <a:r>
              <a:rPr lang="pt-PT" altLang="pt-PT" sz="1800" dirty="0"/>
              <a:t>-intensivos e os processos </a:t>
            </a:r>
            <a:r>
              <a:rPr lang="pt-PT" altLang="pt-PT" sz="1800" i="1" dirty="0"/>
              <a:t>CPU</a:t>
            </a:r>
            <a:r>
              <a:rPr lang="pt-PT" altLang="pt-PT" sz="1800" dirty="0"/>
              <a:t>-intensivos.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0C6D23-3DDB-4B00-B1EC-43FF28E7BD1D}"/>
              </a:ext>
            </a:extLst>
          </p:cNvPr>
          <p:cNvSpPr txBox="1"/>
          <p:nvPr/>
        </p:nvSpPr>
        <p:spPr>
          <a:xfrm>
            <a:off x="7270750" y="6392863"/>
            <a:ext cx="12620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Slides SO, ARB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BB3B16F4-1FF0-40E8-99DB-9D4A97A34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Linux: novo algoritmo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889DD8-A672-4D62-A50F-82210CEA295E}"/>
              </a:ext>
            </a:extLst>
          </p:cNvPr>
          <p:cNvSpPr txBox="1"/>
          <p:nvPr/>
        </p:nvSpPr>
        <p:spPr>
          <a:xfrm>
            <a:off x="7270750" y="6392863"/>
            <a:ext cx="12620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Slides SO, ARB</a:t>
            </a:r>
          </a:p>
        </p:txBody>
      </p:sp>
      <p:sp>
        <p:nvSpPr>
          <p:cNvPr id="27652" name="Content Placeholder 2">
            <a:extLst>
              <a:ext uri="{FF2B5EF4-FFF2-40B4-BE49-F238E27FC236}">
                <a16:creationId xmlns:a16="http://schemas.microsoft.com/office/drawing/2014/main" id="{E564D0A4-44C3-422D-93B5-8E5B1B901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i="1"/>
              <a:t>Runqueue</a:t>
            </a:r>
          </a:p>
          <a:p>
            <a:pPr lvl="1"/>
            <a:r>
              <a:rPr lang="en-US" altLang="en-US" sz="2400"/>
              <a:t>1 por CPU</a:t>
            </a:r>
          </a:p>
          <a:p>
            <a:pPr lvl="1"/>
            <a:r>
              <a:rPr lang="en-US" altLang="en-US" sz="2400"/>
              <a:t>Representa as </a:t>
            </a:r>
            <a:r>
              <a:rPr lang="en-US" altLang="en-US" sz="2400" i="1"/>
              <a:t>runnable tasks</a:t>
            </a:r>
            <a:r>
              <a:rPr lang="en-US" altLang="en-US" sz="2400"/>
              <a:t> desse CPU</a:t>
            </a:r>
          </a:p>
          <a:p>
            <a:pPr lvl="1"/>
            <a:r>
              <a:rPr lang="en-US" altLang="en-US" sz="2400"/>
              <a:t>Tem 2 </a:t>
            </a:r>
            <a:r>
              <a:rPr lang="en-US" altLang="en-US" sz="2400" i="1"/>
              <a:t>priority queues</a:t>
            </a:r>
          </a:p>
          <a:p>
            <a:pPr lvl="2"/>
            <a:r>
              <a:rPr lang="en-US" altLang="en-US" sz="2000" i="1"/>
              <a:t>Active</a:t>
            </a:r>
            <a:r>
              <a:rPr lang="en-US" altLang="en-US" sz="2000"/>
              <a:t> e </a:t>
            </a:r>
            <a:r>
              <a:rPr lang="en-US" altLang="en-US" sz="2000" i="1"/>
              <a:t>Expired</a:t>
            </a:r>
          </a:p>
          <a:p>
            <a:r>
              <a:rPr lang="en-US" altLang="en-US" sz="2800" i="1"/>
              <a:t>Priority Array</a:t>
            </a:r>
          </a:p>
          <a:p>
            <a:pPr lvl="1"/>
            <a:r>
              <a:rPr lang="en-US" altLang="en-US" sz="2400"/>
              <a:t>Desempenho O(1)</a:t>
            </a:r>
          </a:p>
          <a:p>
            <a:pPr lvl="1"/>
            <a:r>
              <a:rPr lang="en-US" altLang="en-US" sz="2400"/>
              <a:t>Permite acesso a tarefa com prioridade mais alta</a:t>
            </a:r>
          </a:p>
          <a:p>
            <a:pPr lvl="1"/>
            <a:r>
              <a:rPr lang="en-US" altLang="en-US" sz="2400"/>
              <a:t>Tarefas com mesma prioridade são servidas por ordem </a:t>
            </a:r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27B07B0-4BDF-4636-9DA3-BE625473F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Tópico prático: comando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nice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4C8BE-E900-4DAB-9666-AF3DA206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err="1"/>
              <a:t>Através</a:t>
            </a:r>
            <a:r>
              <a:rPr lang="en-US" sz="2800" dirty="0"/>
              <a:t> do </a:t>
            </a:r>
            <a:r>
              <a:rPr lang="en-US" sz="2800" dirty="0" err="1"/>
              <a:t>comando</a:t>
            </a:r>
            <a:r>
              <a:rPr lang="en-US" sz="2800" dirty="0"/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nice</a:t>
            </a:r>
            <a:r>
              <a:rPr lang="en-US" sz="2800" dirty="0"/>
              <a:t> um </a:t>
            </a:r>
            <a:r>
              <a:rPr lang="en-US" sz="2800" dirty="0" err="1"/>
              <a:t>utilizador</a:t>
            </a:r>
            <a:r>
              <a:rPr lang="en-US" sz="2800" dirty="0"/>
              <a:t> </a:t>
            </a:r>
            <a:r>
              <a:rPr lang="en-US" sz="2800" dirty="0" err="1"/>
              <a:t>pode</a:t>
            </a:r>
            <a:r>
              <a:rPr lang="en-US" sz="2800" dirty="0"/>
              <a:t> </a:t>
            </a:r>
            <a:r>
              <a:rPr lang="en-US" sz="2800" dirty="0" err="1"/>
              <a:t>baixar</a:t>
            </a:r>
            <a:r>
              <a:rPr lang="en-US" sz="2800" dirty="0"/>
              <a:t> a </a:t>
            </a:r>
            <a:r>
              <a:rPr lang="en-US" sz="2800" dirty="0" err="1"/>
              <a:t>prioridade</a:t>
            </a:r>
            <a:r>
              <a:rPr lang="en-US" sz="2800" dirty="0"/>
              <a:t> a um </a:t>
            </a:r>
            <a:r>
              <a:rPr lang="en-US" sz="2800" dirty="0" err="1"/>
              <a:t>processo</a:t>
            </a:r>
            <a:endParaRPr lang="en-US" sz="2800" dirty="0"/>
          </a:p>
          <a:p>
            <a:pPr lvl="1">
              <a:defRPr/>
            </a:pPr>
            <a:r>
              <a:rPr lang="en-US" sz="2400" dirty="0" err="1"/>
              <a:t>Executar</a:t>
            </a:r>
            <a:r>
              <a:rPr lang="en-US" sz="2400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2400" dirty="0"/>
              <a:t> </a:t>
            </a:r>
            <a:r>
              <a:rPr lang="en-US" sz="2400" dirty="0" err="1"/>
              <a:t>através</a:t>
            </a:r>
            <a:r>
              <a:rPr lang="en-US" sz="2400" dirty="0"/>
              <a:t> de:</a:t>
            </a:r>
          </a:p>
          <a:p>
            <a:pPr marL="457200" lvl="1" indent="0">
              <a:buFontTx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nice -20 program</a:t>
            </a:r>
          </a:p>
          <a:p>
            <a:pPr>
              <a:defRPr/>
            </a:pPr>
            <a:r>
              <a:rPr lang="en-US" sz="2800" dirty="0"/>
              <a:t>O </a:t>
            </a:r>
            <a:r>
              <a:rPr lang="en-US" sz="2800" dirty="0" err="1"/>
              <a:t>comando</a:t>
            </a:r>
            <a:r>
              <a:rPr lang="en-US" sz="2800" dirty="0"/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nice</a:t>
            </a:r>
            <a:r>
              <a:rPr lang="en-US" sz="2800" dirty="0"/>
              <a:t> </a:t>
            </a: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tem</a:t>
            </a:r>
            <a:r>
              <a:rPr lang="en-US" sz="2800" dirty="0"/>
              <a:t> </a:t>
            </a:r>
            <a:r>
              <a:rPr lang="en-US" sz="2800" dirty="0" err="1"/>
              <a:t>grande</a:t>
            </a:r>
            <a:r>
              <a:rPr lang="en-US" sz="2800" dirty="0"/>
              <a:t> </a:t>
            </a:r>
            <a:r>
              <a:rPr lang="en-US" sz="2800" dirty="0" err="1"/>
              <a:t>efeito</a:t>
            </a:r>
            <a:r>
              <a:rPr lang="en-US" sz="2800" dirty="0"/>
              <a:t> </a:t>
            </a:r>
            <a:r>
              <a:rPr lang="en-US" sz="2800" dirty="0" err="1"/>
              <a:t>enquanto</a:t>
            </a:r>
            <a:r>
              <a:rPr lang="en-US" sz="2800" dirty="0"/>
              <a:t> o </a:t>
            </a:r>
            <a:r>
              <a:rPr lang="en-US" sz="2800" dirty="0" err="1"/>
              <a:t>número</a:t>
            </a:r>
            <a:r>
              <a:rPr lang="en-US" sz="2800" dirty="0"/>
              <a:t> de </a:t>
            </a:r>
            <a:r>
              <a:rPr lang="en-US" sz="2800" dirty="0" err="1"/>
              <a:t>processadores</a:t>
            </a:r>
            <a:r>
              <a:rPr lang="en-US" sz="2800" dirty="0"/>
              <a:t> for </a:t>
            </a:r>
            <a:r>
              <a:rPr lang="en-US" sz="2800" dirty="0" err="1"/>
              <a:t>suficiente</a:t>
            </a:r>
            <a:r>
              <a:rPr lang="en-US" sz="2800" dirty="0"/>
              <a:t> para a </a:t>
            </a:r>
            <a:r>
              <a:rPr lang="en-US" sz="2800" dirty="0" err="1"/>
              <a:t>execução</a:t>
            </a:r>
            <a:r>
              <a:rPr lang="en-US" sz="2800" dirty="0"/>
              <a:t> de </a:t>
            </a:r>
            <a:r>
              <a:rPr lang="en-US" sz="2800" dirty="0" err="1"/>
              <a:t>todas</a:t>
            </a:r>
            <a:r>
              <a:rPr lang="en-US" sz="2800" dirty="0"/>
              <a:t> as </a:t>
            </a:r>
            <a:r>
              <a:rPr lang="en-US" sz="2800" dirty="0" err="1"/>
              <a:t>tarefas</a:t>
            </a:r>
            <a:r>
              <a:rPr lang="en-US" sz="2800" dirty="0"/>
              <a:t>/</a:t>
            </a:r>
            <a:r>
              <a:rPr lang="en-US" sz="2800" dirty="0" err="1"/>
              <a:t>processos</a:t>
            </a: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EF0BEEF-08DB-450D-AFC1-D68D1D179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Virtual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AD6A23B-1648-4FD3-9346-421D050448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Eficiência da utilização da memória</a:t>
            </a:r>
          </a:p>
          <a:p>
            <a:pPr lvl="1"/>
            <a:r>
              <a:rPr lang="pt-PT" altLang="pt-PT" sz="1800"/>
              <a:t>Memória deve ser partilhada pelos processos</a:t>
            </a:r>
          </a:p>
          <a:p>
            <a:pPr lvl="1"/>
            <a:r>
              <a:rPr lang="pt-PT" altLang="pt-PT" sz="1800"/>
              <a:t>Manter em memória apenas o necessário</a:t>
            </a:r>
          </a:p>
          <a:p>
            <a:pPr lvl="1"/>
            <a:r>
              <a:rPr lang="pt-PT" altLang="pt-PT" sz="1800"/>
              <a:t>Endereços usados pelos processos não são endereços da memória física</a:t>
            </a:r>
          </a:p>
          <a:p>
            <a:r>
              <a:rPr lang="pt-PT" altLang="pt-PT" sz="2000"/>
              <a:t>Segurança</a:t>
            </a:r>
          </a:p>
          <a:p>
            <a:pPr lvl="1"/>
            <a:r>
              <a:rPr lang="pt-PT" altLang="pt-PT" sz="1800"/>
              <a:t>Mecanismos de segurança que impeçam que um processo altere as zonas de memória dos outros processos.</a:t>
            </a:r>
          </a:p>
          <a:p>
            <a:r>
              <a:rPr lang="pt-PT" altLang="pt-PT" sz="2000"/>
              <a:t>Transparência</a:t>
            </a:r>
          </a:p>
          <a:p>
            <a:pPr lvl="1"/>
            <a:r>
              <a:rPr lang="pt-PT" altLang="pt-PT" sz="1800"/>
              <a:t>Processo tem acesso a muita memória (eventualmente mais do que a memória física)</a:t>
            </a:r>
          </a:p>
          <a:p>
            <a:pPr lvl="1"/>
            <a:r>
              <a:rPr lang="pt-PT" altLang="pt-PT" sz="1800"/>
              <a:t>Processo corre como se toda a memória lhe pertencesse</a:t>
            </a:r>
          </a:p>
          <a:p>
            <a:r>
              <a:rPr lang="pt-PT" altLang="pt-PT" sz="2000"/>
              <a:t>Partilha de memória</a:t>
            </a:r>
          </a:p>
          <a:p>
            <a:pPr lvl="1"/>
            <a:r>
              <a:rPr lang="pt-PT" altLang="pt-PT" sz="1800"/>
              <a:t>Vários processos acedem à mesma zona de memória (de forma controlada)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BA7F82C-D333-4A73-BB39-147600B55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virtual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76D5088-BCC2-46AD-9D30-0D5D5D2783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5476875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altLang="pt-PT" sz="2000"/>
              <a:t>Cada processo corre num espaço de endereçamento virtual (igual para todos)</a:t>
            </a:r>
          </a:p>
          <a:p>
            <a:pPr>
              <a:lnSpc>
                <a:spcPct val="90000"/>
              </a:lnSpc>
            </a:pPr>
            <a:r>
              <a:rPr lang="pt-PT" altLang="pt-PT" sz="2000"/>
              <a:t>Os endereços usados pelos processos e os endereços físicos que lhes correspondem podem ser distintos</a:t>
            </a:r>
          </a:p>
          <a:p>
            <a:pPr>
              <a:lnSpc>
                <a:spcPct val="90000"/>
              </a:lnSpc>
            </a:pPr>
            <a:r>
              <a:rPr lang="pt-PT" altLang="pt-PT" sz="2000"/>
              <a:t>Os endereços que o processo usa são virtuais, o mesmo endereço virtual de 2 processos pode corresponder a endereços físicos distintos</a:t>
            </a:r>
          </a:p>
          <a:p>
            <a:pPr>
              <a:lnSpc>
                <a:spcPct val="90000"/>
              </a:lnSpc>
            </a:pPr>
            <a:r>
              <a:rPr lang="pt-PT" altLang="pt-PT" sz="2000"/>
              <a:t>Os endereços da memória virtual têm de ser convertidos em endereços de memória física</a:t>
            </a:r>
          </a:p>
          <a:p>
            <a:pPr>
              <a:lnSpc>
                <a:spcPct val="90000"/>
              </a:lnSpc>
            </a:pPr>
            <a:r>
              <a:rPr lang="pt-PT" altLang="pt-PT" sz="2000"/>
              <a:t>Alguns endereços de memória virtual podem estar armazenados em disco</a:t>
            </a: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24E33647-A4C1-4F53-AEC2-977E6D577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789113"/>
            <a:ext cx="29908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5E0AA10-D221-4FFB-849E-B86023D05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Mapeamento Virtual-Físico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1F6CC7B-7F5F-4C55-9F41-1F453A8F4D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É necessária a conversão (rápida) do endereço virtual para o endereço físico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94D523F3-A4CA-49CC-8801-3EB47BFF2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924175"/>
            <a:ext cx="4392612" cy="5762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Endereço virtual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7435BFA4-9E36-4B4C-BB3A-C47291ED3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292600"/>
            <a:ext cx="3529012" cy="5762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Endereço físico</a:t>
            </a:r>
          </a:p>
        </p:txBody>
      </p:sp>
      <p:sp>
        <p:nvSpPr>
          <p:cNvPr id="31750" name="Line 6">
            <a:extLst>
              <a:ext uri="{FF2B5EF4-FFF2-40B4-BE49-F238E27FC236}">
                <a16:creationId xmlns:a16="http://schemas.microsoft.com/office/drawing/2014/main" id="{03E66E96-9346-4348-BA97-49B61B925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350043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82800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6DF83E1-C1D3-4176-A18A-A0DB794A4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física como cache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11E05BB-0BC8-4165-B68F-C78DA62A4A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O conteúdo dos endereços virtuais pode ser armazenado em disco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E4FC2841-8CE4-4EA2-9F4E-5042DE4AD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3211513"/>
            <a:ext cx="1150938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0x10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AA111F00-5620-4456-8A9D-49BA79415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3500438"/>
            <a:ext cx="1150938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0x3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8909A605-82AA-4C3E-9A55-669965276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3787775"/>
            <a:ext cx="1150938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0x33</a:t>
            </a:r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55732395-3EF4-4F66-8DC9-C59F9356C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3" y="3284538"/>
            <a:ext cx="11509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0x21</a:t>
            </a: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93494CE5-9CE5-4BDA-BCF9-1504CC69E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849563"/>
            <a:ext cx="20193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rgbClr val="008000"/>
                </a:solidFill>
              </a:rPr>
              <a:t>Endereço virtual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F7BECBF7-3221-4AAB-A34E-5B6BD2B18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3116263"/>
            <a:ext cx="3952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rgbClr val="008000"/>
                </a:solidFill>
              </a:rPr>
              <a:t>0:</a:t>
            </a:r>
          </a:p>
        </p:txBody>
      </p:sp>
      <p:sp>
        <p:nvSpPr>
          <p:cNvPr id="32778" name="Text Box 10">
            <a:extLst>
              <a:ext uri="{FF2B5EF4-FFF2-40B4-BE49-F238E27FC236}">
                <a16:creationId xmlns:a16="http://schemas.microsoft.com/office/drawing/2014/main" id="{CD60791E-6DFC-4613-9E2A-EEB871C61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3425825"/>
            <a:ext cx="3952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rgbClr val="008000"/>
                </a:solidFill>
              </a:rPr>
              <a:t>4:</a:t>
            </a:r>
          </a:p>
        </p:txBody>
      </p:sp>
      <p:sp>
        <p:nvSpPr>
          <p:cNvPr id="32779" name="Text Box 11">
            <a:extLst>
              <a:ext uri="{FF2B5EF4-FFF2-40B4-BE49-F238E27FC236}">
                <a16:creationId xmlns:a16="http://schemas.microsoft.com/office/drawing/2014/main" id="{AB5C0475-9CCE-44FE-A27A-969FCD353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3713163"/>
            <a:ext cx="3952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rgbClr val="008000"/>
                </a:solidFill>
              </a:rPr>
              <a:t>8:</a:t>
            </a:r>
          </a:p>
        </p:txBody>
      </p:sp>
      <p:sp>
        <p:nvSpPr>
          <p:cNvPr id="32780" name="Text Box 12">
            <a:extLst>
              <a:ext uri="{FF2B5EF4-FFF2-40B4-BE49-F238E27FC236}">
                <a16:creationId xmlns:a16="http://schemas.microsoft.com/office/drawing/2014/main" id="{B30ED008-3F46-47B0-A567-173AED100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209925"/>
            <a:ext cx="39528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rgbClr val="FF0000"/>
                </a:solidFill>
              </a:rPr>
              <a:t>0:</a:t>
            </a:r>
          </a:p>
        </p:txBody>
      </p:sp>
      <p:sp>
        <p:nvSpPr>
          <p:cNvPr id="32781" name="Rectangle 13">
            <a:extLst>
              <a:ext uri="{FF2B5EF4-FFF2-40B4-BE49-F238E27FC236}">
                <a16:creationId xmlns:a16="http://schemas.microsoft.com/office/drawing/2014/main" id="{036A3A2B-DF2B-43F1-8ACB-5C290D33A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3" y="3571875"/>
            <a:ext cx="11509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0x3</a:t>
            </a:r>
          </a:p>
        </p:txBody>
      </p:sp>
      <p:sp>
        <p:nvSpPr>
          <p:cNvPr id="32782" name="Text Box 14">
            <a:extLst>
              <a:ext uri="{FF2B5EF4-FFF2-40B4-BE49-F238E27FC236}">
                <a16:creationId xmlns:a16="http://schemas.microsoft.com/office/drawing/2014/main" id="{E8DFEFC3-51B2-45F8-B595-597DA9C8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3497263"/>
            <a:ext cx="3952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rgbClr val="FF0000"/>
                </a:solidFill>
              </a:rPr>
              <a:t>4:</a:t>
            </a:r>
          </a:p>
        </p:txBody>
      </p:sp>
      <p:sp>
        <p:nvSpPr>
          <p:cNvPr id="32783" name="Text Box 15">
            <a:extLst>
              <a:ext uri="{FF2B5EF4-FFF2-40B4-BE49-F238E27FC236}">
                <a16:creationId xmlns:a16="http://schemas.microsoft.com/office/drawing/2014/main" id="{3B38631B-5A63-476D-9AEE-E3CEFE17E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2851150"/>
            <a:ext cx="19335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rgbClr val="FF0000"/>
                </a:solidFill>
              </a:rPr>
              <a:t>Endereço físico</a:t>
            </a:r>
          </a:p>
        </p:txBody>
      </p:sp>
      <p:sp>
        <p:nvSpPr>
          <p:cNvPr id="32784" name="Rectangle 16">
            <a:extLst>
              <a:ext uri="{FF2B5EF4-FFF2-40B4-BE49-F238E27FC236}">
                <a16:creationId xmlns:a16="http://schemas.microsoft.com/office/drawing/2014/main" id="{0FA7E74A-58A3-4363-B758-E9BC4BE47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4076700"/>
            <a:ext cx="115252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0x21</a:t>
            </a:r>
          </a:p>
        </p:txBody>
      </p:sp>
      <p:sp>
        <p:nvSpPr>
          <p:cNvPr id="32785" name="Text Box 17">
            <a:extLst>
              <a:ext uri="{FF2B5EF4-FFF2-40B4-BE49-F238E27FC236}">
                <a16:creationId xmlns:a16="http://schemas.microsoft.com/office/drawing/2014/main" id="{E32443EB-637B-4702-97B7-440A2F2A8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4002088"/>
            <a:ext cx="5365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rgbClr val="008000"/>
                </a:solidFill>
              </a:rPr>
              <a:t>12:</a:t>
            </a:r>
          </a:p>
        </p:txBody>
      </p:sp>
      <p:sp>
        <p:nvSpPr>
          <p:cNvPr id="32786" name="AutoShape 18">
            <a:extLst>
              <a:ext uri="{FF2B5EF4-FFF2-40B4-BE49-F238E27FC236}">
                <a16:creationId xmlns:a16="http://schemas.microsoft.com/office/drawing/2014/main" id="{D0059A6E-9A9E-489E-8D42-B1212390B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3" y="4292600"/>
            <a:ext cx="2089150" cy="1223963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pt-PT" altLang="pt-PT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7" name="Rectangle 19">
            <a:extLst>
              <a:ext uri="{FF2B5EF4-FFF2-40B4-BE49-F238E27FC236}">
                <a16:creationId xmlns:a16="http://schemas.microsoft.com/office/drawing/2014/main" id="{851994FF-F56F-4432-95F9-C8F4BDAE1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3" y="4724400"/>
            <a:ext cx="11509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0x33</a:t>
            </a:r>
          </a:p>
        </p:txBody>
      </p:sp>
      <p:sp>
        <p:nvSpPr>
          <p:cNvPr id="32788" name="Rectangle 20">
            <a:extLst>
              <a:ext uri="{FF2B5EF4-FFF2-40B4-BE49-F238E27FC236}">
                <a16:creationId xmlns:a16="http://schemas.microsoft.com/office/drawing/2014/main" id="{D69A58CC-C67B-48B6-A816-F02CB9FAB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3" y="5013325"/>
            <a:ext cx="11509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0x10</a:t>
            </a:r>
          </a:p>
        </p:txBody>
      </p:sp>
      <p:sp>
        <p:nvSpPr>
          <p:cNvPr id="32789" name="Line 21">
            <a:extLst>
              <a:ext uri="{FF2B5EF4-FFF2-40B4-BE49-F238E27FC236}">
                <a16:creationId xmlns:a16="http://schemas.microsoft.com/office/drawing/2014/main" id="{045A69AF-919B-4A95-BA2D-66A4CFBAB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0588" y="3644900"/>
            <a:ext cx="244792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82800"/>
          <a:lstStyle/>
          <a:p>
            <a:endParaRPr lang="en-US"/>
          </a:p>
        </p:txBody>
      </p:sp>
      <p:sp>
        <p:nvSpPr>
          <p:cNvPr id="32790" name="Line 22">
            <a:extLst>
              <a:ext uri="{FF2B5EF4-FFF2-40B4-BE49-F238E27FC236}">
                <a16:creationId xmlns:a16="http://schemas.microsoft.com/office/drawing/2014/main" id="{1055830C-AAE7-48CA-9804-353C065E88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0588" y="3429000"/>
            <a:ext cx="2447925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82800"/>
          <a:lstStyle/>
          <a:p>
            <a:endParaRPr lang="en-US"/>
          </a:p>
        </p:txBody>
      </p:sp>
      <p:sp>
        <p:nvSpPr>
          <p:cNvPr id="32791" name="Line 23">
            <a:extLst>
              <a:ext uri="{FF2B5EF4-FFF2-40B4-BE49-F238E27FC236}">
                <a16:creationId xmlns:a16="http://schemas.microsoft.com/office/drawing/2014/main" id="{ACE924E7-A54B-483E-8A81-1F67A1C2A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0588" y="3357563"/>
            <a:ext cx="2663825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82800"/>
          <a:lstStyle/>
          <a:p>
            <a:endParaRPr lang="en-US"/>
          </a:p>
        </p:txBody>
      </p:sp>
      <p:sp>
        <p:nvSpPr>
          <p:cNvPr id="32792" name="Line 24">
            <a:extLst>
              <a:ext uri="{FF2B5EF4-FFF2-40B4-BE49-F238E27FC236}">
                <a16:creationId xmlns:a16="http://schemas.microsoft.com/office/drawing/2014/main" id="{ABD371AE-2229-4520-8A14-E86910DF5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0588" y="3933825"/>
            <a:ext cx="2663825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82800"/>
          <a:lstStyle/>
          <a:p>
            <a:endParaRPr lang="en-US"/>
          </a:p>
        </p:txBody>
      </p:sp>
      <p:sp>
        <p:nvSpPr>
          <p:cNvPr id="32793" name="Text Box 25">
            <a:extLst>
              <a:ext uri="{FF2B5EF4-FFF2-40B4-BE49-F238E27FC236}">
                <a16:creationId xmlns:a16="http://schemas.microsoft.com/office/drawing/2014/main" id="{A3E94C69-33C7-4111-B31A-A8C11B19C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675" y="3930650"/>
            <a:ext cx="82073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Disco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6B8D400-4AF3-4C66-8616-58AD89F28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Endereço virtual paginado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8303174-C31B-4A71-BF59-209A826129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Nº página virtual</a:t>
            </a:r>
          </a:p>
          <a:p>
            <a:r>
              <a:rPr lang="pt-PT" altLang="pt-PT" sz="2800" i="1"/>
              <a:t>Offset </a:t>
            </a:r>
            <a:r>
              <a:rPr lang="pt-PT" altLang="pt-PT" sz="2800"/>
              <a:t>no interior da página</a:t>
            </a:r>
          </a:p>
          <a:p>
            <a:pPr>
              <a:lnSpc>
                <a:spcPct val="80000"/>
              </a:lnSpc>
            </a:pPr>
            <a:endParaRPr lang="pt-PT" altLang="pt-PT" sz="2800"/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4CDC0F2E-06F8-467C-92CB-5B3BAF4EA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798763"/>
            <a:ext cx="5761038" cy="31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9525" name="Text Box 5">
            <a:extLst>
              <a:ext uri="{FF2B5EF4-FFF2-40B4-BE49-F238E27FC236}">
                <a16:creationId xmlns:a16="http://schemas.microsoft.com/office/drawing/2014/main" id="{A4F4D0F2-F12E-4305-89F0-A2B1A5844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132013"/>
            <a:ext cx="30686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400">
                <a:solidFill>
                  <a:srgbClr val="FF0000"/>
                </a:solidFill>
              </a:rPr>
              <a:t>Tamanho da página?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8F3EE77-CE3F-455E-BE6A-7264AD046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Paginação e Segmentação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279F77E-2D3A-4C76-AC0C-989EE5A085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PT" altLang="pt-PT" sz="2400"/>
              <a:t>Paginação</a:t>
            </a:r>
          </a:p>
          <a:p>
            <a:pPr lvl="1"/>
            <a:r>
              <a:rPr lang="pt-PT" altLang="pt-PT" sz="2000"/>
              <a:t>Memória dividida em páginas</a:t>
            </a:r>
          </a:p>
          <a:p>
            <a:pPr lvl="1"/>
            <a:r>
              <a:rPr lang="pt-PT" altLang="pt-PT" sz="2000"/>
              <a:t>Páginas têm tamanho fixo</a:t>
            </a:r>
          </a:p>
          <a:p>
            <a:pPr lvl="1"/>
            <a:r>
              <a:rPr lang="pt-PT" altLang="pt-PT" sz="2000"/>
              <a:t>Fragmentação interna</a:t>
            </a:r>
          </a:p>
          <a:p>
            <a:pPr lvl="1"/>
            <a:r>
              <a:rPr lang="pt-PT" altLang="pt-PT" sz="2000"/>
              <a:t>Um processo necessita de um certo número de páginas livres</a:t>
            </a:r>
          </a:p>
          <a:p>
            <a:pPr>
              <a:lnSpc>
                <a:spcPct val="80000"/>
              </a:lnSpc>
            </a:pPr>
            <a:r>
              <a:rPr lang="pt-PT" altLang="pt-PT" sz="2400"/>
              <a:t>Segmentação</a:t>
            </a:r>
          </a:p>
          <a:p>
            <a:pPr lvl="1"/>
            <a:r>
              <a:rPr lang="pt-PT" altLang="pt-PT" sz="2000"/>
              <a:t>Memória dividida em segmentos</a:t>
            </a:r>
          </a:p>
          <a:p>
            <a:pPr lvl="1"/>
            <a:r>
              <a:rPr lang="pt-PT" altLang="pt-PT" sz="2000"/>
              <a:t>Segmentos podem ter tamanho variável</a:t>
            </a:r>
          </a:p>
          <a:p>
            <a:pPr lvl="1"/>
            <a:r>
              <a:rPr lang="pt-PT" altLang="pt-PT" sz="2000"/>
              <a:t>Fragmentação externa</a:t>
            </a:r>
          </a:p>
          <a:p>
            <a:pPr lvl="1"/>
            <a:r>
              <a:rPr lang="pt-PT" altLang="pt-PT" sz="2000"/>
              <a:t>Um processo necessita de uma zona contígua de memória livre para cada segmento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6243F9E-E6B8-4311-B9A1-13FA3E92C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Segmentação</a:t>
            </a:r>
          </a:p>
        </p:txBody>
      </p:sp>
      <p:sp>
        <p:nvSpPr>
          <p:cNvPr id="35843" name="Oval 3">
            <a:extLst>
              <a:ext uri="{FF2B5EF4-FFF2-40B4-BE49-F238E27FC236}">
                <a16:creationId xmlns:a16="http://schemas.microsoft.com/office/drawing/2014/main" id="{03D37449-FEB3-45A4-AAAF-C742A936C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1820863"/>
            <a:ext cx="2733675" cy="33131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pt-PT" altLang="pt-PT" sz="1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9E34DEBB-F510-424E-A944-D8C4D2A07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13" y="23876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AA670651-4E4A-4172-88A8-FB27EF80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8" y="3368675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EB6C02D6-FFA4-406C-A58E-A1CEA5EF1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3160713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44A8950C-A7B2-4DE5-8641-0B247AB2A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563" y="3914775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Helvetica" panose="020B0604020202020204" pitchFamily="34" charset="0"/>
              </a:rPr>
              <a:t>4</a:t>
            </a:r>
          </a:p>
        </p:txBody>
      </p:sp>
      <p:grpSp>
        <p:nvGrpSpPr>
          <p:cNvPr id="35848" name="Group 24">
            <a:extLst>
              <a:ext uri="{FF2B5EF4-FFF2-40B4-BE49-F238E27FC236}">
                <a16:creationId xmlns:a16="http://schemas.microsoft.com/office/drawing/2014/main" id="{60110BB4-FB66-42D3-86ED-63D2EAABB106}"/>
              </a:ext>
            </a:extLst>
          </p:cNvPr>
          <p:cNvGrpSpPr>
            <a:grpSpLocks/>
          </p:cNvGrpSpPr>
          <p:nvPr/>
        </p:nvGrpSpPr>
        <p:grpSpPr bwMode="auto">
          <a:xfrm>
            <a:off x="5727700" y="1879600"/>
            <a:ext cx="1054100" cy="3254375"/>
            <a:chOff x="3888" y="1056"/>
            <a:chExt cx="720" cy="2496"/>
          </a:xfrm>
        </p:grpSpPr>
        <p:grpSp>
          <p:nvGrpSpPr>
            <p:cNvPr id="35851" name="Group 11">
              <a:extLst>
                <a:ext uri="{FF2B5EF4-FFF2-40B4-BE49-F238E27FC236}">
                  <a16:creationId xmlns:a16="http://schemas.microsoft.com/office/drawing/2014/main" id="{47C10822-BE44-41F0-A4DD-BA6CFE0B1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35862" name="Rectangle 8">
                <a:extLst>
                  <a:ext uri="{FF2B5EF4-FFF2-40B4-BE49-F238E27FC236}">
                    <a16:creationId xmlns:a16="http://schemas.microsoft.com/office/drawing/2014/main" id="{6CE41239-3EEE-4624-BB41-D40048AF0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33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2A476F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PT" altLang="pt-PT" sz="18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63" name="Line 9">
                <a:extLst>
                  <a:ext uri="{FF2B5EF4-FFF2-40B4-BE49-F238E27FC236}">
                    <a16:creationId xmlns:a16="http://schemas.microsoft.com/office/drawing/2014/main" id="{BB15927B-2CBB-4215-86DE-A3E8A45BC7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2" name="Group 12">
              <a:extLst>
                <a:ext uri="{FF2B5EF4-FFF2-40B4-BE49-F238E27FC236}">
                  <a16:creationId xmlns:a16="http://schemas.microsoft.com/office/drawing/2014/main" id="{8D69B25F-8E2D-4D73-B44C-6CC215C1DD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35860" name="Rectangle 13">
                <a:extLst>
                  <a:ext uri="{FF2B5EF4-FFF2-40B4-BE49-F238E27FC236}">
                    <a16:creationId xmlns:a16="http://schemas.microsoft.com/office/drawing/2014/main" id="{DA03FC1F-DC58-478C-84F4-3B6BB05F6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33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2A476F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PT" altLang="pt-PT" sz="18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61" name="Line 14">
                <a:extLst>
                  <a:ext uri="{FF2B5EF4-FFF2-40B4-BE49-F238E27FC236}">
                    <a16:creationId xmlns:a16="http://schemas.microsoft.com/office/drawing/2014/main" id="{0F60ABC4-6A68-43D6-93F6-C486065957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53" name="Text Box 15">
              <a:extLst>
                <a:ext uri="{FF2B5EF4-FFF2-40B4-BE49-F238E27FC236}">
                  <a16:creationId xmlns:a16="http://schemas.microsoft.com/office/drawing/2014/main" id="{D0E0AC47-CE0D-48D7-BDBA-E12F7ED05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9" y="1108"/>
              <a:ext cx="21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35854" name="Text Box 16">
              <a:extLst>
                <a:ext uri="{FF2B5EF4-FFF2-40B4-BE49-F238E27FC236}">
                  <a16:creationId xmlns:a16="http://schemas.microsoft.com/office/drawing/2014/main" id="{6D4329D9-E511-4905-B89C-EB0B35F45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1415"/>
              <a:ext cx="21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35855" name="Rectangle 17">
              <a:extLst>
                <a:ext uri="{FF2B5EF4-FFF2-40B4-BE49-F238E27FC236}">
                  <a16:creationId xmlns:a16="http://schemas.microsoft.com/office/drawing/2014/main" id="{596B6485-8BE1-4283-95A0-C67B5D2E6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00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56" name="Rectangle 18">
              <a:extLst>
                <a:ext uri="{FF2B5EF4-FFF2-40B4-BE49-F238E27FC236}">
                  <a16:creationId xmlns:a16="http://schemas.microsoft.com/office/drawing/2014/main" id="{392DE64A-AE7E-4C06-A80A-D9217D8AD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57" name="Line 19">
              <a:extLst>
                <a:ext uri="{FF2B5EF4-FFF2-40B4-BE49-F238E27FC236}">
                  <a16:creationId xmlns:a16="http://schemas.microsoft.com/office/drawing/2014/main" id="{B8E4C04C-71EB-4CA3-A30F-02F1A60E4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" name="Text Box 20">
              <a:extLst>
                <a:ext uri="{FF2B5EF4-FFF2-40B4-BE49-F238E27FC236}">
                  <a16:creationId xmlns:a16="http://schemas.microsoft.com/office/drawing/2014/main" id="{48EFC54D-4FC6-45C8-B374-1173FB8A0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2404"/>
              <a:ext cx="21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35859" name="Text Box 21">
              <a:extLst>
                <a:ext uri="{FF2B5EF4-FFF2-40B4-BE49-F238E27FC236}">
                  <a16:creationId xmlns:a16="http://schemas.microsoft.com/office/drawing/2014/main" id="{16983D8C-BEF4-4811-B319-9F5A72006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2864"/>
              <a:ext cx="21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3</a:t>
              </a:r>
            </a:p>
          </p:txBody>
        </p:sp>
      </p:grpSp>
      <p:sp>
        <p:nvSpPr>
          <p:cNvPr id="35849" name="Text Box 22">
            <a:extLst>
              <a:ext uri="{FF2B5EF4-FFF2-40B4-BE49-F238E27FC236}">
                <a16:creationId xmlns:a16="http://schemas.microsoft.com/office/drawing/2014/main" id="{63AB5B63-9751-4D4A-98DC-E5A7FEA3C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5256213"/>
            <a:ext cx="1365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Helvetica" panose="020B0604020202020204" pitchFamily="34" charset="0"/>
              </a:rPr>
              <a:t>user space </a:t>
            </a:r>
          </a:p>
        </p:txBody>
      </p:sp>
      <p:sp>
        <p:nvSpPr>
          <p:cNvPr id="35850" name="Text Box 23">
            <a:extLst>
              <a:ext uri="{FF2B5EF4-FFF2-40B4-BE49-F238E27FC236}">
                <a16:creationId xmlns:a16="http://schemas.microsoft.com/office/drawing/2014/main" id="{EFD437B9-0F5E-4EA2-8C32-AB2B37812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5256213"/>
            <a:ext cx="257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Helvetica" panose="020B0604020202020204" pitchFamily="34" charset="0"/>
              </a:rPr>
              <a:t>physical memory space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B4F51139-D005-45EF-AF51-499930175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Escalonamento FCFS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9BB2AD-7E0C-42E4-9B26-1AF6272EC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sz="2000" i="1" dirty="0" err="1"/>
              <a:t>First-Come</a:t>
            </a:r>
            <a:r>
              <a:rPr lang="pt-PT" sz="2000" i="1" dirty="0"/>
              <a:t>, </a:t>
            </a:r>
            <a:r>
              <a:rPr lang="pt-PT" sz="2000" i="1" dirty="0" err="1"/>
              <a:t>First-Served</a:t>
            </a:r>
            <a:endParaRPr lang="pt-PT" sz="2000" i="1" dirty="0"/>
          </a:p>
          <a:p>
            <a:pPr marL="355600">
              <a:buFontTx/>
              <a:buNone/>
              <a:tabLst>
                <a:tab pos="2336800" algn="ctr"/>
                <a:tab pos="3771900" algn="ctr"/>
              </a:tabLst>
              <a:defRPr/>
            </a:pPr>
            <a:r>
              <a:rPr lang="en-US" sz="2000" i="1" dirty="0"/>
              <a:t>		</a:t>
            </a:r>
            <a:r>
              <a:rPr lang="en-US" sz="2000" i="1" u="sng" dirty="0"/>
              <a:t>Process</a:t>
            </a:r>
            <a:r>
              <a:rPr lang="en-US" sz="2000" i="1" dirty="0"/>
              <a:t>	</a:t>
            </a:r>
            <a:r>
              <a:rPr lang="en-US" sz="2000" i="1" u="sng" dirty="0"/>
              <a:t>Burst Time</a:t>
            </a:r>
            <a:r>
              <a:rPr lang="en-US" sz="2000" i="1" dirty="0"/>
              <a:t>	</a:t>
            </a:r>
          </a:p>
          <a:p>
            <a:pPr marL="355600">
              <a:buFontTx/>
              <a:buNone/>
              <a:tabLst>
                <a:tab pos="2336800" algn="ctr"/>
                <a:tab pos="3771900" algn="ctr"/>
              </a:tabLst>
              <a:defRPr/>
            </a:pPr>
            <a:r>
              <a:rPr lang="en-US" sz="2000" i="1" dirty="0"/>
              <a:t>		P</a:t>
            </a:r>
            <a:r>
              <a:rPr lang="en-US" sz="2000" i="1" baseline="-25000" dirty="0"/>
              <a:t>1</a:t>
            </a:r>
            <a:r>
              <a:rPr lang="en-US" sz="2000" i="1" dirty="0"/>
              <a:t>	24</a:t>
            </a:r>
          </a:p>
          <a:p>
            <a:pPr marL="355600">
              <a:buFontTx/>
              <a:buNone/>
              <a:tabLst>
                <a:tab pos="2336800" algn="ctr"/>
                <a:tab pos="3771900" algn="ctr"/>
              </a:tabLst>
              <a:defRPr/>
            </a:pPr>
            <a:r>
              <a:rPr lang="en-US" sz="2000" i="1" dirty="0"/>
              <a:t>		 P</a:t>
            </a:r>
            <a:r>
              <a:rPr lang="en-US" sz="2000" i="1" baseline="-25000" dirty="0"/>
              <a:t>2</a:t>
            </a:r>
            <a:r>
              <a:rPr lang="en-US" sz="2000" i="1" dirty="0"/>
              <a:t> 	3</a:t>
            </a:r>
          </a:p>
          <a:p>
            <a:pPr marL="355600">
              <a:buFontTx/>
              <a:buNone/>
              <a:tabLst>
                <a:tab pos="2336800" algn="ctr"/>
                <a:tab pos="3771900" algn="ctr"/>
              </a:tabLst>
              <a:defRPr/>
            </a:pPr>
            <a:r>
              <a:rPr lang="en-US" sz="2000" i="1" dirty="0"/>
              <a:t>		 P</a:t>
            </a:r>
            <a:r>
              <a:rPr lang="en-US" sz="2000" i="1" baseline="-25000" dirty="0"/>
              <a:t>3</a:t>
            </a:r>
            <a:r>
              <a:rPr lang="en-US" sz="2000" i="1" dirty="0"/>
              <a:t>	 3 </a:t>
            </a:r>
          </a:p>
          <a:p>
            <a:pPr>
              <a:tabLst>
                <a:tab pos="2336800" algn="ctr"/>
                <a:tab pos="3771900" algn="ctr"/>
              </a:tabLst>
              <a:defRPr/>
            </a:pPr>
            <a:r>
              <a:rPr lang="pt-PT" sz="2000" dirty="0"/>
              <a:t>Se os processos chegarem pela ordem 1, 2, 3, então:</a:t>
            </a:r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r>
              <a:rPr lang="pt-PT" sz="2000" dirty="0"/>
              <a:t>Tempo de espera: </a:t>
            </a:r>
            <a:r>
              <a:rPr lang="nn-NO" sz="2000" dirty="0"/>
              <a:t>P</a:t>
            </a:r>
            <a:r>
              <a:rPr lang="nn-NO" sz="2000" baseline="-25000" dirty="0"/>
              <a:t>1</a:t>
            </a:r>
            <a:r>
              <a:rPr lang="nn-NO" sz="2000" dirty="0"/>
              <a:t>  = 0; P</a:t>
            </a:r>
            <a:r>
              <a:rPr lang="nn-NO" sz="2000" baseline="-25000" dirty="0"/>
              <a:t>2</a:t>
            </a:r>
            <a:r>
              <a:rPr lang="nn-NO" sz="2000" dirty="0"/>
              <a:t>  = 24; P</a:t>
            </a:r>
            <a:r>
              <a:rPr lang="nn-NO" sz="2000" baseline="-25000" dirty="0"/>
              <a:t>3</a:t>
            </a:r>
            <a:r>
              <a:rPr lang="nn-NO" sz="2000" dirty="0"/>
              <a:t> = 27</a:t>
            </a:r>
          </a:p>
          <a:p>
            <a:pPr>
              <a:tabLst>
                <a:tab pos="2336800" algn="ctr"/>
                <a:tab pos="3771900" algn="ctr"/>
              </a:tabLst>
              <a:defRPr/>
            </a:pPr>
            <a:r>
              <a:rPr lang="nn-NO" sz="2000" dirty="0"/>
              <a:t>Tempo médio de espera: (0 + 24 + 27)/3 = 17</a:t>
            </a:r>
            <a:endParaRPr lang="en-US" sz="2000" i="1" dirty="0"/>
          </a:p>
        </p:txBody>
      </p:sp>
      <p:grpSp>
        <p:nvGrpSpPr>
          <p:cNvPr id="22532" name="Group 18">
            <a:extLst>
              <a:ext uri="{FF2B5EF4-FFF2-40B4-BE49-F238E27FC236}">
                <a16:creationId xmlns:a16="http://schemas.microsoft.com/office/drawing/2014/main" id="{50B99F89-D300-4A06-B8BB-1E91B2D3A0CA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3786188"/>
            <a:ext cx="5556250" cy="1128712"/>
            <a:chOff x="856" y="2688"/>
            <a:chExt cx="3500" cy="711"/>
          </a:xfrm>
        </p:grpSpPr>
        <p:sp>
          <p:nvSpPr>
            <p:cNvPr id="22533" name="Rectangle 4">
              <a:extLst>
                <a:ext uri="{FF2B5EF4-FFF2-40B4-BE49-F238E27FC236}">
                  <a16:creationId xmlns:a16="http://schemas.microsoft.com/office/drawing/2014/main" id="{99AACA31-CDD3-4F2F-BCC7-A6192DF83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34" name="Text Box 5">
              <a:extLst>
                <a:ext uri="{FF2B5EF4-FFF2-40B4-BE49-F238E27FC236}">
                  <a16:creationId xmlns:a16="http://schemas.microsoft.com/office/drawing/2014/main" id="{140FF5D1-03E6-4064-B237-18EB7357A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1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2535" name="Text Box 6">
              <a:extLst>
                <a:ext uri="{FF2B5EF4-FFF2-40B4-BE49-F238E27FC236}">
                  <a16:creationId xmlns:a16="http://schemas.microsoft.com/office/drawing/2014/main" id="{BB24EA11-059B-41E2-861C-F9CCE742B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2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2536" name="Text Box 7">
              <a:extLst>
                <a:ext uri="{FF2B5EF4-FFF2-40B4-BE49-F238E27FC236}">
                  <a16:creationId xmlns:a16="http://schemas.microsoft.com/office/drawing/2014/main" id="{E48EA284-B0D1-448C-BE05-04878214E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3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2537" name="Line 8">
              <a:extLst>
                <a:ext uri="{FF2B5EF4-FFF2-40B4-BE49-F238E27FC236}">
                  <a16:creationId xmlns:a16="http://schemas.microsoft.com/office/drawing/2014/main" id="{92F76D37-2949-4EE0-AB18-91F027A31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Line 9">
              <a:extLst>
                <a:ext uri="{FF2B5EF4-FFF2-40B4-BE49-F238E27FC236}">
                  <a16:creationId xmlns:a16="http://schemas.microsoft.com/office/drawing/2014/main" id="{7CD22EC0-526D-4AE1-A55B-F6F98CE5E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Line 10">
              <a:extLst>
                <a:ext uri="{FF2B5EF4-FFF2-40B4-BE49-F238E27FC236}">
                  <a16:creationId xmlns:a16="http://schemas.microsoft.com/office/drawing/2014/main" id="{C3C170D2-801C-4F92-B12C-F279ACE2D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Line 11">
              <a:extLst>
                <a:ext uri="{FF2B5EF4-FFF2-40B4-BE49-F238E27FC236}">
                  <a16:creationId xmlns:a16="http://schemas.microsoft.com/office/drawing/2014/main" id="{5D7151C5-AFBC-4415-AD1B-7B8E119FE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Line 12">
              <a:extLst>
                <a:ext uri="{FF2B5EF4-FFF2-40B4-BE49-F238E27FC236}">
                  <a16:creationId xmlns:a16="http://schemas.microsoft.com/office/drawing/2014/main" id="{7849C506-1055-4488-BB46-197EF2878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Line 13">
              <a:extLst>
                <a:ext uri="{FF2B5EF4-FFF2-40B4-BE49-F238E27FC236}">
                  <a16:creationId xmlns:a16="http://schemas.microsoft.com/office/drawing/2014/main" id="{8D0F3645-5A44-4384-A849-3DFBE535E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Text Box 14">
              <a:extLst>
                <a:ext uri="{FF2B5EF4-FFF2-40B4-BE49-F238E27FC236}">
                  <a16:creationId xmlns:a16="http://schemas.microsoft.com/office/drawing/2014/main" id="{4C74285D-6DE0-4620-AE1B-977EE3C2A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24</a:t>
              </a:r>
            </a:p>
          </p:txBody>
        </p:sp>
        <p:sp>
          <p:nvSpPr>
            <p:cNvPr id="22544" name="Text Box 15">
              <a:extLst>
                <a:ext uri="{FF2B5EF4-FFF2-40B4-BE49-F238E27FC236}">
                  <a16:creationId xmlns:a16="http://schemas.microsoft.com/office/drawing/2014/main" id="{81F42C64-FEA9-4AFC-A02A-6D444B74D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27</a:t>
              </a:r>
            </a:p>
          </p:txBody>
        </p:sp>
        <p:sp>
          <p:nvSpPr>
            <p:cNvPr id="22545" name="Text Box 16">
              <a:extLst>
                <a:ext uri="{FF2B5EF4-FFF2-40B4-BE49-F238E27FC236}">
                  <a16:creationId xmlns:a16="http://schemas.microsoft.com/office/drawing/2014/main" id="{DBDB2E21-1B3C-4A71-8EEA-8121122AB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22546" name="Text Box 17">
              <a:extLst>
                <a:ext uri="{FF2B5EF4-FFF2-40B4-BE49-F238E27FC236}">
                  <a16:creationId xmlns:a16="http://schemas.microsoft.com/office/drawing/2014/main" id="{0FFF5BB4-A6AB-4C90-9191-C3131DE7C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90939B3-7E5F-4A39-A051-C745F15C1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Paginação e Segmentação</a:t>
            </a:r>
          </a:p>
        </p:txBody>
      </p:sp>
      <p:graphicFrame>
        <p:nvGraphicFramePr>
          <p:cNvPr id="624643" name="Group 3">
            <a:extLst>
              <a:ext uri="{FF2B5EF4-FFF2-40B4-BE49-F238E27FC236}">
                <a16:creationId xmlns:a16="http://schemas.microsoft.com/office/drawing/2014/main" id="{2575E567-813D-4ACC-A726-2ED8F5A565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750" y="1893888"/>
          <a:ext cx="7604125" cy="3838578"/>
        </p:xfrm>
        <a:graphic>
          <a:graphicData uri="http://schemas.openxmlformats.org/drawingml/2006/table">
            <a:tbl>
              <a:tblPr/>
              <a:tblGrid>
                <a:gridCol w="2892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8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2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Página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Segmento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9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Palavras por endereço</a:t>
                      </a:r>
                    </a:p>
                  </a:txBody>
                  <a:tcPr marL="93600" marR="93600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2 (</a:t>
                      </a:r>
                      <a:r>
                        <a:rPr kumimoji="0" lang="pt-PT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seg</a:t>
                      </a: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. e </a:t>
                      </a:r>
                      <a:r>
                        <a:rPr kumimoji="0" lang="pt-PT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offset</a:t>
                      </a: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9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Visível ao programador</a:t>
                      </a:r>
                    </a:p>
                  </a:txBody>
                  <a:tcPr marL="93600" marR="93600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Não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Depende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Substituir um bloco</a:t>
                      </a:r>
                    </a:p>
                  </a:txBody>
                  <a:tcPr marL="93600" marR="93600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Trivial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Difícil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9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Utilização memória</a:t>
                      </a:r>
                    </a:p>
                  </a:txBody>
                  <a:tcPr marL="93600" marR="93600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Fragmentação interna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Fragmentação externa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Acesso ao disco</a:t>
                      </a:r>
                    </a:p>
                  </a:txBody>
                  <a:tcPr marL="93600" marR="93600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Eficiente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Menos eficiente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5993DF7-E514-4FDF-971E-B7CECCBE1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sz="3200"/>
              <a:t>Características de memória paginada</a:t>
            </a:r>
          </a:p>
        </p:txBody>
      </p:sp>
      <p:sp>
        <p:nvSpPr>
          <p:cNvPr id="628739" name="Rectangle 3">
            <a:extLst>
              <a:ext uri="{FF2B5EF4-FFF2-40B4-BE49-F238E27FC236}">
                <a16:creationId xmlns:a16="http://schemas.microsoft.com/office/drawing/2014/main" id="{E12C4D0F-C611-41CB-A255-437BC548A8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O custo de um </a:t>
            </a:r>
            <a:r>
              <a:rPr lang="pt-PT" altLang="pt-PT" sz="2800" i="1"/>
              <a:t>page fault</a:t>
            </a:r>
            <a:r>
              <a:rPr lang="pt-PT" altLang="pt-PT" sz="2800"/>
              <a:t> é muito elevado</a:t>
            </a:r>
          </a:p>
          <a:p>
            <a:r>
              <a:rPr lang="pt-PT" altLang="pt-PT" sz="2800"/>
              <a:t>Páginas são relativamente grandes para amortizar o tempo de acesso</a:t>
            </a:r>
          </a:p>
          <a:p>
            <a:pPr lvl="1"/>
            <a:r>
              <a:rPr lang="pt-PT" altLang="pt-PT" sz="2400"/>
              <a:t>4KB a 64KB</a:t>
            </a:r>
          </a:p>
          <a:p>
            <a:r>
              <a:rPr lang="pt-PT" altLang="pt-PT" sz="2800"/>
              <a:t>Usar uma organização completamente associativa</a:t>
            </a:r>
          </a:p>
          <a:p>
            <a:r>
              <a:rPr lang="pt-PT" altLang="pt-PT" sz="2800" i="1"/>
              <a:t>Page faults</a:t>
            </a:r>
            <a:r>
              <a:rPr lang="pt-PT" altLang="pt-PT" sz="2800"/>
              <a:t> são tratados por software pois o atraso principal é o acesso ao disco.</a:t>
            </a:r>
          </a:p>
          <a:p>
            <a:pPr lvl="1"/>
            <a:r>
              <a:rPr lang="pt-PT" altLang="pt-PT" sz="2400"/>
              <a:t>Algoritmos mais sofisticados</a:t>
            </a:r>
          </a:p>
          <a:p>
            <a:r>
              <a:rPr lang="pt-PT" altLang="pt-PT" sz="2800" i="1"/>
              <a:t>Write-back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C7862C0-7BF8-4708-9BB5-B28EF4967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Encontrar uma página</a:t>
            </a:r>
          </a:p>
        </p:txBody>
      </p:sp>
      <p:sp>
        <p:nvSpPr>
          <p:cNvPr id="629763" name="Rectangle 3">
            <a:extLst>
              <a:ext uri="{FF2B5EF4-FFF2-40B4-BE49-F238E27FC236}">
                <a16:creationId xmlns:a16="http://schemas.microsoft.com/office/drawing/2014/main" id="{94875A19-AD25-4AB3-8EF6-BD5C8CCA83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Organização completamente associativa</a:t>
            </a:r>
          </a:p>
          <a:p>
            <a:pPr lvl="1"/>
            <a:r>
              <a:rPr lang="pt-PT" altLang="pt-PT" sz="2400"/>
              <a:t>Página virtual pode ser mapeada em qualquer página física</a:t>
            </a:r>
          </a:p>
          <a:p>
            <a:pPr lvl="1"/>
            <a:r>
              <a:rPr lang="pt-PT" altLang="pt-PT" sz="2400"/>
              <a:t>Reduzir </a:t>
            </a:r>
            <a:r>
              <a:rPr lang="pt-PT" altLang="pt-PT" sz="2400" i="1"/>
              <a:t>page faults</a:t>
            </a:r>
          </a:p>
          <a:p>
            <a:r>
              <a:rPr lang="pt-PT" altLang="pt-PT" sz="2800"/>
              <a:t>Não é possível usar procura associativa</a:t>
            </a:r>
          </a:p>
          <a:p>
            <a:r>
              <a:rPr lang="pt-PT" altLang="pt-PT" sz="2800"/>
              <a:t>Tabela relaciona página virtual com a sua posição</a:t>
            </a:r>
          </a:p>
          <a:p>
            <a:pPr lvl="1"/>
            <a:r>
              <a:rPr lang="pt-PT" altLang="pt-PT" sz="2400" i="1"/>
              <a:t>Page table</a:t>
            </a:r>
          </a:p>
          <a:p>
            <a:pPr lvl="1"/>
            <a:r>
              <a:rPr lang="pt-PT" altLang="pt-PT" sz="2400"/>
              <a:t>Indexada por nº página virtual</a:t>
            </a:r>
          </a:p>
          <a:p>
            <a:pPr lvl="1"/>
            <a:r>
              <a:rPr lang="pt-PT" altLang="pt-PT" sz="2400"/>
              <a:t>Entrada indica posição real da página virtual</a:t>
            </a:r>
          </a:p>
          <a:p>
            <a:pPr lvl="1"/>
            <a:r>
              <a:rPr lang="pt-PT" altLang="pt-PT" sz="2400">
                <a:solidFill>
                  <a:srgbClr val="FF0000"/>
                </a:solidFill>
              </a:rPr>
              <a:t>Cada processo tem a sua tabela de página</a:t>
            </a:r>
          </a:p>
          <a:p>
            <a:endParaRPr lang="pt-PT" altLang="pt-PT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216CAE1-6450-4ECC-88F5-22AE60C0A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Tabela de página</a:t>
            </a:r>
          </a:p>
        </p:txBody>
      </p:sp>
      <p:pic>
        <p:nvPicPr>
          <p:cNvPr id="39939" name="Picture 4">
            <a:extLst>
              <a:ext uri="{FF2B5EF4-FFF2-40B4-BE49-F238E27FC236}">
                <a16:creationId xmlns:a16="http://schemas.microsoft.com/office/drawing/2014/main" id="{B7589F05-07C4-4EEB-A824-38F92257A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" t="10748" r="620" b="11162"/>
          <a:stretch>
            <a:fillRect/>
          </a:stretch>
        </p:blipFill>
        <p:spPr bwMode="auto">
          <a:xfrm>
            <a:off x="1000125" y="1630363"/>
            <a:ext cx="7251700" cy="42989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BE2030D-06A6-4C1D-A99C-45DEC4F18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Tabela de página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ACFF4C0-000C-4002-8C33-25C93ACE3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48263" y="1627188"/>
            <a:ext cx="3744912" cy="3673475"/>
          </a:xfrm>
        </p:spPr>
        <p:txBody>
          <a:bodyPr/>
          <a:lstStyle/>
          <a:p>
            <a:r>
              <a:rPr lang="pt-PT" altLang="pt-PT" sz="2800"/>
              <a:t>Registo de tabela de página</a:t>
            </a:r>
          </a:p>
          <a:p>
            <a:r>
              <a:rPr lang="pt-PT" altLang="pt-PT" sz="2800" i="1"/>
              <a:t>Valid bit</a:t>
            </a:r>
          </a:p>
          <a:p>
            <a:r>
              <a:rPr lang="pt-PT" altLang="pt-PT" sz="2800"/>
              <a:t>Permissões</a:t>
            </a:r>
          </a:p>
          <a:p>
            <a:endParaRPr lang="pt-PT" altLang="pt-PT" sz="2800">
              <a:solidFill>
                <a:srgbClr val="FF0000"/>
              </a:solidFill>
            </a:endParaRPr>
          </a:p>
        </p:txBody>
      </p:sp>
      <p:pic>
        <p:nvPicPr>
          <p:cNvPr id="40964" name="Picture 4">
            <a:extLst>
              <a:ext uri="{FF2B5EF4-FFF2-40B4-BE49-F238E27FC236}">
                <a16:creationId xmlns:a16="http://schemas.microsoft.com/office/drawing/2014/main" id="{9E48D84E-FFEC-4A8D-B907-A73BE19FD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22425"/>
            <a:ext cx="4897438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9CE871C4-1024-495E-8A34-6768CF62A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Escalonamento SJF</a:t>
            </a:r>
          </a:p>
        </p:txBody>
      </p:sp>
      <p:sp>
        <p:nvSpPr>
          <p:cNvPr id="24579" name="Marcador de Posição de Conteúdo 2">
            <a:extLst>
              <a:ext uri="{FF2B5EF4-FFF2-40B4-BE49-F238E27FC236}">
                <a16:creationId xmlns:a16="http://schemas.microsoft.com/office/drawing/2014/main" id="{940F46B8-8F94-4D16-B4DC-135C35BFA6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336800" algn="ctr"/>
                <a:tab pos="3771900" algn="ctr"/>
              </a:tabLst>
            </a:pPr>
            <a:r>
              <a:rPr lang="pt-PT" altLang="pt-PT" sz="2000" i="1"/>
              <a:t>Shortest Job First</a:t>
            </a:r>
          </a:p>
          <a:p>
            <a:pPr>
              <a:tabLst>
                <a:tab pos="2336800" algn="ctr"/>
                <a:tab pos="3771900" algn="ctr"/>
              </a:tabLst>
            </a:pPr>
            <a:r>
              <a:rPr lang="pt-PT" altLang="pt-PT" sz="2000"/>
              <a:t>Ordena os processos considerando a duração do próximo CPU burst. Executa primeiro os processos com CPU burst mais curtos</a:t>
            </a:r>
          </a:p>
          <a:p>
            <a:pPr>
              <a:tabLst>
                <a:tab pos="2336800" algn="ctr"/>
                <a:tab pos="3771900" algn="ctr"/>
              </a:tabLst>
            </a:pPr>
            <a:r>
              <a:rPr lang="pt-PT" altLang="pt-PT" sz="2000"/>
              <a:t>Duas opções</a:t>
            </a:r>
          </a:p>
          <a:p>
            <a:pPr lvl="1">
              <a:tabLst>
                <a:tab pos="2336800" algn="ctr"/>
                <a:tab pos="3771900" algn="ctr"/>
              </a:tabLst>
            </a:pPr>
            <a:r>
              <a:rPr lang="pt-PT" altLang="pt-PT" sz="1600" i="1"/>
              <a:t>Nonpreemptive</a:t>
            </a:r>
            <a:r>
              <a:rPr lang="pt-PT" altLang="pt-PT" sz="1600"/>
              <a:t> – uma vez atribuído o CPU o processo fica em </a:t>
            </a:r>
            <a:r>
              <a:rPr lang="pt-PT" altLang="pt-PT" sz="1600" i="1"/>
              <a:t>Running</a:t>
            </a:r>
            <a:r>
              <a:rPr lang="pt-PT" altLang="pt-PT" sz="1600"/>
              <a:t> até terminar o CPU </a:t>
            </a:r>
            <a:r>
              <a:rPr lang="pt-PT" altLang="pt-PT" sz="1600" i="1"/>
              <a:t>burst</a:t>
            </a:r>
          </a:p>
          <a:p>
            <a:pPr lvl="1">
              <a:tabLst>
                <a:tab pos="2336800" algn="ctr"/>
                <a:tab pos="3771900" algn="ctr"/>
              </a:tabLst>
            </a:pPr>
            <a:r>
              <a:rPr lang="pt-PT" altLang="pt-PT" sz="1600" i="1"/>
              <a:t>Preemptive</a:t>
            </a:r>
            <a:r>
              <a:rPr lang="pt-PT" altLang="pt-PT" sz="1600"/>
              <a:t> – se um processo entra na fila de </a:t>
            </a:r>
            <a:r>
              <a:rPr lang="pt-PT" altLang="pt-PT" sz="1600" i="1"/>
              <a:t>Ready</a:t>
            </a:r>
            <a:r>
              <a:rPr lang="pt-PT" altLang="pt-PT" sz="1600"/>
              <a:t> com um CPU Burst menor do que o tempo restante do CPU </a:t>
            </a:r>
            <a:r>
              <a:rPr lang="pt-PT" altLang="pt-PT" sz="1600" i="1"/>
              <a:t>burst</a:t>
            </a:r>
            <a:r>
              <a:rPr lang="pt-PT" altLang="pt-PT" sz="1600"/>
              <a:t> do processo em execução, atribuir o CPU ao processo que entrou em </a:t>
            </a:r>
            <a:r>
              <a:rPr lang="pt-PT" altLang="pt-PT" sz="1600" i="1"/>
              <a:t>Ready</a:t>
            </a:r>
            <a:r>
              <a:rPr lang="pt-PT" altLang="pt-PT" sz="1600"/>
              <a:t>. Também conhecido como </a:t>
            </a:r>
            <a:r>
              <a:rPr lang="pt-PT" altLang="pt-PT" sz="1600" i="1"/>
              <a:t>Shortest-Remaining-Time-First</a:t>
            </a:r>
            <a:r>
              <a:rPr lang="pt-PT" altLang="pt-PT" sz="1600"/>
              <a:t> (SRTF)</a:t>
            </a:r>
          </a:p>
          <a:p>
            <a:pPr>
              <a:tabLst>
                <a:tab pos="2336800" algn="ctr"/>
                <a:tab pos="3771900" algn="ctr"/>
              </a:tabLst>
            </a:pPr>
            <a:r>
              <a:rPr lang="pt-PT" altLang="pt-PT" sz="2000"/>
              <a:t>SJF é óptimo do ponto de vista do tempo médio de espera de um conjunto de processos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>
            <a:extLst>
              <a:ext uri="{FF2B5EF4-FFF2-40B4-BE49-F238E27FC236}">
                <a16:creationId xmlns:a16="http://schemas.microsoft.com/office/drawing/2014/main" id="{F1BF392B-9426-4B6F-B945-0A70D1A8F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sz="3200"/>
              <a:t>Escalonamento por prioridades</a:t>
            </a:r>
          </a:p>
        </p:txBody>
      </p:sp>
      <p:sp>
        <p:nvSpPr>
          <p:cNvPr id="29699" name="Marcador de Posição de Conteúdo 3">
            <a:extLst>
              <a:ext uri="{FF2B5EF4-FFF2-40B4-BE49-F238E27FC236}">
                <a16:creationId xmlns:a16="http://schemas.microsoft.com/office/drawing/2014/main" id="{38CCA8A4-95AB-45F1-BCA4-3912CAF2C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 i="1"/>
              <a:t>Priority sheduling</a:t>
            </a:r>
          </a:p>
          <a:p>
            <a:r>
              <a:rPr lang="pt-PT" altLang="pt-PT" sz="2000"/>
              <a:t>É associado um nível de prioridade (inteiro) com cada processo</a:t>
            </a:r>
          </a:p>
          <a:p>
            <a:pPr lvl="1"/>
            <a:r>
              <a:rPr lang="pt-PT" altLang="pt-PT" sz="1600"/>
              <a:t>Não existe acordo sobre se a prioridade mais alta corresponde a valores baixos ou altos do nível de prioridade</a:t>
            </a:r>
          </a:p>
          <a:p>
            <a:pPr lvl="1"/>
            <a:r>
              <a:rPr lang="pt-PT" altLang="pt-PT" sz="1600"/>
              <a:t>Iremos assumir que números baixos representam maior prioridade</a:t>
            </a:r>
          </a:p>
          <a:p>
            <a:r>
              <a:rPr lang="pt-PT" altLang="pt-PT" sz="2000"/>
              <a:t>O CPU é atribuido ao processo com maior prioridade</a:t>
            </a:r>
          </a:p>
          <a:p>
            <a:pPr lvl="1"/>
            <a:r>
              <a:rPr lang="pt-PT" altLang="pt-PT" sz="1600"/>
              <a:t>Preemptive</a:t>
            </a:r>
          </a:p>
          <a:p>
            <a:pPr lvl="1"/>
            <a:r>
              <a:rPr lang="pt-PT" altLang="pt-PT" sz="1600"/>
              <a:t>Nonpreemptive</a:t>
            </a:r>
          </a:p>
          <a:p>
            <a:r>
              <a:rPr lang="pt-PT" altLang="pt-PT" sz="2000"/>
              <a:t>SJF é um caso particular de escalonamento por prioridades</a:t>
            </a:r>
          </a:p>
          <a:p>
            <a:r>
              <a:rPr lang="pt-PT" altLang="pt-PT" sz="2000"/>
              <a:t>Problema: Adiamento indefinido</a:t>
            </a:r>
          </a:p>
          <a:p>
            <a:pPr lvl="1"/>
            <a:r>
              <a:rPr lang="pt-PT" altLang="pt-PT" sz="1600"/>
              <a:t>Processos com prioridade baixa podem nunca executar</a:t>
            </a:r>
          </a:p>
          <a:p>
            <a:r>
              <a:rPr lang="pt-PT" altLang="pt-PT" sz="2200"/>
              <a:t>Solução: Contar com o tempo de espera (</a:t>
            </a:r>
            <a:r>
              <a:rPr lang="pt-PT" altLang="pt-PT" sz="2200" i="1"/>
              <a:t>aging</a:t>
            </a:r>
            <a:r>
              <a:rPr lang="pt-PT" altLang="pt-PT" sz="2200"/>
              <a:t>)</a:t>
            </a:r>
          </a:p>
          <a:p>
            <a:pPr lvl="1"/>
            <a:r>
              <a:rPr lang="pt-PT" altLang="pt-PT" sz="1600"/>
              <a:t>Aumentar a prioridade dos processos em espera à medida que o tempo passa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>
            <a:extLst>
              <a:ext uri="{FF2B5EF4-FFF2-40B4-BE49-F238E27FC236}">
                <a16:creationId xmlns:a16="http://schemas.microsoft.com/office/drawing/2014/main" id="{537E16FD-B0D8-4817-B81D-77605D01F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Round Robin</a:t>
            </a:r>
          </a:p>
        </p:txBody>
      </p:sp>
      <p:sp>
        <p:nvSpPr>
          <p:cNvPr id="30723" name="Marcador de Posição de Conteúdo 3">
            <a:extLst>
              <a:ext uri="{FF2B5EF4-FFF2-40B4-BE49-F238E27FC236}">
                <a16:creationId xmlns:a16="http://schemas.microsoft.com/office/drawing/2014/main" id="{FC1A3BC7-2BC9-4E96-9110-F8813FB769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Versão </a:t>
            </a:r>
            <a:r>
              <a:rPr lang="pt-PT" altLang="pt-PT" sz="2000" i="1"/>
              <a:t>Time sharing </a:t>
            </a:r>
            <a:r>
              <a:rPr lang="pt-PT" altLang="pt-PT" sz="2000"/>
              <a:t>e </a:t>
            </a:r>
            <a:r>
              <a:rPr lang="pt-PT" altLang="pt-PT" sz="2000" i="1"/>
              <a:t>preemptive</a:t>
            </a:r>
            <a:r>
              <a:rPr lang="pt-PT" altLang="pt-PT" sz="2000"/>
              <a:t> de FCFS</a:t>
            </a:r>
          </a:p>
          <a:p>
            <a:r>
              <a:rPr lang="pt-PT" altLang="pt-PT" sz="2000"/>
              <a:t>Cada processo pode usar o CPU, no máximo, por determinado tempo (</a:t>
            </a:r>
            <a:r>
              <a:rPr lang="pt-PT" altLang="pt-PT" sz="2000" i="1"/>
              <a:t>time quantum</a:t>
            </a:r>
            <a:r>
              <a:rPr lang="pt-PT" altLang="pt-PT" sz="2000"/>
              <a:t>). Se o processo não bloquear antes do tempo definido é retirado de execução e passa para o fim da lista de Ready</a:t>
            </a:r>
            <a:endParaRPr lang="pt-PT" altLang="pt-PT" sz="1800"/>
          </a:p>
          <a:p>
            <a:pPr lvl="1"/>
            <a:r>
              <a:rPr lang="pt-PT" altLang="pt-PT" sz="1800" i="1"/>
              <a:t>Time quantum </a:t>
            </a:r>
            <a:r>
              <a:rPr lang="pt-PT" altLang="pt-PT" sz="1800"/>
              <a:t>varia, em geral, entre 10 e 100ms</a:t>
            </a:r>
          </a:p>
          <a:p>
            <a:r>
              <a:rPr lang="pt-PT" altLang="pt-PT" sz="2000"/>
              <a:t>Se existem n processos na fila de </a:t>
            </a:r>
            <a:r>
              <a:rPr lang="pt-PT" altLang="pt-PT" sz="2000" i="1"/>
              <a:t>Ready </a:t>
            </a:r>
            <a:r>
              <a:rPr lang="pt-PT" altLang="pt-PT" sz="2000"/>
              <a:t>(nenhum em execução) e o </a:t>
            </a:r>
            <a:r>
              <a:rPr lang="pt-PT" altLang="pt-PT" sz="2000" i="1"/>
              <a:t>time quantum </a:t>
            </a:r>
            <a:r>
              <a:rPr lang="pt-PT" altLang="pt-PT" sz="2000"/>
              <a:t>é q então:</a:t>
            </a:r>
          </a:p>
          <a:p>
            <a:pPr lvl="1"/>
            <a:r>
              <a:rPr lang="pt-PT" altLang="pt-PT" sz="1800"/>
              <a:t>cada processo usa cerca de 1/n do processador</a:t>
            </a:r>
          </a:p>
          <a:p>
            <a:pPr lvl="1"/>
            <a:r>
              <a:rPr lang="pt-PT" altLang="pt-PT" sz="1800"/>
              <a:t>Um processo nunca espera mais do que (n-1).q unidades de tempo </a:t>
            </a:r>
          </a:p>
          <a:p>
            <a:r>
              <a:rPr lang="pt-PT" altLang="pt-PT" sz="2000"/>
              <a:t>Desempenho</a:t>
            </a:r>
          </a:p>
          <a:p>
            <a:pPr lvl="1"/>
            <a:r>
              <a:rPr lang="pt-PT" altLang="pt-PT" sz="1600"/>
              <a:t>Q grande </a:t>
            </a:r>
            <a:r>
              <a:rPr lang="en-US" altLang="pt-PT" sz="1600">
                <a:sym typeface="Symbol" panose="05050102010706020507" pitchFamily="18" charset="2"/>
              </a:rPr>
              <a:t> FCFS</a:t>
            </a:r>
          </a:p>
          <a:p>
            <a:pPr lvl="1"/>
            <a:r>
              <a:rPr lang="en-US" altLang="pt-PT" sz="1600">
                <a:sym typeface="Symbol" panose="05050102010706020507" pitchFamily="18" charset="2"/>
              </a:rPr>
              <a:t>Q pequeno  o overhead da mudança de contexto pode ser significativo</a:t>
            </a:r>
            <a:endParaRPr lang="pt-PT" altLang="pt-PT" sz="1600"/>
          </a:p>
          <a:p>
            <a:pPr lvl="1"/>
            <a:endParaRPr lang="pt-PT" altLang="pt-PT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3C841646-9F3A-4AA8-BFC1-7DBD3D573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sz="2800"/>
              <a:t>Tempo do processo médio vs. </a:t>
            </a:r>
            <a:r>
              <a:rPr lang="pt-PT" altLang="pt-PT" sz="2800" i="1"/>
              <a:t>Time quantum</a:t>
            </a:r>
          </a:p>
        </p:txBody>
      </p:sp>
      <p:pic>
        <p:nvPicPr>
          <p:cNvPr id="13315" name="Picture 6">
            <a:extLst>
              <a:ext uri="{FF2B5EF4-FFF2-40B4-BE49-F238E27FC236}">
                <a16:creationId xmlns:a16="http://schemas.microsoft.com/office/drawing/2014/main" id="{2ADC9E8D-46F7-43DE-864D-88381C833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1" t="768" r="5179" b="1022"/>
          <a:stretch>
            <a:fillRect/>
          </a:stretch>
        </p:blipFill>
        <p:spPr bwMode="auto">
          <a:xfrm>
            <a:off x="2500313" y="1770063"/>
            <a:ext cx="4443412" cy="36591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19CAFC81-DCB8-472F-8733-5912BDCD7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FIFO multi-nível</a:t>
            </a:r>
          </a:p>
        </p:txBody>
      </p:sp>
      <p:sp>
        <p:nvSpPr>
          <p:cNvPr id="14339" name="Marcador de Posição de Conteúdo 3">
            <a:extLst>
              <a:ext uri="{FF2B5EF4-FFF2-40B4-BE49-F238E27FC236}">
                <a16:creationId xmlns:a16="http://schemas.microsoft.com/office/drawing/2014/main" id="{AC0C2686-06E9-4161-A594-6B7649C988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 i="1"/>
              <a:t>Multilevel queue</a:t>
            </a:r>
            <a:endParaRPr lang="pt-PT" altLang="pt-PT" sz="2000"/>
          </a:p>
          <a:p>
            <a:r>
              <a:rPr lang="pt-PT" altLang="pt-PT" sz="2000"/>
              <a:t>Fila de </a:t>
            </a:r>
            <a:r>
              <a:rPr lang="pt-PT" altLang="pt-PT" sz="2000" i="1"/>
              <a:t>Ready</a:t>
            </a:r>
            <a:r>
              <a:rPr lang="pt-PT" altLang="pt-PT" sz="2000"/>
              <a:t> é dividida em 2:</a:t>
            </a:r>
          </a:p>
          <a:p>
            <a:pPr lvl="1"/>
            <a:r>
              <a:rPr lang="pt-PT" altLang="pt-PT" sz="1800" i="1"/>
              <a:t>Foreground</a:t>
            </a:r>
            <a:r>
              <a:rPr lang="pt-PT" altLang="pt-PT" sz="1800"/>
              <a:t> (interactiva)</a:t>
            </a:r>
          </a:p>
          <a:p>
            <a:pPr lvl="1"/>
            <a:r>
              <a:rPr lang="pt-PT" altLang="pt-PT" sz="1800" i="1"/>
              <a:t>Background</a:t>
            </a:r>
            <a:r>
              <a:rPr lang="pt-PT" altLang="pt-PT" sz="1800"/>
              <a:t> (batch)</a:t>
            </a:r>
          </a:p>
          <a:p>
            <a:r>
              <a:rPr lang="pt-PT" altLang="pt-PT" sz="2000"/>
              <a:t>Cada Fila tem pode ter a sua politica de escalonamento</a:t>
            </a:r>
          </a:p>
          <a:p>
            <a:pPr lvl="1"/>
            <a:r>
              <a:rPr lang="pt-PT" altLang="pt-PT" sz="1800" i="1"/>
              <a:t>Foreground</a:t>
            </a:r>
            <a:r>
              <a:rPr lang="pt-PT" altLang="pt-PT" sz="1800"/>
              <a:t> – RR</a:t>
            </a:r>
          </a:p>
          <a:p>
            <a:pPr lvl="1"/>
            <a:r>
              <a:rPr lang="pt-PT" altLang="pt-PT" sz="1800" i="1"/>
              <a:t>Background</a:t>
            </a:r>
            <a:r>
              <a:rPr lang="pt-PT" altLang="pt-PT" sz="1800"/>
              <a:t> – FCFS</a:t>
            </a:r>
          </a:p>
          <a:p>
            <a:r>
              <a:rPr lang="pt-PT" altLang="pt-PT" sz="2000"/>
              <a:t>Escalonamento entre as 2 filas</a:t>
            </a:r>
          </a:p>
          <a:p>
            <a:pPr lvl="1"/>
            <a:r>
              <a:rPr lang="pt-PT" altLang="pt-PT" sz="1800"/>
              <a:t>Baseado em prioridades fixas</a:t>
            </a:r>
          </a:p>
          <a:p>
            <a:pPr lvl="2"/>
            <a:r>
              <a:rPr lang="pt-PT" altLang="pt-PT" sz="1600"/>
              <a:t>Só executar processos em background se fila </a:t>
            </a:r>
            <a:r>
              <a:rPr lang="pt-PT" altLang="pt-PT" sz="1600" i="1"/>
              <a:t>Ready</a:t>
            </a:r>
            <a:r>
              <a:rPr lang="pt-PT" altLang="pt-PT" sz="1600"/>
              <a:t> de </a:t>
            </a:r>
            <a:r>
              <a:rPr lang="pt-PT" altLang="pt-PT" sz="1600" i="1"/>
              <a:t>foreground</a:t>
            </a:r>
            <a:r>
              <a:rPr lang="pt-PT" altLang="pt-PT" sz="1600"/>
              <a:t> estiver vazia</a:t>
            </a:r>
          </a:p>
          <a:p>
            <a:pPr lvl="1"/>
            <a:r>
              <a:rPr lang="pt-PT" altLang="pt-PT" sz="2000"/>
              <a:t>Divisão do tempo (</a:t>
            </a:r>
            <a:r>
              <a:rPr lang="pt-PT" altLang="pt-PT" sz="2000" i="1"/>
              <a:t>Time slice</a:t>
            </a:r>
            <a:r>
              <a:rPr lang="pt-PT" altLang="pt-PT" sz="2000"/>
              <a:t>)</a:t>
            </a:r>
            <a:endParaRPr lang="pt-PT" altLang="pt-PT" sz="2000" i="1"/>
          </a:p>
          <a:p>
            <a:pPr lvl="2"/>
            <a:r>
              <a:rPr lang="pt-PT" altLang="pt-PT" sz="1600"/>
              <a:t>Cada fila tem um certo tempo de CPU disponível (Ex: 80% RR 20% FCFS)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1759880C-F947-426B-879B-4A3924B70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FIFO multi-nível</a:t>
            </a:r>
          </a:p>
        </p:txBody>
      </p:sp>
      <p:pic>
        <p:nvPicPr>
          <p:cNvPr id="15363" name="Picture 6">
            <a:extLst>
              <a:ext uri="{FF2B5EF4-FFF2-40B4-BE49-F238E27FC236}">
                <a16:creationId xmlns:a16="http://schemas.microsoft.com/office/drawing/2014/main" id="{CA55951E-6829-4AAD-B0DA-ADCF5A03D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t="6743" r="459" b="6743"/>
          <a:stretch>
            <a:fillRect/>
          </a:stretch>
        </p:blipFill>
        <p:spPr bwMode="auto">
          <a:xfrm>
            <a:off x="2132013" y="1862138"/>
            <a:ext cx="5102225" cy="3352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2454</TotalTime>
  <Words>2286</Words>
  <Application>Microsoft Office PowerPoint</Application>
  <PresentationFormat>On-screen Show (4:3)</PresentationFormat>
  <Paragraphs>286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Courier New</vt:lpstr>
      <vt:lpstr>Helvetica</vt:lpstr>
      <vt:lpstr>Times New Roman</vt:lpstr>
      <vt:lpstr>Modelo de apresentação predefinido</vt:lpstr>
      <vt:lpstr>Sistemas Operativos  Licenciatura Engenharia Informática Licenciatura Engenharia Computacional</vt:lpstr>
      <vt:lpstr>Escalonador do CPU</vt:lpstr>
      <vt:lpstr>Escalonamento FCFS</vt:lpstr>
      <vt:lpstr>Escalonamento SJF</vt:lpstr>
      <vt:lpstr>Escalonamento por prioridades</vt:lpstr>
      <vt:lpstr>Round Robin</vt:lpstr>
      <vt:lpstr>Tempo do processo médio vs. Time quantum</vt:lpstr>
      <vt:lpstr>FIFO multi-nível</vt:lpstr>
      <vt:lpstr>FIFO multi-nível</vt:lpstr>
      <vt:lpstr>FIFO multi-nível com realimentação</vt:lpstr>
      <vt:lpstr>FIFO multi-nível com realimentação</vt:lpstr>
      <vt:lpstr>FIFO multi-nível com realimentação</vt:lpstr>
      <vt:lpstr>Linux scheduler</vt:lpstr>
      <vt:lpstr>Linux scheduler</vt:lpstr>
      <vt:lpstr>Ealiest Deadline First</vt:lpstr>
      <vt:lpstr>Linux: algoritmo até 2007</vt:lpstr>
      <vt:lpstr>Linux: algoritmo até 2007</vt:lpstr>
      <vt:lpstr>Linux: algoritmo até 2007</vt:lpstr>
      <vt:lpstr>Linux: novo algoritmo</vt:lpstr>
      <vt:lpstr>Linux: novo algoritmo</vt:lpstr>
      <vt:lpstr>Linux: novo algoritmo</vt:lpstr>
      <vt:lpstr>Tópico prático: comando nice</vt:lpstr>
      <vt:lpstr>Memória Virtual</vt:lpstr>
      <vt:lpstr>Memória virtual</vt:lpstr>
      <vt:lpstr>Mapeamento Virtual-Físico</vt:lpstr>
      <vt:lpstr>Memória física como cache</vt:lpstr>
      <vt:lpstr>Endereço virtual paginado</vt:lpstr>
      <vt:lpstr>Paginação e Segmentação</vt:lpstr>
      <vt:lpstr>Segmentação</vt:lpstr>
      <vt:lpstr>Paginação e Segmentação</vt:lpstr>
      <vt:lpstr>Características de memória paginada</vt:lpstr>
      <vt:lpstr>Encontrar uma página</vt:lpstr>
      <vt:lpstr>Tabela de página</vt:lpstr>
      <vt:lpstr>Tabela de página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202</cp:revision>
  <dcterms:created xsi:type="dcterms:W3CDTF">1601-01-01T00:00:00Z</dcterms:created>
  <dcterms:modified xsi:type="dcterms:W3CDTF">2022-12-30T18:33:57Z</dcterms:modified>
</cp:coreProperties>
</file>