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7" r:id="rId2"/>
    <p:sldId id="1115" r:id="rId3"/>
    <p:sldId id="1116" r:id="rId4"/>
    <p:sldId id="466" r:id="rId5"/>
    <p:sldId id="1091" r:id="rId6"/>
    <p:sldId id="1108" r:id="rId7"/>
    <p:sldId id="1109" r:id="rId8"/>
    <p:sldId id="1111" r:id="rId9"/>
    <p:sldId id="1110" r:id="rId10"/>
    <p:sldId id="1112" r:id="rId11"/>
    <p:sldId id="1114" r:id="rId12"/>
    <p:sldId id="1113" r:id="rId13"/>
    <p:sldId id="1117" r:id="rId1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732"/>
    <a:srgbClr val="CDD2D8"/>
    <a:srgbClr val="009FCD"/>
    <a:srgbClr val="4F237F"/>
    <a:srgbClr val="5B98D6"/>
    <a:srgbClr val="DFB685"/>
    <a:srgbClr val="9C6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78521"/>
  </p:normalViewPr>
  <p:slideViewPr>
    <p:cSldViewPr snapToGrid="0">
      <p:cViewPr varScale="1">
        <p:scale>
          <a:sx n="91" d="100"/>
          <a:sy n="91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BFE4-3F60-4946-B90E-26EC280AE02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B6316-8862-3A49-9EE4-FC2CD6BD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06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56D5-62AB-2400-22E9-A23A2E18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F3B9F-8E3A-3973-A93F-970A3C8AA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AE099-3B6C-C31E-240A-0B91579C8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2FD0-3F50-7E89-55FB-B152B1713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1798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7114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9873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pt-PT" sz="1200" b="0" noProof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B6316-8862-3A49-9EE4-FC2CD6BDD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F502-EEAB-F192-A979-658B8DB8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DA70B-C545-E7D6-EEE4-92A468E29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FC0F-E217-78B9-60CF-5D9B0038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732D-7ECB-D74A-F374-6888994D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D08-2A57-598B-42B6-F8404B8A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EA35-D23C-D018-B02F-D04E51A1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F835-4931-5B6F-E5AE-BE651131C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BBD9-99A5-07EA-C947-7DBC6304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A26B-C941-EFE7-68AA-D482FCA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3905-44A3-413D-B388-E3ABFD6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0834-5114-891F-494F-D52884285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A2A8-612D-77A8-4F33-D111AD9C8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32EF-E864-89E4-3F4B-F8E79ED1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B58-F29D-E368-884C-F7A4D23B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9BFA-4449-B91B-8FF5-71A1C2D8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232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03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23796" y="4507280"/>
            <a:ext cx="393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457468" y="2345533"/>
            <a:ext cx="3850800" cy="11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3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E2CB-7C79-6BDB-6BDD-E4D626FB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D0D6-009B-52E4-C877-BAE23D8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9821-5962-381D-D3B6-D3A8B80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F08B-4542-13DD-3CC6-816E012D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AFF-4410-0FEF-52C6-0B4CF4C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F535-179E-2868-E7AD-5B2DDD82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1344-74B6-6BF4-9102-D862FA80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8F57-31A9-3E9B-08C1-4744333A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64F3-C55E-D17B-ECA5-166F69EF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7366-63AD-DFDC-6465-8AAF0098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FEB-335E-F6AE-D23F-7387B18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901B-7EDD-76EA-E55B-8591A88EF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5FBC-FCC0-45D0-F319-2609453B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CDBD-99C4-8A74-8F5C-8B14BE5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4D92-FC4D-47AC-9CC8-A18B23D8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6B25-82D7-DAF3-9F0D-6ED069DF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3CD9-D1CA-795D-48A8-D1FDAABF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C060-AF1F-ABF6-FBB9-2798AF60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6A2F-1272-6018-CA9B-9766BEC4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B45CC-D52F-0919-513E-BD6C7F36C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4DEDF-BEF9-8C4F-EE16-63C658865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92ED7-BA32-0D3C-074A-589BFD02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CB88-1598-2875-C9B2-0789240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A0C11-860D-DD7F-B72E-9911D008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D1F2-A244-776E-B8C4-C98D2AA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342D0-279D-1A2A-3FD4-7DFCDB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A15C0-A2EF-B1C3-A60A-B7A9C39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3E662-8B69-28AD-C6D0-700800E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94B8F-C54A-5824-3058-EBC0C09B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DC711-2230-D3D8-3A44-75CC2E02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FBB39-8641-C23A-9698-5B179F4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E350-1560-1B42-6B22-C9DE5433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0165-5032-06E9-3366-2133543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3D3DC-D26E-EF6F-8875-BACC14E9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0DF2-C5DD-A202-EFEC-A0633C27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08E7A-8537-D314-204F-1693D57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8B44-7F64-BC5F-4B19-C11E8D09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F76-B3B5-7965-3520-688DB3D8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77911-99AD-671D-F6F7-A6D5D18E8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4DE1-B5EF-0E6C-FF7B-9319B460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9DC28-CAC5-467D-106A-0003C894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524D-C30A-46D4-717F-3419CD8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1573-897F-2D74-CA5B-07D5D4AE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1589-081D-8586-86CB-5FB91D06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279F-2CE5-E532-A73E-F62C9B97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B516-D4E1-B4BD-94F0-1DC16706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266-9CC2-EB45-BE5D-BD0EDF7AEB6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A0A7-BB65-9713-84A4-2E44BA6E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E5CB-4862-DF3F-D893-96E6CEEBF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54D8-F29C-9647-9059-32F3DC097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alice552@ua.p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bob123@ua.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29;p26">
            <a:extLst>
              <a:ext uri="{FF2B5EF4-FFF2-40B4-BE49-F238E27FC236}">
                <a16:creationId xmlns:a16="http://schemas.microsoft.com/office/drawing/2014/main" id="{03028FD3-62A3-144B-9DE4-4249B41D0197}"/>
              </a:ext>
            </a:extLst>
          </p:cNvPr>
          <p:cNvSpPr txBox="1">
            <a:spLocks/>
          </p:cNvSpPr>
          <p:nvPr/>
        </p:nvSpPr>
        <p:spPr>
          <a:xfrm>
            <a:off x="213993" y="2683454"/>
            <a:ext cx="5763500" cy="113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tamaran Light"/>
              <a:buNone/>
              <a:defRPr sz="1200" b="0" i="0" u="none" strike="noStrike" cap="non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Alice </a:t>
            </a:r>
          </a:p>
          <a:p>
            <a:pPr marL="0" indent="0"/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hlinkClick r:id="rId3"/>
              </a:rPr>
              <a:t>alice552@ua.pt</a:t>
            </a:r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/>
            <a:endParaRPr lang="en-GB" sz="2000" dirty="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0" indent="0"/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Bob</a:t>
            </a:r>
          </a:p>
          <a:p>
            <a:pPr marL="0" indent="0"/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hlinkClick r:id="rId4"/>
              </a:rPr>
              <a:t>bob123@ua.pt</a:t>
            </a:r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/>
            <a:endParaRPr lang="en-GB" sz="2000" dirty="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0" indent="0"/>
            <a:endParaRPr lang="en-GB" sz="2000" dirty="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marL="0" indent="0"/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	</a:t>
            </a:r>
          </a:p>
        </p:txBody>
      </p:sp>
      <p:sp>
        <p:nvSpPr>
          <p:cNvPr id="25" name="Google Shape;130;p26">
            <a:extLst>
              <a:ext uri="{FF2B5EF4-FFF2-40B4-BE49-F238E27FC236}">
                <a16:creationId xmlns:a16="http://schemas.microsoft.com/office/drawing/2014/main" id="{83A62D1E-7DF0-9A23-8541-0F73E80D73E9}"/>
              </a:ext>
            </a:extLst>
          </p:cNvPr>
          <p:cNvSpPr txBox="1">
            <a:spLocks/>
          </p:cNvSpPr>
          <p:nvPr/>
        </p:nvSpPr>
        <p:spPr>
          <a:xfrm>
            <a:off x="188531" y="154520"/>
            <a:ext cx="11524676" cy="11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GB" sz="5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lt"/>
              </a:rPr>
              <a:t>Project Title</a:t>
            </a:r>
          </a:p>
        </p:txBody>
      </p:sp>
      <p:sp>
        <p:nvSpPr>
          <p:cNvPr id="26" name="Google Shape;139;p27">
            <a:extLst>
              <a:ext uri="{FF2B5EF4-FFF2-40B4-BE49-F238E27FC236}">
                <a16:creationId xmlns:a16="http://schemas.microsoft.com/office/drawing/2014/main" id="{C27D449A-69CD-5018-2D02-9831D06F2D4F}"/>
              </a:ext>
            </a:extLst>
          </p:cNvPr>
          <p:cNvSpPr/>
          <p:nvPr/>
        </p:nvSpPr>
        <p:spPr>
          <a:xfrm rot="-5400000" flipH="1">
            <a:off x="1850158" y="-374244"/>
            <a:ext cx="60959" cy="3107813"/>
          </a:xfrm>
          <a:prstGeom prst="rect">
            <a:avLst/>
          </a:prstGeom>
          <a:solidFill>
            <a:srgbClr val="ED9E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8443CF-59C8-CFEE-8BF8-04FC2F3591F8}"/>
              </a:ext>
            </a:extLst>
          </p:cNvPr>
          <p:cNvGrpSpPr>
            <a:grpSpLocks noChangeAspect="1"/>
          </p:cNvGrpSpPr>
          <p:nvPr/>
        </p:nvGrpSpPr>
        <p:grpSpPr>
          <a:xfrm>
            <a:off x="326731" y="6257667"/>
            <a:ext cx="3372917" cy="409693"/>
            <a:chOff x="557782" y="6424943"/>
            <a:chExt cx="2973627" cy="3611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8E0269-0FDF-99C1-EC27-26949A7DA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699"/>
            <a:stretch/>
          </p:blipFill>
          <p:spPr>
            <a:xfrm>
              <a:off x="1373574" y="6424943"/>
              <a:ext cx="2157835" cy="3533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E97B5D-9D58-CF50-E094-1A31161C9361}"/>
                </a:ext>
              </a:extLst>
            </p:cNvPr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699"/>
            <a:stretch/>
          </p:blipFill>
          <p:spPr>
            <a:xfrm>
              <a:off x="557782" y="6446726"/>
              <a:ext cx="351342" cy="33941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22D852-2536-F005-96C6-2E35F8735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3752"/>
            <a:stretch/>
          </p:blipFill>
          <p:spPr>
            <a:xfrm>
              <a:off x="833978" y="6498232"/>
              <a:ext cx="487862" cy="14037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69067B-60FD-9F1C-69D4-346FA94BD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0402" y="6623423"/>
              <a:ext cx="314676" cy="79168"/>
            </a:xfrm>
            <a:prstGeom prst="rect">
              <a:avLst/>
            </a:prstGeom>
          </p:spPr>
        </p:pic>
      </p:grpSp>
      <p:sp>
        <p:nvSpPr>
          <p:cNvPr id="2" name="Google Shape;129;p26">
            <a:extLst>
              <a:ext uri="{FF2B5EF4-FFF2-40B4-BE49-F238E27FC236}">
                <a16:creationId xmlns:a16="http://schemas.microsoft.com/office/drawing/2014/main" id="{78EA5ACE-A92C-32E2-E2FD-F888A42B6AA0}"/>
              </a:ext>
            </a:extLst>
          </p:cNvPr>
          <p:cNvSpPr txBox="1">
            <a:spLocks/>
          </p:cNvSpPr>
          <p:nvPr/>
        </p:nvSpPr>
        <p:spPr>
          <a:xfrm>
            <a:off x="213993" y="1224524"/>
            <a:ext cx="5763500" cy="113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tamaran Light"/>
              <a:buNone/>
              <a:defRPr sz="1200" b="0" i="0" u="none" strike="noStrike" cap="non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en-GB" sz="2000" dirty="0">
                <a:solidFill>
                  <a:schemeClr val="tx1"/>
                </a:solidFill>
                <a:latin typeface="+mj-lt"/>
              </a:rPr>
              <a:t>RVA 2024/2025 – </a:t>
            </a:r>
            <a:r>
              <a:rPr lang="en-GB" sz="2000">
                <a:solidFill>
                  <a:schemeClr val="tx1"/>
                </a:solidFill>
                <a:latin typeface="+mj-lt"/>
              </a:rPr>
              <a:t>Final Presentation</a:t>
            </a:r>
            <a:endParaRPr lang="en-GB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5C663-06B3-3DD3-2AA6-A4D718636C64}"/>
              </a:ext>
            </a:extLst>
          </p:cNvPr>
          <p:cNvSpPr/>
          <p:nvPr/>
        </p:nvSpPr>
        <p:spPr>
          <a:xfrm>
            <a:off x="5247249" y="1793628"/>
            <a:ext cx="6618020" cy="4778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Representative picture here</a:t>
            </a:r>
          </a:p>
        </p:txBody>
      </p:sp>
    </p:spTree>
    <p:extLst>
      <p:ext uri="{BB962C8B-B14F-4D97-AF65-F5344CB8AC3E}">
        <p14:creationId xmlns:p14="http://schemas.microsoft.com/office/powerpoint/2010/main" val="75194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10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4702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Expectation vs Reality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Confront your high-level goals with your results;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Did you achieve all your expected outcomes?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Did you manage to exceed your initial goals?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Google Shape;130;p26">
            <a:extLst>
              <a:ext uri="{FF2B5EF4-FFF2-40B4-BE49-F238E27FC236}">
                <a16:creationId xmlns:a16="http://schemas.microsoft.com/office/drawing/2014/main" id="{2DCC127E-1238-9C6A-3508-DB56149824E6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2" name="Picture 4" descr="480+ Streamline Paperwork Stock Illustrations, Royalty-Free Vector Graphics  &amp; Clip Art - iStock">
            <a:extLst>
              <a:ext uri="{FF2B5EF4-FFF2-40B4-BE49-F238E27FC236}">
                <a16:creationId xmlns:a16="http://schemas.microsoft.com/office/drawing/2014/main" id="{5AF6FFDB-6FAE-E6C7-6A6B-B524B5B9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4" y="3429000"/>
            <a:ext cx="5067960" cy="337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11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3529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Main difficulties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Identify the main difficulties you felt during this project.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…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Google Shape;130;p26">
            <a:extLst>
              <a:ext uri="{FF2B5EF4-FFF2-40B4-BE49-F238E27FC236}">
                <a16:creationId xmlns:a16="http://schemas.microsoft.com/office/drawing/2014/main" id="{9619892D-767D-0A3B-6EEA-CE364792C212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9" name="Picture 2" descr="790+ Drawing Of Lazy Worker Stock Illustrations, Royalty-Free ...">
            <a:extLst>
              <a:ext uri="{FF2B5EF4-FFF2-40B4-BE49-F238E27FC236}">
                <a16:creationId xmlns:a16="http://schemas.microsoft.com/office/drawing/2014/main" id="{0B61F93D-7EA7-5933-312E-AD3A2ED29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"/>
          <a:stretch/>
        </p:blipFill>
        <p:spPr bwMode="auto">
          <a:xfrm>
            <a:off x="6485206" y="3562727"/>
            <a:ext cx="5047035" cy="32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12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279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 you were to continue the project, what would be the next steps?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Specify at least 3 relevant topics.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Google Shape;130;p26">
            <a:extLst>
              <a:ext uri="{FF2B5EF4-FFF2-40B4-BE49-F238E27FC236}">
                <a16:creationId xmlns:a16="http://schemas.microsoft.com/office/drawing/2014/main" id="{EE794D5B-9D62-07FD-F000-C7223CA8F653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8" name="Picture 7" descr="1,200+ Drawing Of The Proactive Stock Illustrations, Royalty-Free Vector  Graphics &amp; Clip Art - iStock">
            <a:extLst>
              <a:ext uri="{FF2B5EF4-FFF2-40B4-BE49-F238E27FC236}">
                <a16:creationId xmlns:a16="http://schemas.microsoft.com/office/drawing/2014/main" id="{D837DC1D-9DA8-E8AF-065B-1E8BF6E8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" b="5916"/>
          <a:stretch/>
        </p:blipFill>
        <p:spPr bwMode="auto">
          <a:xfrm>
            <a:off x="6379034" y="3335662"/>
            <a:ext cx="5153206" cy="34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0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0ED1-195F-EAC8-BD6D-C3CA5909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7E49B6F-E6D0-25A5-F199-167DD48C5B33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02778415-EC51-3F83-D38F-4410C5A86973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13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6106C-F9FA-EE0E-0624-288D52764043}"/>
              </a:ext>
            </a:extLst>
          </p:cNvPr>
          <p:cNvSpPr txBox="1"/>
          <p:nvPr/>
        </p:nvSpPr>
        <p:spPr>
          <a:xfrm>
            <a:off x="628805" y="546706"/>
            <a:ext cx="584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Division of work conducted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89454887-2883-45DC-286A-F07C93A46E2A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Bob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60%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Alice – 40%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Google Shape;130;p26">
            <a:extLst>
              <a:ext uri="{FF2B5EF4-FFF2-40B4-BE49-F238E27FC236}">
                <a16:creationId xmlns:a16="http://schemas.microsoft.com/office/drawing/2014/main" id="{447A62AE-AF05-5ADE-3467-1AD66A554F78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8" name="Picture 7" descr="1,200+ Drawing Of The Proactive Stock Illustrations, Royalty-Free Vector  Graphics &amp; Clip Art - iStock">
            <a:extLst>
              <a:ext uri="{FF2B5EF4-FFF2-40B4-BE49-F238E27FC236}">
                <a16:creationId xmlns:a16="http://schemas.microsoft.com/office/drawing/2014/main" id="{81A52DA8-3516-45DB-5A9A-CF4FD965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" b="5916"/>
          <a:stretch/>
        </p:blipFill>
        <p:spPr bwMode="auto">
          <a:xfrm>
            <a:off x="6379034" y="3335662"/>
            <a:ext cx="5153206" cy="34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2;p31">
            <a:extLst>
              <a:ext uri="{FF2B5EF4-FFF2-40B4-BE49-F238E27FC236}">
                <a16:creationId xmlns:a16="http://schemas.microsoft.com/office/drawing/2014/main" id="{B5DE8B0C-2312-C64A-BD1C-A4C588DE6282}"/>
              </a:ext>
            </a:extLst>
          </p:cNvPr>
          <p:cNvSpPr/>
          <p:nvPr/>
        </p:nvSpPr>
        <p:spPr>
          <a:xfrm rot="10800000" flipH="1">
            <a:off x="236522" y="235410"/>
            <a:ext cx="1487601" cy="5785013"/>
          </a:xfrm>
          <a:prstGeom prst="rect">
            <a:avLst/>
          </a:prstGeom>
          <a:solidFill>
            <a:srgbClr val="C98732">
              <a:alpha val="617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2400"/>
          </a:p>
        </p:txBody>
      </p:sp>
      <p:sp>
        <p:nvSpPr>
          <p:cNvPr id="223" name="Google Shape;223;p34"/>
          <p:cNvSpPr/>
          <p:nvPr/>
        </p:nvSpPr>
        <p:spPr>
          <a:xfrm rot="5400000">
            <a:off x="-1328248" y="2595272"/>
            <a:ext cx="6011560" cy="2043075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57161-21B0-754D-9B83-3E5118FC6ADF}"/>
              </a:ext>
            </a:extLst>
          </p:cNvPr>
          <p:cNvSpPr/>
          <p:nvPr/>
        </p:nvSpPr>
        <p:spPr>
          <a:xfrm>
            <a:off x="2962176" y="607222"/>
            <a:ext cx="9342757" cy="562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Google Shape;130;p26">
            <a:extLst>
              <a:ext uri="{FF2B5EF4-FFF2-40B4-BE49-F238E27FC236}">
                <a16:creationId xmlns:a16="http://schemas.microsoft.com/office/drawing/2014/main" id="{7798681D-161D-F2E3-A98E-31FE14A7E6A4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2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CE7F8-F37F-8B17-0FD2-100ACC1D7A2F}"/>
              </a:ext>
            </a:extLst>
          </p:cNvPr>
          <p:cNvSpPr txBox="1"/>
          <p:nvPr/>
        </p:nvSpPr>
        <p:spPr>
          <a:xfrm>
            <a:off x="4173914" y="2759856"/>
            <a:ext cx="5788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19301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3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Google Shape;130;p26">
            <a:extLst>
              <a:ext uri="{FF2B5EF4-FFF2-40B4-BE49-F238E27FC236}">
                <a16:creationId xmlns:a16="http://schemas.microsoft.com/office/drawing/2014/main" id="{B23DB871-579D-2DAF-2E2F-FB01F974DEEF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57458-DBE6-1C5D-AF00-6ECC54A83DC1}"/>
              </a:ext>
            </a:extLst>
          </p:cNvPr>
          <p:cNvSpPr txBox="1"/>
          <p:nvPr/>
        </p:nvSpPr>
        <p:spPr>
          <a:xfrm>
            <a:off x="314742" y="2644170"/>
            <a:ext cx="11217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  <a:latin typeface="+mj-lt"/>
              </a:rPr>
              <a:t>USE CONTENT FROM MID-TERM PRESENTATION</a:t>
            </a:r>
          </a:p>
          <a:p>
            <a:pPr algn="ctr"/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ctr"/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 algn="ctr"/>
            <a:r>
              <a:rPr lang="en-US" sz="2400" dirty="0">
                <a:highlight>
                  <a:srgbClr val="FFFF00"/>
                </a:highlight>
                <a:latin typeface="+mj-lt"/>
              </a:rPr>
              <a:t>PRESENT ONLY WHAT THE PROBLEM WAS AND WHAT YOU INTENDED TO DO</a:t>
            </a:r>
          </a:p>
        </p:txBody>
      </p:sp>
    </p:spTree>
    <p:extLst>
      <p:ext uri="{BB962C8B-B14F-4D97-AF65-F5344CB8AC3E}">
        <p14:creationId xmlns:p14="http://schemas.microsoft.com/office/powerpoint/2010/main" val="326301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02;p31">
            <a:extLst>
              <a:ext uri="{FF2B5EF4-FFF2-40B4-BE49-F238E27FC236}">
                <a16:creationId xmlns:a16="http://schemas.microsoft.com/office/drawing/2014/main" id="{B5DE8B0C-2312-C64A-BD1C-A4C588DE6282}"/>
              </a:ext>
            </a:extLst>
          </p:cNvPr>
          <p:cNvSpPr/>
          <p:nvPr/>
        </p:nvSpPr>
        <p:spPr>
          <a:xfrm rot="10800000" flipH="1">
            <a:off x="236522" y="235410"/>
            <a:ext cx="1487601" cy="5785013"/>
          </a:xfrm>
          <a:prstGeom prst="rect">
            <a:avLst/>
          </a:prstGeom>
          <a:solidFill>
            <a:srgbClr val="C98732">
              <a:alpha val="617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2400"/>
          </a:p>
        </p:txBody>
      </p:sp>
      <p:sp>
        <p:nvSpPr>
          <p:cNvPr id="223" name="Google Shape;223;p34"/>
          <p:cNvSpPr/>
          <p:nvPr/>
        </p:nvSpPr>
        <p:spPr>
          <a:xfrm rot="5400000">
            <a:off x="-1328248" y="2595272"/>
            <a:ext cx="6011560" cy="2043075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57161-21B0-754D-9B83-3E5118FC6ADF}"/>
              </a:ext>
            </a:extLst>
          </p:cNvPr>
          <p:cNvSpPr/>
          <p:nvPr/>
        </p:nvSpPr>
        <p:spPr>
          <a:xfrm>
            <a:off x="2962176" y="607222"/>
            <a:ext cx="9342757" cy="562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Google Shape;130;p26">
            <a:extLst>
              <a:ext uri="{FF2B5EF4-FFF2-40B4-BE49-F238E27FC236}">
                <a16:creationId xmlns:a16="http://schemas.microsoft.com/office/drawing/2014/main" id="{7798681D-161D-F2E3-A98E-31FE14A7E6A4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4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CE7F8-F37F-8B17-0FD2-100ACC1D7A2F}"/>
              </a:ext>
            </a:extLst>
          </p:cNvPr>
          <p:cNvSpPr txBox="1"/>
          <p:nvPr/>
        </p:nvSpPr>
        <p:spPr>
          <a:xfrm>
            <a:off x="4173914" y="2759856"/>
            <a:ext cx="5788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31623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5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4604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Prototype Developed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main features of your solution according to your pre-defined list of requirements;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images and/or videos to contextualize;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as many slides as necessary.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Google Shape;130;p26">
            <a:extLst>
              <a:ext uri="{FF2B5EF4-FFF2-40B4-BE49-F238E27FC236}">
                <a16:creationId xmlns:a16="http://schemas.microsoft.com/office/drawing/2014/main" id="{B23DB871-579D-2DAF-2E2F-FB01F974DEEF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84980-43D8-0629-0356-9F5F8AEE0A06}"/>
              </a:ext>
            </a:extLst>
          </p:cNvPr>
          <p:cNvSpPr/>
          <p:nvPr/>
        </p:nvSpPr>
        <p:spPr>
          <a:xfrm>
            <a:off x="6929784" y="3052690"/>
            <a:ext cx="4507866" cy="3604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Representative pictures here</a:t>
            </a:r>
          </a:p>
        </p:txBody>
      </p:sp>
    </p:spTree>
    <p:extLst>
      <p:ext uri="{BB962C8B-B14F-4D97-AF65-F5344CB8AC3E}">
        <p14:creationId xmlns:p14="http://schemas.microsoft.com/office/powerpoint/2010/main" val="10219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6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2761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j-lt"/>
              </a:rPr>
              <a:t>Only if it makes sense – not mandatory;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main modules of your architecture;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Specify their purpose and connection to other modules.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Google Shape;130;p26">
            <a:extLst>
              <a:ext uri="{FF2B5EF4-FFF2-40B4-BE49-F238E27FC236}">
                <a16:creationId xmlns:a16="http://schemas.microsoft.com/office/drawing/2014/main" id="{98FF6C53-E870-90D2-0CD6-F85CEE41578A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5" name="Picture 4" descr="230+ Bpm Stock Illustrations, Royalty-Free Vector Graphics &amp; Clip ...">
            <a:extLst>
              <a:ext uri="{FF2B5EF4-FFF2-40B4-BE49-F238E27FC236}">
                <a16:creationId xmlns:a16="http://schemas.microsoft.com/office/drawing/2014/main" id="{977C8798-4BF5-D78B-9C9B-05DBE27C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14" y="3601329"/>
            <a:ext cx="4562126" cy="31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7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2357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Tools used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main tools used.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What was the Game Engine?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Specify libraries used.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 you used 3D models – Mention their origin.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Add other tools you may have used (e.g. blender, …).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What hardware have you used?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Google Shape;130;p26">
            <a:extLst>
              <a:ext uri="{FF2B5EF4-FFF2-40B4-BE49-F238E27FC236}">
                <a16:creationId xmlns:a16="http://schemas.microsoft.com/office/drawing/2014/main" id="{87E177E2-303D-8F50-AE3A-1B7CDFEED1A4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3" name="Picture 2" descr="2,300+ Drawing Of Databases Stock Illustrations, Royalty-Free ...">
            <a:extLst>
              <a:ext uri="{FF2B5EF4-FFF2-40B4-BE49-F238E27FC236}">
                <a16:creationId xmlns:a16="http://schemas.microsoft.com/office/drawing/2014/main" id="{530DA130-97D3-A03B-41AB-17B3E30F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03" y="3854548"/>
            <a:ext cx="4497696" cy="28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8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Video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main features.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view from device and/or user.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Not longer than 60s.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Suggestion: You can fast-forward video speed!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Google Shape;130;p26">
            <a:extLst>
              <a:ext uri="{FF2B5EF4-FFF2-40B4-BE49-F238E27FC236}">
                <a16:creationId xmlns:a16="http://schemas.microsoft.com/office/drawing/2014/main" id="{A1763F97-936E-33BC-2ABA-9FE02028CB15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3" name="Picture 2" descr="18,400+ Drawing Of A Network Marketing Stock Illustrations ...">
            <a:extLst>
              <a:ext uri="{FF2B5EF4-FFF2-40B4-BE49-F238E27FC236}">
                <a16:creationId xmlns:a16="http://schemas.microsoft.com/office/drawing/2014/main" id="{E17A2C73-194B-A4CA-E546-50D6C242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4" y="3372170"/>
            <a:ext cx="5153205" cy="343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4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27">
            <a:extLst>
              <a:ext uri="{FF2B5EF4-FFF2-40B4-BE49-F238E27FC236}">
                <a16:creationId xmlns:a16="http://schemas.microsoft.com/office/drawing/2014/main" id="{4ED29E8B-A8BA-2E9C-F7D0-3CE25B4B620F}"/>
              </a:ext>
            </a:extLst>
          </p:cNvPr>
          <p:cNvSpPr/>
          <p:nvPr/>
        </p:nvSpPr>
        <p:spPr>
          <a:xfrm rot="-5400000" flipH="1">
            <a:off x="3100564" y="-3121304"/>
            <a:ext cx="169441" cy="6387499"/>
          </a:xfrm>
          <a:prstGeom prst="rect">
            <a:avLst/>
          </a:prstGeom>
          <a:solidFill>
            <a:srgbClr val="C98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0;p26">
            <a:extLst>
              <a:ext uri="{FF2B5EF4-FFF2-40B4-BE49-F238E27FC236}">
                <a16:creationId xmlns:a16="http://schemas.microsoft.com/office/drawing/2014/main" id="{C3B1F182-251C-0D8A-F5F2-5E9D914F650C}"/>
              </a:ext>
            </a:extLst>
          </p:cNvPr>
          <p:cNvSpPr txBox="1">
            <a:spLocks/>
          </p:cNvSpPr>
          <p:nvPr/>
        </p:nvSpPr>
        <p:spPr>
          <a:xfrm>
            <a:off x="11437650" y="6267707"/>
            <a:ext cx="714299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fld id="{9AF2378E-09CD-8F41-8999-C2B4C6DC9E5D}" type="slidenum">
              <a:rPr lang="en-GB" sz="1050" b="0" smtClean="0">
                <a:solidFill>
                  <a:schemeClr val="bg1">
                    <a:lumMod val="75000"/>
                  </a:schemeClr>
                </a:solidFill>
              </a:rPr>
              <a:pPr algn="ctr"/>
              <a:t>9</a:t>
            </a:fld>
            <a:endParaRPr lang="en-GB" sz="105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E3E1C-6391-A643-5728-31950D86C71C}"/>
              </a:ext>
            </a:extLst>
          </p:cNvPr>
          <p:cNvSpPr txBox="1"/>
          <p:nvPr/>
        </p:nvSpPr>
        <p:spPr>
          <a:xfrm>
            <a:off x="628805" y="546706"/>
            <a:ext cx="3427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User Evaluation</a:t>
            </a:r>
          </a:p>
        </p:txBody>
      </p:sp>
      <p:sp>
        <p:nvSpPr>
          <p:cNvPr id="4" name="Google Shape;137;p27">
            <a:extLst>
              <a:ext uri="{FF2B5EF4-FFF2-40B4-BE49-F238E27FC236}">
                <a16:creationId xmlns:a16="http://schemas.microsoft.com/office/drawing/2014/main" id="{190F9255-C96E-A215-FB45-057C1E28221F}"/>
              </a:ext>
            </a:extLst>
          </p:cNvPr>
          <p:cNvSpPr txBox="1">
            <a:spLocks/>
          </p:cNvSpPr>
          <p:nvPr/>
        </p:nvSpPr>
        <p:spPr>
          <a:xfrm flipH="1">
            <a:off x="528756" y="1517346"/>
            <a:ext cx="11003483" cy="438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method used: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What was the goal? What do you want to evaluate?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persona were you addressing?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What where the tasks used?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Mention how many participants.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What questionnaires where used?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the main results based on Quantitative or Qualitative analysis: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charts or images to highlight main observations.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C9873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 new features you may have identified in this process.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</a:rPr>
              <a:t>If you implement any new feature, present it, and compare the old and new versions. 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rgbClr val="C9873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Google Shape;130;p26">
            <a:extLst>
              <a:ext uri="{FF2B5EF4-FFF2-40B4-BE49-F238E27FC236}">
                <a16:creationId xmlns:a16="http://schemas.microsoft.com/office/drawing/2014/main" id="{BB62793D-5907-8169-EEB6-4116D9E59DB8}"/>
              </a:ext>
            </a:extLst>
          </p:cNvPr>
          <p:cNvSpPr txBox="1">
            <a:spLocks/>
          </p:cNvSpPr>
          <p:nvPr/>
        </p:nvSpPr>
        <p:spPr>
          <a:xfrm rot="16200000">
            <a:off x="9750630" y="3797310"/>
            <a:ext cx="4103155" cy="53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/>
            <a:r>
              <a:rPr lang="en-GB" sz="1050" b="0" dirty="0">
                <a:solidFill>
                  <a:schemeClr val="bg1">
                    <a:lumMod val="75000"/>
                  </a:schemeClr>
                </a:solidFill>
              </a:rPr>
              <a:t>RVA 2024 | 2025 – Final Presentation</a:t>
            </a:r>
          </a:p>
        </p:txBody>
      </p:sp>
      <p:pic>
        <p:nvPicPr>
          <p:cNvPr id="2" name="Picture 2" descr="5,000+ Project Management Stock Illustrations, Royalty-Free Vector ...">
            <a:extLst>
              <a:ext uri="{FF2B5EF4-FFF2-40B4-BE49-F238E27FC236}">
                <a16:creationId xmlns:a16="http://schemas.microsoft.com/office/drawing/2014/main" id="{D9E9B4D4-DB4F-8B11-C80D-FF5A9AC9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71" y="1473952"/>
            <a:ext cx="4489098" cy="28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63F9-FFF2-F650-0E11-CE26D7DA50FD}"/>
              </a:ext>
            </a:extLst>
          </p:cNvPr>
          <p:cNvSpPr txBox="1"/>
          <p:nvPr/>
        </p:nvSpPr>
        <p:spPr>
          <a:xfrm>
            <a:off x="7388552" y="1016637"/>
            <a:ext cx="368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j-lt"/>
              </a:rPr>
              <a:t>Only if performed – not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77157</TotalTime>
  <Words>451</Words>
  <Application>Microsoft Macintosh PowerPoint</Application>
  <PresentationFormat>Widescreen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Marques</dc:creator>
  <cp:lastModifiedBy>Bernardo Marques</cp:lastModifiedBy>
  <cp:revision>124</cp:revision>
  <dcterms:created xsi:type="dcterms:W3CDTF">2023-09-18T09:03:02Z</dcterms:created>
  <dcterms:modified xsi:type="dcterms:W3CDTF">2024-12-03T13:38:26Z</dcterms:modified>
</cp:coreProperties>
</file>