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9" r:id="rId3"/>
    <p:sldId id="290" r:id="rId4"/>
    <p:sldId id="291" r:id="rId5"/>
    <p:sldId id="292" r:id="rId6"/>
    <p:sldId id="293" r:id="rId7"/>
    <p:sldId id="29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ss-ieeta" initials="b"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67" autoAdjust="0"/>
  </p:normalViewPr>
  <p:slideViewPr>
    <p:cSldViewPr>
      <p:cViewPr varScale="1">
        <p:scale>
          <a:sx n="56" d="100"/>
          <a:sy n="56" d="100"/>
        </p:scale>
        <p:origin x="158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1035F5-0AAB-4C3B-ABE3-30575A4543B8}" type="datetimeFigureOut">
              <a:rPr lang="en-US" smtClean="0"/>
              <a:t>10/2/2019</a:t>
            </a:fld>
            <a:endParaRPr lang="en-US"/>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6FC54F-53E8-49F5-8F72-9B4CA1C48CEE}" type="slidenum">
              <a:rPr lang="en-US" smtClean="0"/>
              <a:t>‹nº›</a:t>
            </a:fld>
            <a:endParaRPr lang="en-US"/>
          </a:p>
        </p:txBody>
      </p:sp>
    </p:spTree>
    <p:extLst>
      <p:ext uri="{BB962C8B-B14F-4D97-AF65-F5344CB8AC3E}">
        <p14:creationId xmlns:p14="http://schemas.microsoft.com/office/powerpoint/2010/main" val="3677313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The WWW works over </a:t>
            </a:r>
            <a:r>
              <a:rPr lang="en-US" sz="1200" b="0" i="1" kern="1200" dirty="0" err="1">
                <a:solidFill>
                  <a:schemeClr val="tx1"/>
                </a:solidFill>
                <a:effectLst/>
                <a:latin typeface="+mn-lt"/>
                <a:ea typeface="+mn-ea"/>
                <a:cs typeface="+mn-cs"/>
              </a:rPr>
              <a:t>HyperText</a:t>
            </a:r>
            <a:r>
              <a:rPr lang="en-US" sz="1200" b="0" i="1" kern="1200" dirty="0">
                <a:solidFill>
                  <a:schemeClr val="tx1"/>
                </a:solidFill>
                <a:effectLst/>
                <a:latin typeface="+mn-lt"/>
                <a:ea typeface="+mn-ea"/>
                <a:cs typeface="+mn-cs"/>
              </a:rPr>
              <a:t> Transfer Protocol (HTTP)</a:t>
            </a:r>
            <a:r>
              <a:rPr lang="en-US" sz="1200" b="0" i="0" kern="1200" dirty="0">
                <a:solidFill>
                  <a:schemeClr val="tx1"/>
                </a:solidFill>
                <a:effectLst/>
                <a:latin typeface="+mn-lt"/>
                <a:ea typeface="+mn-ea"/>
                <a:cs typeface="+mn-cs"/>
              </a:rPr>
              <a:t>, used to deliver hypermedia documents on the web.</a:t>
            </a:r>
          </a:p>
          <a:p>
            <a:r>
              <a:rPr lang="en-US" sz="1200" b="0" i="0" kern="1200" dirty="0">
                <a:solidFill>
                  <a:schemeClr val="tx1"/>
                </a:solidFill>
                <a:effectLst/>
                <a:latin typeface="+mn-lt"/>
                <a:ea typeface="+mn-ea"/>
                <a:cs typeface="+mn-cs"/>
              </a:rPr>
              <a:t>Modern Browsers allow a wide range of applications, like social medias, games, visualizations, AI interaction, simulations and many others.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HyperText</a:t>
            </a:r>
            <a:r>
              <a:rPr lang="en-US" sz="1200" b="0" i="0" kern="1200" dirty="0">
                <a:solidFill>
                  <a:schemeClr val="tx1"/>
                </a:solidFill>
                <a:effectLst/>
                <a:latin typeface="+mn-lt"/>
                <a:ea typeface="+mn-ea"/>
                <a:cs typeface="+mn-cs"/>
              </a:rPr>
              <a:t> Markup Language (HTML) is used to describe and define the </a:t>
            </a:r>
            <a:r>
              <a:rPr lang="en-US" sz="1200" b="0" i="1" kern="1200" dirty="0">
                <a:solidFill>
                  <a:schemeClr val="tx1"/>
                </a:solidFill>
                <a:effectLst/>
                <a:latin typeface="+mn-lt"/>
                <a:ea typeface="+mn-ea"/>
                <a:cs typeface="+mn-cs"/>
              </a:rPr>
              <a:t>content</a:t>
            </a:r>
            <a:r>
              <a:rPr lang="en-US" sz="1200" b="0" i="0" kern="1200" dirty="0">
                <a:solidFill>
                  <a:schemeClr val="tx1"/>
                </a:solidFill>
                <a:effectLst/>
                <a:latin typeface="+mn-lt"/>
                <a:ea typeface="+mn-ea"/>
                <a:cs typeface="+mn-cs"/>
              </a:rPr>
              <a:t> of a webpage.</a:t>
            </a:r>
          </a:p>
          <a:p>
            <a:r>
              <a:rPr lang="en-US" sz="1200" b="0" i="0" kern="1200" dirty="0">
                <a:solidFill>
                  <a:schemeClr val="tx1"/>
                </a:solidFill>
                <a:effectLst/>
                <a:latin typeface="+mn-lt"/>
                <a:ea typeface="+mn-ea"/>
                <a:cs typeface="+mn-cs"/>
              </a:rPr>
              <a:t>Cascading Style Sheets (CSS) are used to describe the </a:t>
            </a:r>
            <a:r>
              <a:rPr lang="en-US" sz="1200" b="0" i="1" kern="1200" dirty="0">
                <a:solidFill>
                  <a:schemeClr val="tx1"/>
                </a:solidFill>
                <a:effectLst/>
                <a:latin typeface="+mn-lt"/>
                <a:ea typeface="+mn-ea"/>
                <a:cs typeface="+mn-cs"/>
              </a:rPr>
              <a:t>appearance or presentation</a:t>
            </a:r>
            <a:r>
              <a:rPr lang="en-US" sz="1200" b="0" i="0" kern="1200" dirty="0">
                <a:solidFill>
                  <a:schemeClr val="tx1"/>
                </a:solidFill>
                <a:effectLst/>
                <a:latin typeface="+mn-lt"/>
                <a:ea typeface="+mn-ea"/>
                <a:cs typeface="+mn-cs"/>
              </a:rPr>
              <a:t> of content on a webpage.</a:t>
            </a:r>
          </a:p>
          <a:p>
            <a:r>
              <a:rPr lang="en-US" sz="1200" b="0" i="0" kern="1200" dirty="0">
                <a:solidFill>
                  <a:schemeClr val="tx1"/>
                </a:solidFill>
                <a:effectLst/>
                <a:latin typeface="+mn-lt"/>
                <a:ea typeface="+mn-ea"/>
                <a:cs typeface="+mn-cs"/>
              </a:rPr>
              <a:t>JavaScript is the programming language that runs in your browser. You can use it to add interactivity and other dynamic features to your website or application.</a:t>
            </a:r>
          </a:p>
          <a:p>
            <a:r>
              <a:rPr lang="en-US" sz="1200" b="0" i="0" kern="1200" dirty="0">
                <a:solidFill>
                  <a:schemeClr val="tx1"/>
                </a:solidFill>
                <a:effectLst/>
                <a:latin typeface="+mn-lt"/>
                <a:ea typeface="+mn-ea"/>
                <a:cs typeface="+mn-cs"/>
              </a:rPr>
              <a:t>Scalable Vector Graphics (SVG) lets you use lines, curves, and other geometric shapes to render graphics. With vectors, you can create images that scale cleanly to any size.</a:t>
            </a:r>
          </a:p>
          <a:p>
            <a:endParaRPr lang="en-US" sz="1200" b="0" i="0" kern="1200" dirty="0">
              <a:solidFill>
                <a:schemeClr val="tx1"/>
              </a:solidFill>
              <a:effectLst/>
              <a:latin typeface="+mn-lt"/>
              <a:ea typeface="+mn-ea"/>
              <a:cs typeface="+mn-cs"/>
            </a:endParaRPr>
          </a:p>
          <a:p>
            <a:r>
              <a:rPr lang="en-US" dirty="0"/>
              <a:t>Nodejs is a script interpreter, a </a:t>
            </a:r>
            <a:r>
              <a:rPr lang="en-US" dirty="0" err="1"/>
              <a:t>javascript</a:t>
            </a:r>
            <a:r>
              <a:rPr lang="en-US" dirty="0"/>
              <a:t> engine to backend JS operations. With wrappers (</a:t>
            </a:r>
            <a:r>
              <a:rPr lang="en-US" dirty="0" err="1"/>
              <a:t>cordova</a:t>
            </a:r>
            <a:r>
              <a:rPr lang="en-US" dirty="0"/>
              <a:t> for mobile and electron for desktop), it allows </a:t>
            </a:r>
            <a:r>
              <a:rPr lang="en-US" dirty="0" err="1"/>
              <a:t>js</a:t>
            </a:r>
            <a:r>
              <a:rPr lang="en-US" dirty="0"/>
              <a:t> code and the HTML to be imported as a </a:t>
            </a:r>
            <a:r>
              <a:rPr lang="en-US" dirty="0" err="1"/>
              <a:t>webapp</a:t>
            </a:r>
            <a:r>
              <a:rPr lang="en-US" dirty="0"/>
              <a:t> kind of software.</a:t>
            </a:r>
          </a:p>
        </p:txBody>
      </p:sp>
      <p:sp>
        <p:nvSpPr>
          <p:cNvPr id="4" name="Espaço Reservado para Número de Slide 3"/>
          <p:cNvSpPr>
            <a:spLocks noGrp="1"/>
          </p:cNvSpPr>
          <p:nvPr>
            <p:ph type="sldNum" sz="quarter" idx="5"/>
          </p:nvPr>
        </p:nvSpPr>
        <p:spPr/>
        <p:txBody>
          <a:bodyPr/>
          <a:lstStyle/>
          <a:p>
            <a:fld id="{6F6FC54F-53E8-49F5-8F72-9B4CA1C48CEE}" type="slidenum">
              <a:rPr lang="en-US" smtClean="0"/>
              <a:t>2</a:t>
            </a:fld>
            <a:endParaRPr lang="en-US"/>
          </a:p>
        </p:txBody>
      </p:sp>
    </p:spTree>
    <p:extLst>
      <p:ext uri="{BB962C8B-B14F-4D97-AF65-F5344CB8AC3E}">
        <p14:creationId xmlns:p14="http://schemas.microsoft.com/office/powerpoint/2010/main" val="283970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Simple hello world example with only HTML and CSS. How are the tags influencing one another? How much freedom the style allows us? Is some tag more important than others? Is there other ways to acquire the </a:t>
            </a:r>
            <a:r>
              <a:rPr lang="en-US"/>
              <a:t>same results?</a:t>
            </a:r>
            <a:endParaRPr lang="en-US" dirty="0"/>
          </a:p>
        </p:txBody>
      </p:sp>
      <p:sp>
        <p:nvSpPr>
          <p:cNvPr id="4" name="Espaço Reservado para Número de Slide 3"/>
          <p:cNvSpPr>
            <a:spLocks noGrp="1"/>
          </p:cNvSpPr>
          <p:nvPr>
            <p:ph type="sldNum" sz="quarter" idx="5"/>
          </p:nvPr>
        </p:nvSpPr>
        <p:spPr/>
        <p:txBody>
          <a:bodyPr/>
          <a:lstStyle/>
          <a:p>
            <a:fld id="{6F6FC54F-53E8-49F5-8F72-9B4CA1C48CEE}" type="slidenum">
              <a:rPr lang="en-US" smtClean="0"/>
              <a:t>3</a:t>
            </a:fld>
            <a:endParaRPr lang="en-US"/>
          </a:p>
        </p:txBody>
      </p:sp>
    </p:spTree>
    <p:extLst>
      <p:ext uri="{BB962C8B-B14F-4D97-AF65-F5344CB8AC3E}">
        <p14:creationId xmlns:p14="http://schemas.microsoft.com/office/powerpoint/2010/main" val="9415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The Charts are highly interactive and expose events that let you connect them to create complex dashboards or other experiences integrated with your webpage.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Google Charts works with simple JavaScript that you embed in your web page. You load some Google Chart libraries, list the data to be charted, select options to customize your chart, and finally create a chart object with an </a:t>
            </a:r>
            <a:r>
              <a:rPr lang="en-US" dirty="0"/>
              <a:t>id</a:t>
            </a:r>
            <a:r>
              <a:rPr lang="en-US" sz="1200" b="0" i="0" kern="1200" dirty="0">
                <a:solidFill>
                  <a:schemeClr val="tx1"/>
                </a:solidFill>
                <a:effectLst/>
                <a:latin typeface="+mn-lt"/>
                <a:ea typeface="+mn-ea"/>
                <a:cs typeface="+mn-cs"/>
              </a:rPr>
              <a:t> that you choose. Given a certain div, the chart is drawn within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DataTable</a:t>
            </a:r>
            <a:r>
              <a:rPr lang="en-US" sz="1200" b="0" i="0" kern="1200" dirty="0">
                <a:solidFill>
                  <a:schemeClr val="tx1"/>
                </a:solidFill>
                <a:effectLst/>
                <a:latin typeface="+mn-lt"/>
                <a:ea typeface="+mn-ea"/>
                <a:cs typeface="+mn-cs"/>
              </a:rPr>
              <a:t> provides methods for sorting, modifying, and filtering data, and can be populated directly from your web page, a database, or any data provider supporting the Chart Tools </a:t>
            </a:r>
            <a:r>
              <a:rPr lang="en-US" sz="1200" b="0" i="0" kern="1200" dirty="0" err="1">
                <a:solidFill>
                  <a:schemeClr val="tx1"/>
                </a:solidFill>
                <a:effectLst/>
                <a:latin typeface="+mn-lt"/>
                <a:ea typeface="+mn-ea"/>
                <a:cs typeface="+mn-cs"/>
              </a:rPr>
              <a:t>Datasource</a:t>
            </a:r>
            <a:r>
              <a:rPr lang="en-US" sz="1200" b="0" i="0" kern="1200" dirty="0">
                <a:solidFill>
                  <a:schemeClr val="tx1"/>
                </a:solidFill>
                <a:effectLst/>
                <a:latin typeface="+mn-lt"/>
                <a:ea typeface="+mn-ea"/>
                <a:cs typeface="+mn-cs"/>
              </a:rPr>
              <a:t> protocol, making it easy to switch between chart types.</a:t>
            </a:r>
          </a:p>
          <a:p>
            <a:r>
              <a:rPr lang="en-US" sz="1200" b="0" i="0" kern="1200" dirty="0">
                <a:solidFill>
                  <a:schemeClr val="tx1"/>
                </a:solidFill>
                <a:effectLst/>
                <a:latin typeface="+mn-lt"/>
                <a:ea typeface="+mn-ea"/>
                <a:cs typeface="+mn-cs"/>
              </a:rPr>
              <a:t>The Chart Tools </a:t>
            </a:r>
            <a:r>
              <a:rPr lang="en-US" sz="1200" b="0" i="0" kern="1200" dirty="0" err="1">
                <a:solidFill>
                  <a:schemeClr val="tx1"/>
                </a:solidFill>
                <a:effectLst/>
                <a:latin typeface="+mn-lt"/>
                <a:ea typeface="+mn-ea"/>
                <a:cs typeface="+mn-cs"/>
              </a:rPr>
              <a:t>Datasource</a:t>
            </a:r>
            <a:r>
              <a:rPr lang="en-US" sz="1200" b="0" i="0" kern="1200" dirty="0">
                <a:solidFill>
                  <a:schemeClr val="tx1"/>
                </a:solidFill>
                <a:effectLst/>
                <a:latin typeface="+mn-lt"/>
                <a:ea typeface="+mn-ea"/>
                <a:cs typeface="+mn-cs"/>
              </a:rPr>
              <a:t> protocol includes a SQL-like query language and is implemented by Google Spreadsheets, Google Fusion Tables and third party data providers.</a:t>
            </a:r>
            <a:endParaRPr lang="en-US" dirty="0"/>
          </a:p>
        </p:txBody>
      </p:sp>
      <p:sp>
        <p:nvSpPr>
          <p:cNvPr id="4" name="Espaço Reservado para Número de Slide 3"/>
          <p:cNvSpPr>
            <a:spLocks noGrp="1"/>
          </p:cNvSpPr>
          <p:nvPr>
            <p:ph type="sldNum" sz="quarter" idx="5"/>
          </p:nvPr>
        </p:nvSpPr>
        <p:spPr/>
        <p:txBody>
          <a:bodyPr/>
          <a:lstStyle/>
          <a:p>
            <a:fld id="{6F6FC54F-53E8-49F5-8F72-9B4CA1C48CEE}" type="slidenum">
              <a:rPr lang="en-US" smtClean="0"/>
              <a:t>4</a:t>
            </a:fld>
            <a:endParaRPr lang="en-US"/>
          </a:p>
        </p:txBody>
      </p:sp>
    </p:spTree>
    <p:extLst>
      <p:ext uri="{BB962C8B-B14F-4D97-AF65-F5344CB8AC3E}">
        <p14:creationId xmlns:p14="http://schemas.microsoft.com/office/powerpoint/2010/main" val="81418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Now we will show how to create this pie chart using Google Charts</a:t>
            </a:r>
          </a:p>
        </p:txBody>
      </p:sp>
      <p:sp>
        <p:nvSpPr>
          <p:cNvPr id="4" name="Espaço Reservado para Número de Slide 3"/>
          <p:cNvSpPr>
            <a:spLocks noGrp="1"/>
          </p:cNvSpPr>
          <p:nvPr>
            <p:ph type="sldNum" sz="quarter" idx="5"/>
          </p:nvPr>
        </p:nvSpPr>
        <p:spPr/>
        <p:txBody>
          <a:bodyPr/>
          <a:lstStyle/>
          <a:p>
            <a:fld id="{6F6FC54F-53E8-49F5-8F72-9B4CA1C48CEE}" type="slidenum">
              <a:rPr lang="en-US" smtClean="0"/>
              <a:t>5</a:t>
            </a:fld>
            <a:endParaRPr lang="en-US"/>
          </a:p>
        </p:txBody>
      </p:sp>
    </p:spTree>
    <p:extLst>
      <p:ext uri="{BB962C8B-B14F-4D97-AF65-F5344CB8AC3E}">
        <p14:creationId xmlns:p14="http://schemas.microsoft.com/office/powerpoint/2010/main" val="2254281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Load the script for the libraries</a:t>
            </a:r>
          </a:p>
        </p:txBody>
      </p:sp>
      <p:sp>
        <p:nvSpPr>
          <p:cNvPr id="4" name="Espaço Reservado para Número de Slide 3"/>
          <p:cNvSpPr>
            <a:spLocks noGrp="1"/>
          </p:cNvSpPr>
          <p:nvPr>
            <p:ph type="sldNum" sz="quarter" idx="5"/>
          </p:nvPr>
        </p:nvSpPr>
        <p:spPr/>
        <p:txBody>
          <a:bodyPr/>
          <a:lstStyle/>
          <a:p>
            <a:fld id="{6F6FC54F-53E8-49F5-8F72-9B4CA1C48CEE}" type="slidenum">
              <a:rPr lang="en-US" smtClean="0"/>
              <a:t>6</a:t>
            </a:fld>
            <a:endParaRPr lang="en-US"/>
          </a:p>
        </p:txBody>
      </p:sp>
    </p:spTree>
    <p:extLst>
      <p:ext uri="{BB962C8B-B14F-4D97-AF65-F5344CB8AC3E}">
        <p14:creationId xmlns:p14="http://schemas.microsoft.com/office/powerpoint/2010/main" val="362626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a:t>
            </a:r>
            <a:endParaRPr lang="en-US"/>
          </a:p>
        </p:txBody>
      </p:sp>
      <p:sp>
        <p:nvSpPr>
          <p:cNvPr id="4" name="Marcador de Posição da Data 3"/>
          <p:cNvSpPr>
            <a:spLocks noGrp="1"/>
          </p:cNvSpPr>
          <p:nvPr>
            <p:ph type="dt" sz="half" idx="10"/>
          </p:nvPr>
        </p:nvSpPr>
        <p:spPr/>
        <p:txBody>
          <a:bodyPr/>
          <a:lstStyle/>
          <a:p>
            <a:fld id="{D738ED0F-F8E1-4DB2-BA74-751F5941944B}" type="datetimeFigureOut">
              <a:rPr lang="en-US" smtClean="0"/>
              <a:t>10/2/2019</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193480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D738ED0F-F8E1-4DB2-BA74-751F5941944B}" type="datetimeFigureOut">
              <a:rPr lang="en-US" smtClean="0"/>
              <a:t>10/2/2019</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350474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D738ED0F-F8E1-4DB2-BA74-751F5941944B}" type="datetimeFigureOut">
              <a:rPr lang="en-US" smtClean="0"/>
              <a:t>10/2/2019</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172354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endParaRPr lang="en-US"/>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D738ED0F-F8E1-4DB2-BA74-751F5941944B}" type="datetimeFigureOut">
              <a:rPr lang="en-US" smtClean="0"/>
              <a:t>10/2/2019</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250005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p>
            <a:fld id="{D738ED0F-F8E1-4DB2-BA74-751F5941944B}" type="datetimeFigureOut">
              <a:rPr lang="en-US" smtClean="0"/>
              <a:t>10/2/2019</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3204930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D738ED0F-F8E1-4DB2-BA74-751F5941944B}" type="datetimeFigureOut">
              <a:rPr lang="en-US" smtClean="0"/>
              <a:t>10/2/2019</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394242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D738ED0F-F8E1-4DB2-BA74-751F5941944B}" type="datetimeFigureOut">
              <a:rPr lang="en-US" smtClean="0"/>
              <a:t>10/2/2019</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173195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endParaRPr lang="en-US"/>
          </a:p>
        </p:txBody>
      </p:sp>
      <p:sp>
        <p:nvSpPr>
          <p:cNvPr id="3" name="Marcador de Posição da Data 2"/>
          <p:cNvSpPr>
            <a:spLocks noGrp="1"/>
          </p:cNvSpPr>
          <p:nvPr>
            <p:ph type="dt" sz="half" idx="10"/>
          </p:nvPr>
        </p:nvSpPr>
        <p:spPr/>
        <p:txBody>
          <a:bodyPr/>
          <a:lstStyle/>
          <a:p>
            <a:fld id="{D738ED0F-F8E1-4DB2-BA74-751F5941944B}" type="datetimeFigureOut">
              <a:rPr lang="en-US" smtClean="0"/>
              <a:t>10/2/2019</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306735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D738ED0F-F8E1-4DB2-BA74-751F5941944B}" type="datetimeFigureOut">
              <a:rPr lang="en-US" smtClean="0"/>
              <a:t>10/2/2019</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374343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D738ED0F-F8E1-4DB2-BA74-751F5941944B}" type="datetimeFigureOut">
              <a:rPr lang="en-US" smtClean="0"/>
              <a:t>10/2/2019</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150034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D738ED0F-F8E1-4DB2-BA74-751F5941944B}" type="datetimeFigureOut">
              <a:rPr lang="en-US" smtClean="0"/>
              <a:t>10/2/2019</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E60E8EAB-5100-469A-A1C5-BF9B3DD6F7EF}" type="slidenum">
              <a:rPr lang="en-US" smtClean="0"/>
              <a:t>‹nº›</a:t>
            </a:fld>
            <a:endParaRPr lang="en-US"/>
          </a:p>
        </p:txBody>
      </p:sp>
    </p:spTree>
    <p:extLst>
      <p:ext uri="{BB962C8B-B14F-4D97-AF65-F5344CB8AC3E}">
        <p14:creationId xmlns:p14="http://schemas.microsoft.com/office/powerpoint/2010/main" val="2762582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8ED0F-F8E1-4DB2-BA74-751F5941944B}" type="datetimeFigureOut">
              <a:rPr lang="en-US" smtClean="0"/>
              <a:t>10/2/2019</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E8EAB-5100-469A-A1C5-BF9B3DD6F7EF}" type="slidenum">
              <a:rPr lang="en-US" smtClean="0"/>
              <a:t>‹nº›</a:t>
            </a:fld>
            <a:endParaRPr lang="en-US"/>
          </a:p>
        </p:txBody>
      </p:sp>
    </p:spTree>
    <p:extLst>
      <p:ext uri="{BB962C8B-B14F-4D97-AF65-F5344CB8AC3E}">
        <p14:creationId xmlns:p14="http://schemas.microsoft.com/office/powerpoint/2010/main" val="45154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874595"/>
            <a:ext cx="7772400" cy="1470025"/>
          </a:xfrm>
        </p:spPr>
        <p:txBody>
          <a:bodyPr>
            <a:normAutofit/>
          </a:bodyPr>
          <a:lstStyle/>
          <a:p>
            <a:r>
              <a:rPr lang="en-US" sz="3200" dirty="0"/>
              <a:t>Introduction to Google Charts Tool</a:t>
            </a:r>
          </a:p>
        </p:txBody>
      </p:sp>
      <p:pic>
        <p:nvPicPr>
          <p:cNvPr id="6" name="Picture 5" descr="ua"/>
          <p:cNvPicPr>
            <a:picLocks noChangeAspect="1" noChangeArrowheads="1"/>
          </p:cNvPicPr>
          <p:nvPr/>
        </p:nvPicPr>
        <p:blipFill>
          <a:blip r:embed="rId2"/>
          <a:srcRect/>
          <a:stretch>
            <a:fillRect/>
          </a:stretch>
        </p:blipFill>
        <p:spPr bwMode="auto">
          <a:xfrm>
            <a:off x="323850" y="223864"/>
            <a:ext cx="798121" cy="878895"/>
          </a:xfrm>
          <a:prstGeom prst="rect">
            <a:avLst/>
          </a:prstGeom>
          <a:noFill/>
          <a:ln w="9525">
            <a:noFill/>
            <a:miter lim="800000"/>
            <a:headEnd/>
            <a:tailEnd/>
          </a:ln>
        </p:spPr>
      </p:pic>
      <p:sp>
        <p:nvSpPr>
          <p:cNvPr id="7" name="Rectangle 6"/>
          <p:cNvSpPr>
            <a:spLocks noChangeArrowheads="1"/>
          </p:cNvSpPr>
          <p:nvPr/>
        </p:nvSpPr>
        <p:spPr bwMode="auto">
          <a:xfrm>
            <a:off x="1044575" y="549275"/>
            <a:ext cx="2951361" cy="436563"/>
          </a:xfrm>
          <a:prstGeom prst="rect">
            <a:avLst/>
          </a:prstGeom>
          <a:noFill/>
          <a:ln w="9525">
            <a:noFill/>
            <a:miter lim="800000"/>
            <a:headEnd/>
            <a:tailEnd/>
          </a:ln>
        </p:spPr>
        <p:txBody>
          <a:bodyPr anchor="ctr"/>
          <a:lstStyle/>
          <a:p>
            <a:r>
              <a:rPr lang="pt-PT" sz="1200" dirty="0">
                <a:solidFill>
                  <a:srgbClr val="777777"/>
                </a:solidFill>
                <a:latin typeface="Calibri" pitchFamily="34" charset="0"/>
              </a:rPr>
              <a:t>Universidade de Aveiro</a:t>
            </a:r>
            <a:br>
              <a:rPr lang="pt-PT" sz="1200" dirty="0">
                <a:solidFill>
                  <a:srgbClr val="777777"/>
                </a:solidFill>
                <a:latin typeface="Calibri" pitchFamily="34" charset="0"/>
              </a:rPr>
            </a:br>
            <a:r>
              <a:rPr lang="pt-PT" sz="1200" dirty="0">
                <a:solidFill>
                  <a:srgbClr val="777777"/>
                </a:solidFill>
                <a:latin typeface="Calibri" pitchFamily="34" charset="0"/>
              </a:rPr>
              <a:t>Departamento de Electrónica, Telecomunicações e Informática</a:t>
            </a:r>
          </a:p>
        </p:txBody>
      </p:sp>
      <p:sp>
        <p:nvSpPr>
          <p:cNvPr id="8" name="Text Box 7"/>
          <p:cNvSpPr txBox="1">
            <a:spLocks noChangeArrowheads="1"/>
          </p:cNvSpPr>
          <p:nvPr/>
        </p:nvSpPr>
        <p:spPr bwMode="auto">
          <a:xfrm>
            <a:off x="629060" y="6347678"/>
            <a:ext cx="7969449" cy="461665"/>
          </a:xfrm>
          <a:prstGeom prst="rect">
            <a:avLst/>
          </a:prstGeom>
          <a:noFill/>
          <a:ln w="9525">
            <a:noFill/>
            <a:miter lim="800000"/>
            <a:headEnd/>
            <a:tailEnd/>
          </a:ln>
        </p:spPr>
        <p:txBody>
          <a:bodyPr wrap="square">
            <a:spAutoFit/>
          </a:bodyPr>
          <a:lstStyle/>
          <a:p>
            <a:r>
              <a:rPr lang="en-US" sz="2400" dirty="0">
                <a:latin typeface="Calibri" pitchFamily="34" charset="0"/>
              </a:rPr>
              <a:t>Tiago Ara</a:t>
            </a:r>
            <a:r>
              <a:rPr lang="pt-BR" sz="2400" dirty="0" err="1">
                <a:latin typeface="Calibri" pitchFamily="34" charset="0"/>
              </a:rPr>
              <a:t>újo</a:t>
            </a:r>
            <a:r>
              <a:rPr lang="en-US" sz="2400" dirty="0">
                <a:latin typeface="Calibri" pitchFamily="34" charset="0"/>
              </a:rPr>
              <a:t> &amp; Beatriz Sousa Santos 2019</a:t>
            </a:r>
          </a:p>
        </p:txBody>
      </p:sp>
    </p:spTree>
    <p:extLst>
      <p:ext uri="{BB962C8B-B14F-4D97-AF65-F5344CB8AC3E}">
        <p14:creationId xmlns:p14="http://schemas.microsoft.com/office/powerpoint/2010/main" val="141335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4A97D-2080-40D3-84B6-3BBE6DA1BBFA}"/>
              </a:ext>
            </a:extLst>
          </p:cNvPr>
          <p:cNvSpPr>
            <a:spLocks noGrp="1"/>
          </p:cNvSpPr>
          <p:nvPr>
            <p:ph type="title"/>
          </p:nvPr>
        </p:nvSpPr>
        <p:spPr/>
        <p:txBody>
          <a:bodyPr/>
          <a:lstStyle/>
          <a:p>
            <a:pPr algn="l"/>
            <a:r>
              <a:rPr lang="en-US" dirty="0"/>
              <a:t>Web Technologies</a:t>
            </a:r>
          </a:p>
        </p:txBody>
      </p:sp>
      <p:sp>
        <p:nvSpPr>
          <p:cNvPr id="3" name="Espaço Reservado para Conteúdo 2">
            <a:extLst>
              <a:ext uri="{FF2B5EF4-FFF2-40B4-BE49-F238E27FC236}">
                <a16:creationId xmlns:a16="http://schemas.microsoft.com/office/drawing/2014/main" id="{DFD53C08-5310-455A-BFB6-408F2C67ECE6}"/>
              </a:ext>
            </a:extLst>
          </p:cNvPr>
          <p:cNvSpPr>
            <a:spLocks noGrp="1"/>
          </p:cNvSpPr>
          <p:nvPr>
            <p:ph idx="1"/>
          </p:nvPr>
        </p:nvSpPr>
        <p:spPr/>
        <p:txBody>
          <a:bodyPr>
            <a:normAutofit/>
          </a:bodyPr>
          <a:lstStyle/>
          <a:p>
            <a:r>
              <a:rPr lang="en-US" dirty="0"/>
              <a:t>The World Wide Web is a environment full of capabilities</a:t>
            </a:r>
          </a:p>
          <a:p>
            <a:pPr marL="0" indent="0">
              <a:buNone/>
            </a:pPr>
            <a:endParaRPr lang="en-US" dirty="0"/>
          </a:p>
          <a:p>
            <a:r>
              <a:rPr lang="en-US" dirty="0"/>
              <a:t>HTML, CSS, </a:t>
            </a:r>
            <a:r>
              <a:rPr lang="en-US" dirty="0" err="1"/>
              <a:t>Javascript</a:t>
            </a:r>
            <a:r>
              <a:rPr lang="en-US" dirty="0"/>
              <a:t> and SVG are the building blocks of Web Visualization</a:t>
            </a:r>
          </a:p>
          <a:p>
            <a:endParaRPr lang="en-US" dirty="0"/>
          </a:p>
          <a:p>
            <a:r>
              <a:rPr lang="en-US" dirty="0"/>
              <a:t>Used beyond the web: mobile and desktop environment </a:t>
            </a:r>
          </a:p>
        </p:txBody>
      </p:sp>
    </p:spTree>
    <p:extLst>
      <p:ext uri="{BB962C8B-B14F-4D97-AF65-F5344CB8AC3E}">
        <p14:creationId xmlns:p14="http://schemas.microsoft.com/office/powerpoint/2010/main" val="386821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697A8-B488-429D-A1F0-4EFCE69F17D4}"/>
              </a:ext>
            </a:extLst>
          </p:cNvPr>
          <p:cNvSpPr>
            <a:spLocks noGrp="1"/>
          </p:cNvSpPr>
          <p:nvPr>
            <p:ph type="title"/>
          </p:nvPr>
        </p:nvSpPr>
        <p:spPr/>
        <p:txBody>
          <a:bodyPr/>
          <a:lstStyle/>
          <a:p>
            <a:pPr algn="l"/>
            <a:r>
              <a:rPr lang="en-US" dirty="0"/>
              <a:t>Example</a:t>
            </a:r>
          </a:p>
        </p:txBody>
      </p:sp>
      <p:sp>
        <p:nvSpPr>
          <p:cNvPr id="4" name="Retângulo 3">
            <a:extLst>
              <a:ext uri="{FF2B5EF4-FFF2-40B4-BE49-F238E27FC236}">
                <a16:creationId xmlns:a16="http://schemas.microsoft.com/office/drawing/2014/main" id="{40CFEE71-97B3-451A-81F9-36CD781FC708}"/>
              </a:ext>
            </a:extLst>
          </p:cNvPr>
          <p:cNvSpPr/>
          <p:nvPr/>
        </p:nvSpPr>
        <p:spPr>
          <a:xfrm>
            <a:off x="457200" y="1261234"/>
            <a:ext cx="4572000" cy="5355312"/>
          </a:xfrm>
          <a:prstGeom prst="rect">
            <a:avLst/>
          </a:prstGeom>
        </p:spPr>
        <p:txBody>
          <a:bodyPr>
            <a:spAutoFit/>
          </a:bodyPr>
          <a:lstStyle/>
          <a:p>
            <a:r>
              <a:rPr lang="en-US" dirty="0">
                <a:solidFill>
                  <a:srgbClr val="398BC9"/>
                </a:solidFill>
                <a:latin typeface="Consolas" panose="020B0609020204030204" pitchFamily="49" charset="0"/>
              </a:rPr>
              <a:t>&lt;!DOCTYPE</a:t>
            </a:r>
            <a:r>
              <a:rPr lang="en-US" dirty="0">
                <a:solidFill>
                  <a:srgbClr val="1A1A1A"/>
                </a:solidFill>
                <a:latin typeface="Consolas" panose="020B0609020204030204" pitchFamily="49" charset="0"/>
              </a:rPr>
              <a:t> </a:t>
            </a:r>
            <a:r>
              <a:rPr lang="en-US" dirty="0">
                <a:solidFill>
                  <a:srgbClr val="AF33A6"/>
                </a:solidFill>
                <a:latin typeface="Consolas" panose="020B0609020204030204" pitchFamily="49" charset="0"/>
              </a:rPr>
              <a:t>html</a:t>
            </a:r>
            <a:r>
              <a:rPr lang="en-US" dirty="0">
                <a:solidFill>
                  <a:srgbClr val="398BC9"/>
                </a:solidFill>
                <a:latin typeface="Consolas" panose="020B0609020204030204" pitchFamily="49" charset="0"/>
              </a:rPr>
              <a:t>&gt;</a:t>
            </a:r>
            <a:endParaRPr lang="en-US" dirty="0">
              <a:solidFill>
                <a:srgbClr val="1A1A1A"/>
              </a:solidFill>
              <a:latin typeface="Consolas" panose="020B0609020204030204" pitchFamily="49" charset="0"/>
            </a:endParaRPr>
          </a:p>
          <a:p>
            <a:r>
              <a:rPr lang="en-US" dirty="0">
                <a:solidFill>
                  <a:srgbClr val="398BC9"/>
                </a:solidFill>
                <a:latin typeface="Consolas" panose="020B0609020204030204" pitchFamily="49" charset="0"/>
              </a:rPr>
              <a:t>&lt;html&gt;</a:t>
            </a:r>
            <a:endParaRPr lang="en-US" dirty="0">
              <a:solidFill>
                <a:srgbClr val="1A1A1A"/>
              </a:solidFill>
              <a:latin typeface="Consolas" panose="020B0609020204030204" pitchFamily="49" charset="0"/>
            </a:endParaRP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&lt;head&gt;</a:t>
            </a:r>
            <a:endParaRPr lang="en-US" dirty="0">
              <a:solidFill>
                <a:srgbClr val="1A1A1A"/>
              </a:solidFill>
              <a:latin typeface="Consolas" panose="020B0609020204030204" pitchFamily="49" charset="0"/>
            </a:endParaRP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&lt;title&gt;</a:t>
            </a:r>
            <a:r>
              <a:rPr lang="en-US" dirty="0">
                <a:solidFill>
                  <a:srgbClr val="1A1A1A"/>
                </a:solidFill>
                <a:latin typeface="Consolas" panose="020B0609020204030204" pitchFamily="49" charset="0"/>
              </a:rPr>
              <a:t>Hello CSS</a:t>
            </a:r>
            <a:r>
              <a:rPr lang="en-US" dirty="0">
                <a:solidFill>
                  <a:srgbClr val="398BC9"/>
                </a:solidFill>
                <a:latin typeface="Consolas" panose="020B0609020204030204" pitchFamily="49" charset="0"/>
              </a:rPr>
              <a:t>&lt;/title&gt;</a:t>
            </a:r>
            <a:endParaRPr lang="en-US" dirty="0">
              <a:solidFill>
                <a:srgbClr val="1A1A1A"/>
              </a:solidFill>
              <a:latin typeface="Consolas" panose="020B0609020204030204" pitchFamily="49" charset="0"/>
            </a:endParaRP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&lt;style&gt;</a:t>
            </a:r>
            <a:r>
              <a:rPr lang="en-US" dirty="0">
                <a:solidFill>
                  <a:srgbClr val="1A1A1A"/>
                </a:solidFill>
                <a:latin typeface="Consolas" panose="020B0609020204030204" pitchFamily="49" charset="0"/>
              </a:rPr>
              <a:t> </a:t>
            </a: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p</a:t>
            </a:r>
            <a:r>
              <a:rPr lang="en-US" dirty="0">
                <a:solidFill>
                  <a:srgbClr val="1A1A1A"/>
                </a:solidFill>
                <a:latin typeface="Consolas" panose="020B0609020204030204" pitchFamily="49" charset="0"/>
              </a:rPr>
              <a:t> {</a:t>
            </a:r>
          </a:p>
          <a:p>
            <a:r>
              <a:rPr lang="en-US" dirty="0">
                <a:solidFill>
                  <a:srgbClr val="1A1A1A"/>
                </a:solidFill>
                <a:latin typeface="Consolas" panose="020B0609020204030204" pitchFamily="49" charset="0"/>
              </a:rPr>
              <a:t>            </a:t>
            </a:r>
            <a:r>
              <a:rPr lang="en-US" dirty="0">
                <a:solidFill>
                  <a:srgbClr val="3F831E"/>
                </a:solidFill>
                <a:latin typeface="Consolas" panose="020B0609020204030204" pitchFamily="49" charset="0"/>
              </a:rPr>
              <a:t>text-align</a:t>
            </a:r>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center</a:t>
            </a:r>
            <a:r>
              <a:rPr lang="en-US" dirty="0">
                <a:solidFill>
                  <a:srgbClr val="1A1A1A"/>
                </a:solidFill>
                <a:latin typeface="Consolas" panose="020B0609020204030204" pitchFamily="49" charset="0"/>
              </a:rPr>
              <a:t>;</a:t>
            </a:r>
          </a:p>
          <a:p>
            <a:r>
              <a:rPr lang="en-US" dirty="0">
                <a:solidFill>
                  <a:srgbClr val="1A1A1A"/>
                </a:solidFill>
                <a:latin typeface="Consolas" panose="020B0609020204030204" pitchFamily="49" charset="0"/>
              </a:rPr>
              <a:t>            </a:t>
            </a:r>
            <a:r>
              <a:rPr lang="en-US" dirty="0">
                <a:solidFill>
                  <a:srgbClr val="3F831E"/>
                </a:solidFill>
                <a:latin typeface="Consolas" panose="020B0609020204030204" pitchFamily="49" charset="0"/>
              </a:rPr>
              <a:t>color</a:t>
            </a:r>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red</a:t>
            </a:r>
            <a:r>
              <a:rPr lang="en-US" dirty="0">
                <a:solidFill>
                  <a:srgbClr val="1A1A1A"/>
                </a:solidFill>
                <a:latin typeface="Consolas" panose="020B0609020204030204" pitchFamily="49" charset="0"/>
              </a:rPr>
              <a:t>;</a:t>
            </a:r>
          </a:p>
          <a:p>
            <a:r>
              <a:rPr lang="en-US" dirty="0">
                <a:solidFill>
                  <a:srgbClr val="1A1A1A"/>
                </a:solidFill>
                <a:latin typeface="Consolas" panose="020B0609020204030204" pitchFamily="49" charset="0"/>
              </a:rPr>
              <a:t>            </a:t>
            </a:r>
            <a:r>
              <a:rPr lang="en-US" dirty="0">
                <a:solidFill>
                  <a:srgbClr val="3F831E"/>
                </a:solidFill>
                <a:latin typeface="Consolas" panose="020B0609020204030204" pitchFamily="49" charset="0"/>
              </a:rPr>
              <a:t>font-size</a:t>
            </a:r>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100</a:t>
            </a:r>
            <a:r>
              <a:rPr lang="en-US" dirty="0">
                <a:solidFill>
                  <a:srgbClr val="7B1FA2"/>
                </a:solidFill>
                <a:latin typeface="Consolas" panose="020B0609020204030204" pitchFamily="49" charset="0"/>
              </a:rPr>
              <a:t>px</a:t>
            </a:r>
            <a:endParaRPr lang="en-US" dirty="0">
              <a:solidFill>
                <a:srgbClr val="1A1A1A"/>
              </a:solidFill>
              <a:latin typeface="Consolas" panose="020B0609020204030204" pitchFamily="49" charset="0"/>
            </a:endParaRPr>
          </a:p>
          <a:p>
            <a:r>
              <a:rPr lang="en-US" dirty="0">
                <a:solidFill>
                  <a:srgbClr val="1A1A1A"/>
                </a:solidFill>
                <a:latin typeface="Consolas" panose="020B0609020204030204" pitchFamily="49" charset="0"/>
              </a:rPr>
              <a:t>        }</a:t>
            </a: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body</a:t>
            </a:r>
            <a:r>
              <a:rPr lang="en-US" dirty="0">
                <a:solidFill>
                  <a:srgbClr val="1A1A1A"/>
                </a:solidFill>
                <a:latin typeface="Consolas" panose="020B0609020204030204" pitchFamily="49" charset="0"/>
              </a:rPr>
              <a:t> {</a:t>
            </a:r>
          </a:p>
          <a:p>
            <a:r>
              <a:rPr lang="en-US" dirty="0">
                <a:solidFill>
                  <a:srgbClr val="1A1A1A"/>
                </a:solidFill>
                <a:latin typeface="Consolas" panose="020B0609020204030204" pitchFamily="49" charset="0"/>
              </a:rPr>
              <a:t>            </a:t>
            </a:r>
            <a:r>
              <a:rPr lang="en-US" dirty="0">
                <a:solidFill>
                  <a:srgbClr val="3F831E"/>
                </a:solidFill>
                <a:latin typeface="Consolas" panose="020B0609020204030204" pitchFamily="49" charset="0"/>
              </a:rPr>
              <a:t>background-color</a:t>
            </a:r>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gray</a:t>
            </a:r>
            <a:endParaRPr lang="en-US" dirty="0">
              <a:solidFill>
                <a:srgbClr val="1A1A1A"/>
              </a:solidFill>
              <a:latin typeface="Consolas" panose="020B0609020204030204" pitchFamily="49" charset="0"/>
            </a:endParaRPr>
          </a:p>
          <a:p>
            <a:r>
              <a:rPr lang="en-US" dirty="0">
                <a:solidFill>
                  <a:srgbClr val="1A1A1A"/>
                </a:solidFill>
                <a:latin typeface="Consolas" panose="020B0609020204030204" pitchFamily="49" charset="0"/>
              </a:rPr>
              <a:t>        }</a:t>
            </a: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&lt;/style&gt;</a:t>
            </a:r>
            <a:endParaRPr lang="en-US" dirty="0">
              <a:solidFill>
                <a:srgbClr val="1A1A1A"/>
              </a:solidFill>
              <a:latin typeface="Consolas" panose="020B0609020204030204" pitchFamily="49" charset="0"/>
            </a:endParaRP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&lt;/head&gt;</a:t>
            </a:r>
            <a:r>
              <a:rPr lang="en-US" dirty="0">
                <a:solidFill>
                  <a:srgbClr val="1A1A1A"/>
                </a:solidFill>
                <a:latin typeface="Consolas" panose="020B0609020204030204" pitchFamily="49" charset="0"/>
              </a:rPr>
              <a:t>  </a:t>
            </a: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&lt;body&gt;</a:t>
            </a:r>
            <a:endParaRPr lang="en-US" dirty="0">
              <a:solidFill>
                <a:srgbClr val="1A1A1A"/>
              </a:solidFill>
              <a:latin typeface="Consolas" panose="020B0609020204030204" pitchFamily="49" charset="0"/>
            </a:endParaRP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&lt;p&gt;</a:t>
            </a:r>
            <a:r>
              <a:rPr lang="en-US" dirty="0">
                <a:solidFill>
                  <a:srgbClr val="1A1A1A"/>
                </a:solidFill>
                <a:latin typeface="Consolas" panose="020B0609020204030204" pitchFamily="49" charset="0"/>
              </a:rPr>
              <a:t>Hello World!</a:t>
            </a:r>
            <a:r>
              <a:rPr lang="en-US" dirty="0">
                <a:solidFill>
                  <a:srgbClr val="398BC9"/>
                </a:solidFill>
                <a:latin typeface="Consolas" panose="020B0609020204030204" pitchFamily="49" charset="0"/>
              </a:rPr>
              <a:t>&lt;/p&gt;</a:t>
            </a:r>
            <a:endParaRPr lang="en-US" dirty="0">
              <a:solidFill>
                <a:srgbClr val="1A1A1A"/>
              </a:solidFill>
              <a:latin typeface="Consolas" panose="020B0609020204030204" pitchFamily="49" charset="0"/>
            </a:endParaRPr>
          </a:p>
          <a:p>
            <a:r>
              <a:rPr lang="en-US" dirty="0">
                <a:solidFill>
                  <a:srgbClr val="1A1A1A"/>
                </a:solidFill>
                <a:latin typeface="Consolas" panose="020B0609020204030204" pitchFamily="49" charset="0"/>
              </a:rPr>
              <a:t>   </a:t>
            </a:r>
            <a:r>
              <a:rPr lang="en-US" dirty="0">
                <a:solidFill>
                  <a:srgbClr val="398BC9"/>
                </a:solidFill>
                <a:latin typeface="Consolas" panose="020B0609020204030204" pitchFamily="49" charset="0"/>
              </a:rPr>
              <a:t>&lt;/body&gt;</a:t>
            </a:r>
            <a:r>
              <a:rPr lang="en-US" dirty="0">
                <a:solidFill>
                  <a:srgbClr val="1A1A1A"/>
                </a:solidFill>
                <a:latin typeface="Consolas" panose="020B0609020204030204" pitchFamily="49" charset="0"/>
              </a:rPr>
              <a:t>  </a:t>
            </a:r>
          </a:p>
          <a:p>
            <a:r>
              <a:rPr lang="en-US" dirty="0">
                <a:solidFill>
                  <a:srgbClr val="398BC9"/>
                </a:solidFill>
                <a:latin typeface="Consolas" panose="020B0609020204030204" pitchFamily="49" charset="0"/>
              </a:rPr>
              <a:t>&lt;/html&gt;</a:t>
            </a:r>
            <a:endParaRPr lang="en-US" b="0" dirty="0">
              <a:solidFill>
                <a:srgbClr val="1A1A1A"/>
              </a:solidFill>
              <a:effectLst/>
              <a:latin typeface="Consolas" panose="020B0609020204030204" pitchFamily="49" charset="0"/>
            </a:endParaRPr>
          </a:p>
        </p:txBody>
      </p:sp>
      <p:pic>
        <p:nvPicPr>
          <p:cNvPr id="5" name="Imagem 4">
            <a:extLst>
              <a:ext uri="{FF2B5EF4-FFF2-40B4-BE49-F238E27FC236}">
                <a16:creationId xmlns:a16="http://schemas.microsoft.com/office/drawing/2014/main" id="{5A53EE95-B429-4610-A57C-E908227A35F5}"/>
              </a:ext>
            </a:extLst>
          </p:cNvPr>
          <p:cNvPicPr>
            <a:picLocks noChangeAspect="1"/>
          </p:cNvPicPr>
          <p:nvPr/>
        </p:nvPicPr>
        <p:blipFill>
          <a:blip r:embed="rId3"/>
          <a:stretch>
            <a:fillRect/>
          </a:stretch>
        </p:blipFill>
        <p:spPr>
          <a:xfrm>
            <a:off x="4788024" y="2695537"/>
            <a:ext cx="4427984" cy="1466925"/>
          </a:xfrm>
          <a:prstGeom prst="rect">
            <a:avLst/>
          </a:prstGeom>
        </p:spPr>
      </p:pic>
    </p:spTree>
    <p:extLst>
      <p:ext uri="{BB962C8B-B14F-4D97-AF65-F5344CB8AC3E}">
        <p14:creationId xmlns:p14="http://schemas.microsoft.com/office/powerpoint/2010/main" val="91542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8E406-E36B-483C-90A6-4FCE0F4F2E1E}"/>
              </a:ext>
            </a:extLst>
          </p:cNvPr>
          <p:cNvSpPr>
            <a:spLocks noGrp="1"/>
          </p:cNvSpPr>
          <p:nvPr>
            <p:ph type="title"/>
          </p:nvPr>
        </p:nvSpPr>
        <p:spPr/>
        <p:txBody>
          <a:bodyPr/>
          <a:lstStyle/>
          <a:p>
            <a:pPr algn="l"/>
            <a:r>
              <a:rPr lang="en-US" dirty="0"/>
              <a:t>Google Charts</a:t>
            </a:r>
          </a:p>
        </p:txBody>
      </p:sp>
      <p:sp>
        <p:nvSpPr>
          <p:cNvPr id="3" name="Espaço Reservado para Conteúdo 2">
            <a:extLst>
              <a:ext uri="{FF2B5EF4-FFF2-40B4-BE49-F238E27FC236}">
                <a16:creationId xmlns:a16="http://schemas.microsoft.com/office/drawing/2014/main" id="{C5F76DAB-8072-422B-9041-C7BF11B969E8}"/>
              </a:ext>
            </a:extLst>
          </p:cNvPr>
          <p:cNvSpPr>
            <a:spLocks noGrp="1"/>
          </p:cNvSpPr>
          <p:nvPr>
            <p:ph idx="1"/>
          </p:nvPr>
        </p:nvSpPr>
        <p:spPr/>
        <p:txBody>
          <a:bodyPr/>
          <a:lstStyle/>
          <a:p>
            <a:r>
              <a:rPr lang="en-US" dirty="0"/>
              <a:t>A tool that allows data visualization on the browser</a:t>
            </a:r>
          </a:p>
          <a:p>
            <a:endParaRPr lang="en-US" dirty="0"/>
          </a:p>
          <a:p>
            <a:r>
              <a:rPr lang="en-US" dirty="0"/>
              <a:t>Only needs a `div` to draw</a:t>
            </a:r>
          </a:p>
          <a:p>
            <a:endParaRPr lang="en-US" dirty="0"/>
          </a:p>
          <a:p>
            <a:r>
              <a:rPr lang="en-US" dirty="0"/>
              <a:t>Works over the </a:t>
            </a:r>
            <a:r>
              <a:rPr lang="en-US" dirty="0" err="1"/>
              <a:t>DataTable</a:t>
            </a:r>
            <a:r>
              <a:rPr lang="en-US" dirty="0"/>
              <a:t> protocol</a:t>
            </a:r>
          </a:p>
        </p:txBody>
      </p:sp>
      <p:pic>
        <p:nvPicPr>
          <p:cNvPr id="1026" name="Picture 2" descr="visualization intro illustration">
            <a:extLst>
              <a:ext uri="{FF2B5EF4-FFF2-40B4-BE49-F238E27FC236}">
                <a16:creationId xmlns:a16="http://schemas.microsoft.com/office/drawing/2014/main" id="{158E26F9-DED8-42B7-82C6-4267B0514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2592387"/>
            <a:ext cx="2124075"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39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B75CF-AE4D-433C-B8F2-259F66274D95}"/>
              </a:ext>
            </a:extLst>
          </p:cNvPr>
          <p:cNvSpPr>
            <a:spLocks noGrp="1"/>
          </p:cNvSpPr>
          <p:nvPr>
            <p:ph type="title"/>
          </p:nvPr>
        </p:nvSpPr>
        <p:spPr/>
        <p:txBody>
          <a:bodyPr/>
          <a:lstStyle/>
          <a:p>
            <a:pPr algn="l"/>
            <a:r>
              <a:rPr lang="en-US" dirty="0"/>
              <a:t>Example</a:t>
            </a:r>
          </a:p>
        </p:txBody>
      </p:sp>
      <p:pic>
        <p:nvPicPr>
          <p:cNvPr id="5" name="Imagem 4">
            <a:extLst>
              <a:ext uri="{FF2B5EF4-FFF2-40B4-BE49-F238E27FC236}">
                <a16:creationId xmlns:a16="http://schemas.microsoft.com/office/drawing/2014/main" id="{AD65B315-037D-4815-A185-062143F1F1A7}"/>
              </a:ext>
            </a:extLst>
          </p:cNvPr>
          <p:cNvPicPr>
            <a:picLocks noChangeAspect="1"/>
          </p:cNvPicPr>
          <p:nvPr/>
        </p:nvPicPr>
        <p:blipFill>
          <a:blip r:embed="rId3"/>
          <a:stretch>
            <a:fillRect/>
          </a:stretch>
        </p:blipFill>
        <p:spPr>
          <a:xfrm>
            <a:off x="2562747" y="1956202"/>
            <a:ext cx="4018505" cy="3294743"/>
          </a:xfrm>
          <a:prstGeom prst="rect">
            <a:avLst/>
          </a:prstGeom>
        </p:spPr>
      </p:pic>
    </p:spTree>
    <p:extLst>
      <p:ext uri="{BB962C8B-B14F-4D97-AF65-F5344CB8AC3E}">
        <p14:creationId xmlns:p14="http://schemas.microsoft.com/office/powerpoint/2010/main" val="93672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0D6FE-7EA4-476F-BC68-F660D841C0C2}"/>
              </a:ext>
            </a:extLst>
          </p:cNvPr>
          <p:cNvSpPr>
            <a:spLocks noGrp="1"/>
          </p:cNvSpPr>
          <p:nvPr>
            <p:ph type="title"/>
          </p:nvPr>
        </p:nvSpPr>
        <p:spPr/>
        <p:txBody>
          <a:bodyPr/>
          <a:lstStyle/>
          <a:p>
            <a:endParaRPr lang="en-US" dirty="0"/>
          </a:p>
        </p:txBody>
      </p:sp>
      <p:sp>
        <p:nvSpPr>
          <p:cNvPr id="4" name="Retângulo 3">
            <a:extLst>
              <a:ext uri="{FF2B5EF4-FFF2-40B4-BE49-F238E27FC236}">
                <a16:creationId xmlns:a16="http://schemas.microsoft.com/office/drawing/2014/main" id="{4F1C8CC9-1956-4C85-8E20-5056599BDF30}"/>
              </a:ext>
            </a:extLst>
          </p:cNvPr>
          <p:cNvSpPr/>
          <p:nvPr/>
        </p:nvSpPr>
        <p:spPr>
          <a:xfrm>
            <a:off x="179512" y="1404804"/>
            <a:ext cx="9937104" cy="523220"/>
          </a:xfrm>
          <a:prstGeom prst="rect">
            <a:avLst/>
          </a:prstGeom>
        </p:spPr>
        <p:txBody>
          <a:bodyPr wrap="square">
            <a:spAutoFit/>
          </a:bodyPr>
          <a:lstStyle/>
          <a:p>
            <a:endParaRPr lang="en-US" sz="1400" dirty="0">
              <a:solidFill>
                <a:srgbClr val="1A1A1A"/>
              </a:solidFill>
              <a:latin typeface="Consolas" panose="020B0609020204030204" pitchFamily="49" charset="0"/>
            </a:endParaRPr>
          </a:p>
          <a:p>
            <a:r>
              <a:rPr lang="en-US" sz="1400" dirty="0">
                <a:solidFill>
                  <a:srgbClr val="398BC9"/>
                </a:solidFill>
                <a:latin typeface="Consolas" panose="020B0609020204030204" pitchFamily="49" charset="0"/>
              </a:rPr>
              <a:t>&lt;script</a:t>
            </a:r>
            <a:r>
              <a:rPr lang="en-US" sz="1400" dirty="0">
                <a:solidFill>
                  <a:srgbClr val="1A1A1A"/>
                </a:solidFill>
                <a:latin typeface="Consolas" panose="020B0609020204030204" pitchFamily="49" charset="0"/>
              </a:rPr>
              <a:t> </a:t>
            </a:r>
            <a:r>
              <a:rPr lang="en-US" sz="1400" dirty="0">
                <a:solidFill>
                  <a:srgbClr val="AF33A6"/>
                </a:solidFill>
                <a:latin typeface="Consolas" panose="020B0609020204030204" pitchFamily="49" charset="0"/>
              </a:rPr>
              <a:t>type</a:t>
            </a:r>
            <a:r>
              <a:rPr lang="en-US" sz="1400" dirty="0">
                <a:solidFill>
                  <a:srgbClr val="1A1A1A"/>
                </a:solidFill>
                <a:latin typeface="Consolas" panose="020B0609020204030204" pitchFamily="49" charset="0"/>
              </a:rPr>
              <a:t>=</a:t>
            </a:r>
            <a:r>
              <a:rPr lang="en-US" sz="1400" dirty="0">
                <a:solidFill>
                  <a:srgbClr val="3F831E"/>
                </a:solidFill>
                <a:latin typeface="Consolas" panose="020B0609020204030204" pitchFamily="49" charset="0"/>
              </a:rPr>
              <a:t>"text/</a:t>
            </a:r>
            <a:r>
              <a:rPr lang="en-US" sz="1400" dirty="0" err="1">
                <a:solidFill>
                  <a:srgbClr val="3F831E"/>
                </a:solidFill>
                <a:latin typeface="Consolas" panose="020B0609020204030204" pitchFamily="49" charset="0"/>
              </a:rPr>
              <a:t>javascript</a:t>
            </a:r>
            <a:r>
              <a:rPr lang="en-US" sz="1400" dirty="0">
                <a:solidFill>
                  <a:srgbClr val="3F831E"/>
                </a:solidFill>
                <a:latin typeface="Consolas" panose="020B0609020204030204" pitchFamily="49" charset="0"/>
              </a:rPr>
              <a:t>"</a:t>
            </a:r>
            <a:r>
              <a:rPr lang="en-US" sz="1400" dirty="0">
                <a:solidFill>
                  <a:srgbClr val="1A1A1A"/>
                </a:solidFill>
                <a:latin typeface="Consolas" panose="020B0609020204030204" pitchFamily="49" charset="0"/>
              </a:rPr>
              <a:t> </a:t>
            </a:r>
            <a:r>
              <a:rPr lang="en-US" sz="1400" dirty="0" err="1">
                <a:solidFill>
                  <a:srgbClr val="AF33A6"/>
                </a:solidFill>
                <a:latin typeface="Consolas" panose="020B0609020204030204" pitchFamily="49" charset="0"/>
              </a:rPr>
              <a:t>src</a:t>
            </a:r>
            <a:r>
              <a:rPr lang="en-US" sz="1400" dirty="0">
                <a:solidFill>
                  <a:srgbClr val="1A1A1A"/>
                </a:solidFill>
                <a:latin typeface="Consolas" panose="020B0609020204030204" pitchFamily="49" charset="0"/>
              </a:rPr>
              <a:t>=</a:t>
            </a:r>
            <a:r>
              <a:rPr lang="en-US" sz="1400" dirty="0">
                <a:solidFill>
                  <a:srgbClr val="3F831E"/>
                </a:solidFill>
                <a:latin typeface="Consolas" panose="020B0609020204030204" pitchFamily="49" charset="0"/>
              </a:rPr>
              <a:t>"https://www.gstatic.com/charts/loader.js"</a:t>
            </a:r>
            <a:r>
              <a:rPr lang="en-US" sz="1400" dirty="0">
                <a:solidFill>
                  <a:srgbClr val="398BC9"/>
                </a:solidFill>
                <a:latin typeface="Consolas" panose="020B0609020204030204" pitchFamily="49" charset="0"/>
              </a:rPr>
              <a:t>&gt;&lt;/script&gt;</a:t>
            </a:r>
            <a:endParaRPr lang="en-US" sz="1400" b="0" dirty="0">
              <a:solidFill>
                <a:srgbClr val="1A1A1A"/>
              </a:solidFill>
              <a:effectLst/>
              <a:latin typeface="Consolas" panose="020B0609020204030204" pitchFamily="49" charset="0"/>
            </a:endParaRPr>
          </a:p>
        </p:txBody>
      </p:sp>
      <p:sp>
        <p:nvSpPr>
          <p:cNvPr id="5" name="Retângulo 4">
            <a:extLst>
              <a:ext uri="{FF2B5EF4-FFF2-40B4-BE49-F238E27FC236}">
                <a16:creationId xmlns:a16="http://schemas.microsoft.com/office/drawing/2014/main" id="{8557B091-DE76-4848-AF63-1E88387DDA21}"/>
              </a:ext>
            </a:extLst>
          </p:cNvPr>
          <p:cNvSpPr/>
          <p:nvPr/>
        </p:nvSpPr>
        <p:spPr>
          <a:xfrm>
            <a:off x="72068" y="4653136"/>
            <a:ext cx="8999864" cy="2031325"/>
          </a:xfrm>
          <a:prstGeom prst="rect">
            <a:avLst/>
          </a:prstGeom>
        </p:spPr>
        <p:txBody>
          <a:bodyPr wrap="square">
            <a:spAutoFit/>
          </a:bodyPr>
          <a:lstStyle/>
          <a:p>
            <a:r>
              <a:rPr lang="en-US" dirty="0">
                <a:solidFill>
                  <a:srgbClr val="96928F"/>
                </a:solidFill>
                <a:latin typeface="Consolas" panose="020B0609020204030204" pitchFamily="49" charset="0"/>
              </a:rPr>
              <a:t>// Load the Visualization API and the </a:t>
            </a:r>
            <a:r>
              <a:rPr lang="en-US" dirty="0" err="1">
                <a:solidFill>
                  <a:srgbClr val="96928F"/>
                </a:solidFill>
                <a:latin typeface="Consolas" panose="020B0609020204030204" pitchFamily="49" charset="0"/>
              </a:rPr>
              <a:t>corechart</a:t>
            </a:r>
            <a:r>
              <a:rPr lang="en-US" dirty="0">
                <a:solidFill>
                  <a:srgbClr val="96928F"/>
                </a:solidFill>
                <a:latin typeface="Consolas" panose="020B0609020204030204" pitchFamily="49" charset="0"/>
              </a:rPr>
              <a:t> package.</a:t>
            </a:r>
            <a:endParaRPr lang="en-US" dirty="0">
              <a:solidFill>
                <a:srgbClr val="1A1A1A"/>
              </a:solidFill>
              <a:latin typeface="Consolas" panose="020B0609020204030204" pitchFamily="49" charset="0"/>
            </a:endParaRPr>
          </a:p>
          <a:p>
            <a:r>
              <a:rPr lang="en-US" dirty="0" err="1">
                <a:solidFill>
                  <a:srgbClr val="333333"/>
                </a:solidFill>
                <a:latin typeface="Consolas" panose="020B0609020204030204" pitchFamily="49" charset="0"/>
              </a:rPr>
              <a:t>google</a:t>
            </a:r>
            <a:r>
              <a:rPr lang="en-US" dirty="0" err="1">
                <a:solidFill>
                  <a:srgbClr val="1A1A1A"/>
                </a:solidFill>
                <a:latin typeface="Consolas" panose="020B0609020204030204" pitchFamily="49" charset="0"/>
              </a:rPr>
              <a:t>.</a:t>
            </a:r>
            <a:r>
              <a:rPr lang="en-US" dirty="0" err="1">
                <a:solidFill>
                  <a:srgbClr val="333333"/>
                </a:solidFill>
                <a:latin typeface="Consolas" panose="020B0609020204030204" pitchFamily="49" charset="0"/>
              </a:rPr>
              <a:t>charts</a:t>
            </a:r>
            <a:r>
              <a:rPr lang="en-US" dirty="0" err="1">
                <a:solidFill>
                  <a:srgbClr val="1A1A1A"/>
                </a:solidFill>
                <a:latin typeface="Consolas" panose="020B0609020204030204" pitchFamily="49" charset="0"/>
              </a:rPr>
              <a:t>.</a:t>
            </a:r>
            <a:r>
              <a:rPr lang="en-US" dirty="0" err="1">
                <a:solidFill>
                  <a:srgbClr val="3F831E"/>
                </a:solidFill>
                <a:latin typeface="Consolas" panose="020B0609020204030204" pitchFamily="49" charset="0"/>
              </a:rPr>
              <a:t>load</a:t>
            </a:r>
            <a:r>
              <a:rPr lang="en-US" dirty="0">
                <a:solidFill>
                  <a:srgbClr val="1A1A1A"/>
                </a:solidFill>
                <a:latin typeface="Consolas" panose="020B0609020204030204" pitchFamily="49" charset="0"/>
              </a:rPr>
              <a:t>(</a:t>
            </a:r>
            <a:r>
              <a:rPr lang="en-US" dirty="0">
                <a:solidFill>
                  <a:srgbClr val="BD7111"/>
                </a:solidFill>
                <a:latin typeface="Consolas" panose="020B0609020204030204" pitchFamily="49" charset="0"/>
              </a:rPr>
              <a:t>'current'</a:t>
            </a:r>
            <a:r>
              <a:rPr lang="en-US" dirty="0">
                <a:solidFill>
                  <a:srgbClr val="1A1A1A"/>
                </a:solidFill>
                <a:latin typeface="Consolas" panose="020B0609020204030204" pitchFamily="49" charset="0"/>
              </a:rPr>
              <a:t>, {</a:t>
            </a:r>
            <a:r>
              <a:rPr lang="en-US" dirty="0">
                <a:solidFill>
                  <a:srgbClr val="BD7111"/>
                </a:solidFill>
                <a:latin typeface="Consolas" panose="020B0609020204030204" pitchFamily="49" charset="0"/>
              </a:rPr>
              <a:t>'packages'</a:t>
            </a:r>
            <a:r>
              <a:rPr lang="en-US" dirty="0">
                <a:solidFill>
                  <a:srgbClr val="1A1A1A"/>
                </a:solidFill>
                <a:latin typeface="Consolas" panose="020B0609020204030204" pitchFamily="49" charset="0"/>
              </a:rPr>
              <a:t>:[</a:t>
            </a:r>
            <a:r>
              <a:rPr lang="en-US" dirty="0">
                <a:solidFill>
                  <a:srgbClr val="BD7111"/>
                </a:solidFill>
                <a:latin typeface="Consolas" panose="020B0609020204030204" pitchFamily="49" charset="0"/>
              </a:rPr>
              <a:t>'</a:t>
            </a:r>
            <a:r>
              <a:rPr lang="en-US" dirty="0" err="1">
                <a:solidFill>
                  <a:srgbClr val="BD7111"/>
                </a:solidFill>
                <a:latin typeface="Consolas" panose="020B0609020204030204" pitchFamily="49" charset="0"/>
              </a:rPr>
              <a:t>corechart</a:t>
            </a:r>
            <a:r>
              <a:rPr lang="en-US" dirty="0">
                <a:solidFill>
                  <a:srgbClr val="BD7111"/>
                </a:solidFill>
                <a:latin typeface="Consolas" panose="020B0609020204030204" pitchFamily="49" charset="0"/>
              </a:rPr>
              <a:t>'</a:t>
            </a:r>
            <a:r>
              <a:rPr lang="en-US" dirty="0">
                <a:solidFill>
                  <a:srgbClr val="1A1A1A"/>
                </a:solidFill>
                <a:latin typeface="Consolas" panose="020B0609020204030204" pitchFamily="49" charset="0"/>
              </a:rPr>
              <a:t>]});</a:t>
            </a:r>
          </a:p>
          <a:p>
            <a:br>
              <a:rPr lang="en-US" dirty="0">
                <a:solidFill>
                  <a:srgbClr val="1A1A1A"/>
                </a:solidFill>
                <a:latin typeface="Consolas" panose="020B0609020204030204" pitchFamily="49" charset="0"/>
              </a:rPr>
            </a:br>
            <a:r>
              <a:rPr lang="en-US" dirty="0">
                <a:solidFill>
                  <a:srgbClr val="96928F"/>
                </a:solidFill>
                <a:latin typeface="Consolas" panose="020B0609020204030204" pitchFamily="49" charset="0"/>
              </a:rPr>
              <a:t>// Set a callback to run when the Google Visualization API is loaded.</a:t>
            </a:r>
            <a:endParaRPr lang="en-US" dirty="0">
              <a:solidFill>
                <a:srgbClr val="1A1A1A"/>
              </a:solidFill>
              <a:latin typeface="Consolas" panose="020B0609020204030204" pitchFamily="49" charset="0"/>
            </a:endParaRPr>
          </a:p>
          <a:p>
            <a:r>
              <a:rPr lang="en-US" dirty="0" err="1">
                <a:solidFill>
                  <a:srgbClr val="333333"/>
                </a:solidFill>
                <a:latin typeface="Consolas" panose="020B0609020204030204" pitchFamily="49" charset="0"/>
              </a:rPr>
              <a:t>google</a:t>
            </a:r>
            <a:r>
              <a:rPr lang="en-US" dirty="0" err="1">
                <a:solidFill>
                  <a:srgbClr val="1A1A1A"/>
                </a:solidFill>
                <a:latin typeface="Consolas" panose="020B0609020204030204" pitchFamily="49" charset="0"/>
              </a:rPr>
              <a:t>.</a:t>
            </a:r>
            <a:r>
              <a:rPr lang="en-US" dirty="0" err="1">
                <a:solidFill>
                  <a:srgbClr val="333333"/>
                </a:solidFill>
                <a:latin typeface="Consolas" panose="020B0609020204030204" pitchFamily="49" charset="0"/>
              </a:rPr>
              <a:t>charts</a:t>
            </a:r>
            <a:r>
              <a:rPr lang="en-US" dirty="0" err="1">
                <a:solidFill>
                  <a:srgbClr val="1A1A1A"/>
                </a:solidFill>
                <a:latin typeface="Consolas" panose="020B0609020204030204" pitchFamily="49" charset="0"/>
              </a:rPr>
              <a:t>.</a:t>
            </a:r>
            <a:r>
              <a:rPr lang="en-US" dirty="0" err="1">
                <a:solidFill>
                  <a:srgbClr val="3F831E"/>
                </a:solidFill>
                <a:latin typeface="Consolas" panose="020B0609020204030204" pitchFamily="49" charset="0"/>
              </a:rPr>
              <a:t>setOnLoadCallback</a:t>
            </a:r>
            <a:r>
              <a:rPr lang="en-US" dirty="0">
                <a:solidFill>
                  <a:srgbClr val="1A1A1A"/>
                </a:solidFill>
                <a:latin typeface="Consolas" panose="020B0609020204030204" pitchFamily="49" charset="0"/>
              </a:rPr>
              <a:t>( </a:t>
            </a:r>
            <a:r>
              <a:rPr lang="en-US" dirty="0" err="1">
                <a:solidFill>
                  <a:srgbClr val="333333"/>
                </a:solidFill>
                <a:latin typeface="Consolas" panose="020B0609020204030204" pitchFamily="49" charset="0"/>
              </a:rPr>
              <a:t>drawChart</a:t>
            </a:r>
            <a:r>
              <a:rPr lang="en-US" dirty="0">
                <a:solidFill>
                  <a:srgbClr val="1A1A1A"/>
                </a:solidFill>
                <a:latin typeface="Consolas" panose="020B0609020204030204" pitchFamily="49" charset="0"/>
              </a:rPr>
              <a:t> );</a:t>
            </a:r>
          </a:p>
          <a:p>
            <a:br>
              <a:rPr lang="en-US" dirty="0">
                <a:solidFill>
                  <a:srgbClr val="1A1A1A"/>
                </a:solidFill>
                <a:latin typeface="Consolas" panose="020B0609020204030204" pitchFamily="49" charset="0"/>
              </a:rPr>
            </a:br>
            <a:endParaRPr lang="en-US" b="0" dirty="0">
              <a:solidFill>
                <a:srgbClr val="1A1A1A"/>
              </a:solidFill>
              <a:effectLst/>
              <a:latin typeface="Consolas" panose="020B0609020204030204" pitchFamily="49" charset="0"/>
            </a:endParaRPr>
          </a:p>
        </p:txBody>
      </p:sp>
      <p:sp>
        <p:nvSpPr>
          <p:cNvPr id="6" name="Retângulo 5">
            <a:extLst>
              <a:ext uri="{FF2B5EF4-FFF2-40B4-BE49-F238E27FC236}">
                <a16:creationId xmlns:a16="http://schemas.microsoft.com/office/drawing/2014/main" id="{D5705403-A6D1-4D02-B856-6938DB073D40}"/>
              </a:ext>
            </a:extLst>
          </p:cNvPr>
          <p:cNvSpPr/>
          <p:nvPr/>
        </p:nvSpPr>
        <p:spPr>
          <a:xfrm>
            <a:off x="179512" y="2547804"/>
            <a:ext cx="8334672" cy="1200329"/>
          </a:xfrm>
          <a:prstGeom prst="rect">
            <a:avLst/>
          </a:prstGeom>
        </p:spPr>
        <p:txBody>
          <a:bodyPr wrap="square">
            <a:spAutoFit/>
          </a:bodyPr>
          <a:lstStyle/>
          <a:p>
            <a:r>
              <a:rPr lang="en-US" dirty="0">
                <a:solidFill>
                  <a:srgbClr val="398BC9"/>
                </a:solidFill>
                <a:latin typeface="Consolas" panose="020B0609020204030204" pitchFamily="49" charset="0"/>
              </a:rPr>
              <a:t>&lt;body&gt;</a:t>
            </a:r>
            <a:endParaRPr lang="en-US" dirty="0">
              <a:solidFill>
                <a:srgbClr val="1A1A1A"/>
              </a:solidFill>
              <a:latin typeface="Consolas" panose="020B0609020204030204" pitchFamily="49" charset="0"/>
            </a:endParaRPr>
          </a:p>
          <a:p>
            <a:r>
              <a:rPr lang="en-US" dirty="0">
                <a:solidFill>
                  <a:srgbClr val="96928F"/>
                </a:solidFill>
                <a:latin typeface="Consolas" panose="020B0609020204030204" pitchFamily="49" charset="0"/>
              </a:rPr>
              <a:t>&lt;!--</a:t>
            </a:r>
            <a:r>
              <a:rPr lang="en-US" dirty="0" err="1">
                <a:solidFill>
                  <a:srgbClr val="96928F"/>
                </a:solidFill>
                <a:latin typeface="Consolas" panose="020B0609020204030204" pitchFamily="49" charset="0"/>
              </a:rPr>
              <a:t>Div</a:t>
            </a:r>
            <a:r>
              <a:rPr lang="en-US" dirty="0">
                <a:solidFill>
                  <a:srgbClr val="96928F"/>
                </a:solidFill>
                <a:latin typeface="Consolas" panose="020B0609020204030204" pitchFamily="49" charset="0"/>
              </a:rPr>
              <a:t> that will hold the pie chart--&gt;</a:t>
            </a:r>
            <a:endParaRPr lang="en-US" dirty="0">
              <a:solidFill>
                <a:srgbClr val="1A1A1A"/>
              </a:solidFill>
              <a:latin typeface="Consolas" panose="020B0609020204030204" pitchFamily="49" charset="0"/>
            </a:endParaRPr>
          </a:p>
          <a:p>
            <a:r>
              <a:rPr lang="en-US" dirty="0">
                <a:solidFill>
                  <a:srgbClr val="398BC9"/>
                </a:solidFill>
                <a:latin typeface="Consolas" panose="020B0609020204030204" pitchFamily="49" charset="0"/>
              </a:rPr>
              <a:t>&lt;div</a:t>
            </a:r>
            <a:r>
              <a:rPr lang="en-US" dirty="0">
                <a:solidFill>
                  <a:srgbClr val="1A1A1A"/>
                </a:solidFill>
                <a:latin typeface="Consolas" panose="020B0609020204030204" pitchFamily="49" charset="0"/>
              </a:rPr>
              <a:t> </a:t>
            </a:r>
            <a:r>
              <a:rPr lang="en-US" dirty="0">
                <a:solidFill>
                  <a:srgbClr val="AF33A6"/>
                </a:solidFill>
                <a:latin typeface="Consolas" panose="020B0609020204030204" pitchFamily="49" charset="0"/>
              </a:rPr>
              <a:t>id</a:t>
            </a:r>
            <a:r>
              <a:rPr lang="en-US" dirty="0">
                <a:solidFill>
                  <a:srgbClr val="1A1A1A"/>
                </a:solidFill>
                <a:latin typeface="Consolas" panose="020B0609020204030204" pitchFamily="49" charset="0"/>
              </a:rPr>
              <a:t>=</a:t>
            </a:r>
            <a:r>
              <a:rPr lang="en-US" dirty="0">
                <a:solidFill>
                  <a:srgbClr val="3F831E"/>
                </a:solidFill>
                <a:latin typeface="Consolas" panose="020B0609020204030204" pitchFamily="49" charset="0"/>
              </a:rPr>
              <a:t>"</a:t>
            </a:r>
            <a:r>
              <a:rPr lang="en-US" dirty="0" err="1">
                <a:solidFill>
                  <a:srgbClr val="3F831E"/>
                </a:solidFill>
                <a:latin typeface="Consolas" panose="020B0609020204030204" pitchFamily="49" charset="0"/>
              </a:rPr>
              <a:t>chart_div</a:t>
            </a:r>
            <a:r>
              <a:rPr lang="en-US" dirty="0">
                <a:solidFill>
                  <a:srgbClr val="3F831E"/>
                </a:solidFill>
                <a:latin typeface="Consolas" panose="020B0609020204030204" pitchFamily="49" charset="0"/>
              </a:rPr>
              <a:t>"</a:t>
            </a:r>
            <a:r>
              <a:rPr lang="en-US" dirty="0">
                <a:solidFill>
                  <a:srgbClr val="1A1A1A"/>
                </a:solidFill>
                <a:latin typeface="Consolas" panose="020B0609020204030204" pitchFamily="49" charset="0"/>
              </a:rPr>
              <a:t> </a:t>
            </a:r>
            <a:r>
              <a:rPr lang="en-US" dirty="0">
                <a:solidFill>
                  <a:srgbClr val="AF33A6"/>
                </a:solidFill>
                <a:latin typeface="Consolas" panose="020B0609020204030204" pitchFamily="49" charset="0"/>
              </a:rPr>
              <a:t>style</a:t>
            </a:r>
            <a:r>
              <a:rPr lang="en-US" dirty="0">
                <a:solidFill>
                  <a:srgbClr val="1A1A1A"/>
                </a:solidFill>
                <a:latin typeface="Consolas" panose="020B0609020204030204" pitchFamily="49" charset="0"/>
              </a:rPr>
              <a:t>=</a:t>
            </a:r>
            <a:r>
              <a:rPr lang="en-US" dirty="0">
                <a:solidFill>
                  <a:srgbClr val="3F831E"/>
                </a:solidFill>
                <a:latin typeface="Consolas" panose="020B0609020204030204" pitchFamily="49" charset="0"/>
              </a:rPr>
              <a:t>"width:400; height:300"</a:t>
            </a:r>
            <a:r>
              <a:rPr lang="en-US" dirty="0">
                <a:solidFill>
                  <a:srgbClr val="398BC9"/>
                </a:solidFill>
                <a:latin typeface="Consolas" panose="020B0609020204030204" pitchFamily="49" charset="0"/>
              </a:rPr>
              <a:t>&gt;&lt;/div&gt;</a:t>
            </a:r>
            <a:endParaRPr lang="en-US" dirty="0">
              <a:solidFill>
                <a:srgbClr val="1A1A1A"/>
              </a:solidFill>
              <a:latin typeface="Consolas" panose="020B0609020204030204" pitchFamily="49" charset="0"/>
            </a:endParaRPr>
          </a:p>
          <a:p>
            <a:r>
              <a:rPr lang="en-US" dirty="0">
                <a:solidFill>
                  <a:srgbClr val="398BC9"/>
                </a:solidFill>
                <a:latin typeface="Consolas" panose="020B0609020204030204" pitchFamily="49" charset="0"/>
              </a:rPr>
              <a:t>&lt;/body&gt;</a:t>
            </a:r>
            <a:endParaRPr lang="en-US" b="0" dirty="0">
              <a:solidFill>
                <a:srgbClr val="1A1A1A"/>
              </a:solidFill>
              <a:effectLst/>
              <a:latin typeface="Consolas" panose="020B0609020204030204" pitchFamily="49" charset="0"/>
            </a:endParaRPr>
          </a:p>
        </p:txBody>
      </p:sp>
    </p:spTree>
    <p:extLst>
      <p:ext uri="{BB962C8B-B14F-4D97-AF65-F5344CB8AC3E}">
        <p14:creationId xmlns:p14="http://schemas.microsoft.com/office/powerpoint/2010/main" val="321032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BEDF5BFB-66F6-4137-AB81-E8DF4A8091A1}"/>
              </a:ext>
            </a:extLst>
          </p:cNvPr>
          <p:cNvSpPr/>
          <p:nvPr/>
        </p:nvSpPr>
        <p:spPr>
          <a:xfrm>
            <a:off x="0" y="0"/>
            <a:ext cx="9468544" cy="6771084"/>
          </a:xfrm>
          <a:prstGeom prst="rect">
            <a:avLst/>
          </a:prstGeom>
        </p:spPr>
        <p:txBody>
          <a:bodyPr wrap="square">
            <a:spAutoFit/>
          </a:bodyPr>
          <a:lstStyle/>
          <a:p>
            <a:r>
              <a:rPr lang="en-US" sz="1400" dirty="0">
                <a:solidFill>
                  <a:srgbClr val="7B1FA2"/>
                </a:solidFill>
                <a:latin typeface="Consolas" panose="020B0609020204030204" pitchFamily="49" charset="0"/>
              </a:rPr>
              <a:t>function</a:t>
            </a:r>
            <a:r>
              <a:rPr lang="en-US" sz="1400" dirty="0">
                <a:solidFill>
                  <a:srgbClr val="1A1A1A"/>
                </a:solidFill>
                <a:latin typeface="Consolas" panose="020B0609020204030204" pitchFamily="49" charset="0"/>
              </a:rPr>
              <a:t> </a:t>
            </a:r>
            <a:r>
              <a:rPr lang="en-US" sz="1400" dirty="0" err="1">
                <a:solidFill>
                  <a:srgbClr val="3F831E"/>
                </a:solidFill>
                <a:latin typeface="Consolas" panose="020B0609020204030204" pitchFamily="49" charset="0"/>
              </a:rPr>
              <a:t>drawChart</a:t>
            </a:r>
            <a:r>
              <a:rPr lang="en-US" sz="1400" dirty="0">
                <a:solidFill>
                  <a:srgbClr val="1A1A1A"/>
                </a:solidFill>
                <a:latin typeface="Consolas" panose="020B0609020204030204" pitchFamily="49" charset="0"/>
              </a:rPr>
              <a:t>( ) {</a:t>
            </a:r>
            <a:br>
              <a:rPr lang="en-US" sz="1400" dirty="0">
                <a:solidFill>
                  <a:srgbClr val="1A1A1A"/>
                </a:solidFill>
                <a:latin typeface="Consolas" panose="020B0609020204030204" pitchFamily="49" charset="0"/>
              </a:rPr>
            </a:br>
            <a:r>
              <a:rPr lang="en-US" sz="1400" dirty="0">
                <a:solidFill>
                  <a:srgbClr val="1A1A1A"/>
                </a:solidFill>
                <a:latin typeface="Consolas" panose="020B0609020204030204" pitchFamily="49" charset="0"/>
              </a:rPr>
              <a:t>    </a:t>
            </a:r>
            <a:r>
              <a:rPr lang="en-US" sz="1400" dirty="0">
                <a:solidFill>
                  <a:srgbClr val="96928F"/>
                </a:solidFill>
                <a:latin typeface="Consolas" panose="020B0609020204030204" pitchFamily="49" charset="0"/>
              </a:rPr>
              <a:t>// Create the data table.</a:t>
            </a:r>
            <a:endParaRPr lang="en-US" sz="1400" dirty="0">
              <a:solidFill>
                <a:srgbClr val="1A1A1A"/>
              </a:solidFill>
              <a:latin typeface="Consolas" panose="020B0609020204030204" pitchFamily="49" charset="0"/>
            </a:endParaRPr>
          </a:p>
          <a:p>
            <a:r>
              <a:rPr lang="en-US" sz="1400" dirty="0">
                <a:solidFill>
                  <a:srgbClr val="1A1A1A"/>
                </a:solidFill>
                <a:latin typeface="Consolas" panose="020B0609020204030204" pitchFamily="49" charset="0"/>
              </a:rPr>
              <a:t>    </a:t>
            </a:r>
            <a:r>
              <a:rPr lang="en-US" sz="1400" dirty="0">
                <a:solidFill>
                  <a:srgbClr val="7B1FA2"/>
                </a:solidFill>
                <a:latin typeface="Consolas" panose="020B0609020204030204" pitchFamily="49" charset="0"/>
              </a:rPr>
              <a:t>var</a:t>
            </a:r>
            <a:r>
              <a:rPr lang="en-US" sz="1400" dirty="0">
                <a:solidFill>
                  <a:srgbClr val="1A1A1A"/>
                </a:solidFill>
                <a:latin typeface="Consolas" panose="020B0609020204030204" pitchFamily="49" charset="0"/>
              </a:rPr>
              <a:t> </a:t>
            </a:r>
            <a:r>
              <a:rPr lang="en-US" sz="1400" dirty="0">
                <a:solidFill>
                  <a:srgbClr val="333333"/>
                </a:solidFill>
                <a:latin typeface="Consolas" panose="020B0609020204030204" pitchFamily="49" charset="0"/>
              </a:rPr>
              <a:t>data</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new</a:t>
            </a:r>
            <a:r>
              <a:rPr lang="en-US" sz="1400" dirty="0">
                <a:solidFill>
                  <a:srgbClr val="1A1A1A"/>
                </a:solidFill>
                <a:latin typeface="Consolas" panose="020B0609020204030204" pitchFamily="49" charset="0"/>
              </a:rPr>
              <a:t> </a:t>
            </a:r>
            <a:r>
              <a:rPr lang="en-US" sz="1400" dirty="0" err="1">
                <a:solidFill>
                  <a:srgbClr val="1A1A1A"/>
                </a:solidFill>
                <a:latin typeface="Consolas" panose="020B0609020204030204" pitchFamily="49" charset="0"/>
              </a:rPr>
              <a:t>google.visualization.DataTable</a:t>
            </a:r>
            <a:r>
              <a:rPr lang="en-US" sz="1400" dirty="0">
                <a:solidFill>
                  <a:srgbClr val="1A1A1A"/>
                </a:solidFill>
                <a:latin typeface="Consolas" panose="020B0609020204030204" pitchFamily="49" charset="0"/>
              </a:rPr>
              <a:t>( );</a:t>
            </a:r>
          </a:p>
          <a:p>
            <a:br>
              <a:rPr lang="en-US" sz="1400" dirty="0">
                <a:solidFill>
                  <a:srgbClr val="1A1A1A"/>
                </a:solidFill>
                <a:latin typeface="Consolas" panose="020B0609020204030204" pitchFamily="49" charset="0"/>
              </a:rPr>
            </a:br>
            <a:r>
              <a:rPr lang="en-US" sz="1400" dirty="0">
                <a:solidFill>
                  <a:srgbClr val="1A1A1A"/>
                </a:solidFill>
                <a:latin typeface="Consolas" panose="020B0609020204030204" pitchFamily="49" charset="0"/>
              </a:rPr>
              <a:t>    </a:t>
            </a:r>
            <a:r>
              <a:rPr lang="en-US" sz="1400" dirty="0">
                <a:solidFill>
                  <a:srgbClr val="96928F"/>
                </a:solidFill>
                <a:latin typeface="Consolas" panose="020B0609020204030204" pitchFamily="49" charset="0"/>
              </a:rPr>
              <a:t>// First column</a:t>
            </a:r>
            <a:endParaRPr lang="en-US" sz="1400" dirty="0">
              <a:solidFill>
                <a:srgbClr val="1A1A1A"/>
              </a:solidFill>
              <a:latin typeface="Consolas" panose="020B0609020204030204" pitchFamily="49" charset="0"/>
            </a:endParaRPr>
          </a:p>
          <a:p>
            <a:r>
              <a:rPr lang="en-US" sz="1400" dirty="0">
                <a:solidFill>
                  <a:srgbClr val="1A1A1A"/>
                </a:solidFill>
                <a:latin typeface="Consolas" panose="020B0609020204030204" pitchFamily="49" charset="0"/>
              </a:rPr>
              <a:t>    </a:t>
            </a:r>
            <a:r>
              <a:rPr lang="en-US" sz="1400" dirty="0" err="1">
                <a:solidFill>
                  <a:srgbClr val="333333"/>
                </a:solidFill>
                <a:latin typeface="Consolas" panose="020B0609020204030204" pitchFamily="49" charset="0"/>
              </a:rPr>
              <a:t>data</a:t>
            </a:r>
            <a:r>
              <a:rPr lang="en-US" sz="1400" dirty="0" err="1">
                <a:solidFill>
                  <a:srgbClr val="1A1A1A"/>
                </a:solidFill>
                <a:latin typeface="Consolas" panose="020B0609020204030204" pitchFamily="49" charset="0"/>
              </a:rPr>
              <a:t>.</a:t>
            </a:r>
            <a:r>
              <a:rPr lang="en-US" sz="1400" dirty="0" err="1">
                <a:solidFill>
                  <a:srgbClr val="3F831E"/>
                </a:solidFill>
                <a:latin typeface="Consolas" panose="020B0609020204030204" pitchFamily="49" charset="0"/>
              </a:rPr>
              <a:t>addColumn</a:t>
            </a:r>
            <a:r>
              <a:rPr lang="en-US" sz="1400" dirty="0">
                <a:solidFill>
                  <a:srgbClr val="1A1A1A"/>
                </a:solidFill>
                <a:latin typeface="Consolas" panose="020B0609020204030204" pitchFamily="49" charset="0"/>
              </a:rPr>
              <a:t>(</a:t>
            </a:r>
            <a:r>
              <a:rPr lang="en-US" sz="1400" dirty="0">
                <a:solidFill>
                  <a:srgbClr val="BD7111"/>
                </a:solidFill>
                <a:latin typeface="Consolas" panose="020B0609020204030204" pitchFamily="49" charset="0"/>
              </a:rPr>
              <a:t>'string'</a:t>
            </a:r>
            <a:r>
              <a:rPr lang="en-US" sz="1400" dirty="0">
                <a:solidFill>
                  <a:srgbClr val="1A1A1A"/>
                </a:solidFill>
                <a:latin typeface="Consolas" panose="020B0609020204030204" pitchFamily="49" charset="0"/>
              </a:rPr>
              <a:t>, </a:t>
            </a:r>
            <a:r>
              <a:rPr lang="en-US" sz="1400" dirty="0">
                <a:solidFill>
                  <a:srgbClr val="BD7111"/>
                </a:solidFill>
                <a:latin typeface="Consolas" panose="020B0609020204030204" pitchFamily="49" charset="0"/>
              </a:rPr>
              <a:t>'Curricular year'</a:t>
            </a:r>
            <a:r>
              <a:rPr lang="en-US" sz="1400" dirty="0">
                <a:solidFill>
                  <a:srgbClr val="1A1A1A"/>
                </a:solidFill>
                <a:latin typeface="Consolas" panose="020B0609020204030204" pitchFamily="49" charset="0"/>
              </a:rPr>
              <a:t>);</a:t>
            </a:r>
          </a:p>
          <a:p>
            <a:br>
              <a:rPr lang="en-US" sz="1400" dirty="0">
                <a:solidFill>
                  <a:srgbClr val="1A1A1A"/>
                </a:solidFill>
                <a:latin typeface="Consolas" panose="020B0609020204030204" pitchFamily="49" charset="0"/>
              </a:rPr>
            </a:br>
            <a:r>
              <a:rPr lang="en-US" sz="1400" dirty="0">
                <a:solidFill>
                  <a:srgbClr val="1A1A1A"/>
                </a:solidFill>
                <a:latin typeface="Consolas" panose="020B0609020204030204" pitchFamily="49" charset="0"/>
              </a:rPr>
              <a:t>    </a:t>
            </a:r>
            <a:r>
              <a:rPr lang="en-US" sz="1400" dirty="0">
                <a:solidFill>
                  <a:srgbClr val="96928F"/>
                </a:solidFill>
                <a:latin typeface="Consolas" panose="020B0609020204030204" pitchFamily="49" charset="0"/>
              </a:rPr>
              <a:t>// Second column</a:t>
            </a:r>
            <a:endParaRPr lang="en-US" sz="1400" dirty="0">
              <a:solidFill>
                <a:srgbClr val="1A1A1A"/>
              </a:solidFill>
              <a:latin typeface="Consolas" panose="020B0609020204030204" pitchFamily="49" charset="0"/>
            </a:endParaRPr>
          </a:p>
          <a:p>
            <a:r>
              <a:rPr lang="en-US" sz="1400" dirty="0">
                <a:solidFill>
                  <a:srgbClr val="1A1A1A"/>
                </a:solidFill>
                <a:latin typeface="Consolas" panose="020B0609020204030204" pitchFamily="49" charset="0"/>
              </a:rPr>
              <a:t>    </a:t>
            </a:r>
            <a:r>
              <a:rPr lang="en-US" sz="1400" dirty="0" err="1">
                <a:solidFill>
                  <a:srgbClr val="333333"/>
                </a:solidFill>
                <a:latin typeface="Consolas" panose="020B0609020204030204" pitchFamily="49" charset="0"/>
              </a:rPr>
              <a:t>data</a:t>
            </a:r>
            <a:r>
              <a:rPr lang="en-US" sz="1400" dirty="0" err="1">
                <a:solidFill>
                  <a:srgbClr val="1A1A1A"/>
                </a:solidFill>
                <a:latin typeface="Consolas" panose="020B0609020204030204" pitchFamily="49" charset="0"/>
              </a:rPr>
              <a:t>.</a:t>
            </a:r>
            <a:r>
              <a:rPr lang="en-US" sz="1400" dirty="0" err="1">
                <a:solidFill>
                  <a:srgbClr val="3F831E"/>
                </a:solidFill>
                <a:latin typeface="Consolas" panose="020B0609020204030204" pitchFamily="49" charset="0"/>
              </a:rPr>
              <a:t>addColumn</a:t>
            </a:r>
            <a:r>
              <a:rPr lang="en-US" sz="1400" dirty="0">
                <a:solidFill>
                  <a:srgbClr val="1A1A1A"/>
                </a:solidFill>
                <a:latin typeface="Consolas" panose="020B0609020204030204" pitchFamily="49" charset="0"/>
              </a:rPr>
              <a:t>(</a:t>
            </a:r>
            <a:r>
              <a:rPr lang="en-US" sz="1400" dirty="0">
                <a:solidFill>
                  <a:srgbClr val="BD7111"/>
                </a:solidFill>
                <a:latin typeface="Consolas" panose="020B0609020204030204" pitchFamily="49" charset="0"/>
              </a:rPr>
              <a:t>'number'</a:t>
            </a:r>
            <a:r>
              <a:rPr lang="en-US" sz="1400" dirty="0">
                <a:solidFill>
                  <a:srgbClr val="1A1A1A"/>
                </a:solidFill>
                <a:latin typeface="Consolas" panose="020B0609020204030204" pitchFamily="49" charset="0"/>
              </a:rPr>
              <a:t>, </a:t>
            </a:r>
            <a:r>
              <a:rPr lang="en-US" sz="1400" dirty="0">
                <a:solidFill>
                  <a:srgbClr val="BD7111"/>
                </a:solidFill>
                <a:latin typeface="Consolas" panose="020B0609020204030204" pitchFamily="49" charset="0"/>
              </a:rPr>
              <a:t>'Number of Students'</a:t>
            </a:r>
            <a:r>
              <a:rPr lang="en-US" sz="1400" dirty="0">
                <a:solidFill>
                  <a:srgbClr val="1A1A1A"/>
                </a:solidFill>
                <a:latin typeface="Consolas" panose="020B0609020204030204" pitchFamily="49" charset="0"/>
              </a:rPr>
              <a:t>);</a:t>
            </a:r>
          </a:p>
          <a:p>
            <a:br>
              <a:rPr lang="en-US" sz="1400" dirty="0">
                <a:solidFill>
                  <a:srgbClr val="1A1A1A"/>
                </a:solidFill>
                <a:latin typeface="Consolas" panose="020B0609020204030204" pitchFamily="49" charset="0"/>
              </a:rPr>
            </a:br>
            <a:r>
              <a:rPr lang="en-US" sz="1400" dirty="0">
                <a:solidFill>
                  <a:srgbClr val="1A1A1A"/>
                </a:solidFill>
                <a:latin typeface="Consolas" panose="020B0609020204030204" pitchFamily="49" charset="0"/>
              </a:rPr>
              <a:t>    </a:t>
            </a:r>
            <a:r>
              <a:rPr lang="en-US" sz="1400" dirty="0" err="1">
                <a:solidFill>
                  <a:srgbClr val="333333"/>
                </a:solidFill>
                <a:latin typeface="Consolas" panose="020B0609020204030204" pitchFamily="49" charset="0"/>
              </a:rPr>
              <a:t>data</a:t>
            </a:r>
            <a:r>
              <a:rPr lang="en-US" sz="1400" dirty="0" err="1">
                <a:solidFill>
                  <a:srgbClr val="1A1A1A"/>
                </a:solidFill>
                <a:latin typeface="Consolas" panose="020B0609020204030204" pitchFamily="49" charset="0"/>
              </a:rPr>
              <a:t>.</a:t>
            </a:r>
            <a:r>
              <a:rPr lang="en-US" sz="1400" dirty="0" err="1">
                <a:solidFill>
                  <a:srgbClr val="3F831E"/>
                </a:solidFill>
                <a:latin typeface="Consolas" panose="020B0609020204030204" pitchFamily="49" charset="0"/>
              </a:rPr>
              <a:t>addRows</a:t>
            </a:r>
            <a:r>
              <a:rPr lang="en-US" sz="1400" dirty="0">
                <a:solidFill>
                  <a:srgbClr val="1A1A1A"/>
                </a:solidFill>
                <a:latin typeface="Consolas" panose="020B0609020204030204" pitchFamily="49" charset="0"/>
              </a:rPr>
              <a:t>([[</a:t>
            </a:r>
            <a:r>
              <a:rPr lang="en-US" sz="1400" dirty="0">
                <a:solidFill>
                  <a:srgbClr val="BD7111"/>
                </a:solidFill>
                <a:latin typeface="Consolas" panose="020B0609020204030204" pitchFamily="49" charset="0"/>
              </a:rPr>
              <a:t>'1st year'</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79</a:t>
            </a:r>
            <a:r>
              <a:rPr lang="en-US" sz="1400" dirty="0">
                <a:solidFill>
                  <a:srgbClr val="1A1A1A"/>
                </a:solidFill>
                <a:latin typeface="Consolas" panose="020B0609020204030204" pitchFamily="49" charset="0"/>
              </a:rPr>
              <a:t>],</a:t>
            </a:r>
          </a:p>
          <a:p>
            <a:r>
              <a:rPr lang="en-US" sz="1400" dirty="0">
                <a:solidFill>
                  <a:srgbClr val="1A1A1A"/>
                </a:solidFill>
                <a:latin typeface="Consolas" panose="020B0609020204030204" pitchFamily="49" charset="0"/>
              </a:rPr>
              <a:t>                [</a:t>
            </a:r>
            <a:r>
              <a:rPr lang="en-US" sz="1400" dirty="0">
                <a:solidFill>
                  <a:srgbClr val="BD7111"/>
                </a:solidFill>
                <a:latin typeface="Consolas" panose="020B0609020204030204" pitchFamily="49" charset="0"/>
              </a:rPr>
              <a:t>'2nd year'</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112</a:t>
            </a:r>
            <a:r>
              <a:rPr lang="en-US" sz="1400" dirty="0">
                <a:solidFill>
                  <a:srgbClr val="1A1A1A"/>
                </a:solidFill>
                <a:latin typeface="Consolas" panose="020B0609020204030204" pitchFamily="49" charset="0"/>
              </a:rPr>
              <a:t>],</a:t>
            </a:r>
          </a:p>
          <a:p>
            <a:r>
              <a:rPr lang="en-US" sz="1400" dirty="0">
                <a:solidFill>
                  <a:srgbClr val="1A1A1A"/>
                </a:solidFill>
                <a:latin typeface="Consolas" panose="020B0609020204030204" pitchFamily="49" charset="0"/>
              </a:rPr>
              <a:t>                [</a:t>
            </a:r>
            <a:r>
              <a:rPr lang="en-US" sz="1400" dirty="0">
                <a:solidFill>
                  <a:srgbClr val="BD7111"/>
                </a:solidFill>
                <a:latin typeface="Consolas" panose="020B0609020204030204" pitchFamily="49" charset="0"/>
              </a:rPr>
              <a:t>'3rd year'</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68</a:t>
            </a:r>
            <a:r>
              <a:rPr lang="en-US" sz="1400" dirty="0">
                <a:solidFill>
                  <a:srgbClr val="1A1A1A"/>
                </a:solidFill>
                <a:latin typeface="Consolas" panose="020B0609020204030204" pitchFamily="49" charset="0"/>
              </a:rPr>
              <a:t>],</a:t>
            </a:r>
          </a:p>
          <a:p>
            <a:r>
              <a:rPr lang="en-US" sz="1400" dirty="0">
                <a:solidFill>
                  <a:srgbClr val="1A1A1A"/>
                </a:solidFill>
                <a:latin typeface="Consolas" panose="020B0609020204030204" pitchFamily="49" charset="0"/>
              </a:rPr>
              <a:t>                [</a:t>
            </a:r>
            <a:r>
              <a:rPr lang="en-US" sz="1400" dirty="0">
                <a:solidFill>
                  <a:srgbClr val="BD7111"/>
                </a:solidFill>
                <a:latin typeface="Consolas" panose="020B0609020204030204" pitchFamily="49" charset="0"/>
              </a:rPr>
              <a:t>'4th year'</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62</a:t>
            </a:r>
            <a:r>
              <a:rPr lang="en-US" sz="1400" dirty="0">
                <a:solidFill>
                  <a:srgbClr val="1A1A1A"/>
                </a:solidFill>
                <a:latin typeface="Consolas" panose="020B0609020204030204" pitchFamily="49" charset="0"/>
              </a:rPr>
              <a:t>],</a:t>
            </a:r>
          </a:p>
          <a:p>
            <a:r>
              <a:rPr lang="en-US" sz="1400" dirty="0">
                <a:solidFill>
                  <a:srgbClr val="1A1A1A"/>
                </a:solidFill>
                <a:latin typeface="Consolas" panose="020B0609020204030204" pitchFamily="49" charset="0"/>
              </a:rPr>
              <a:t>                [</a:t>
            </a:r>
            <a:r>
              <a:rPr lang="en-US" sz="1400" dirty="0">
                <a:solidFill>
                  <a:srgbClr val="BD7111"/>
                </a:solidFill>
                <a:latin typeface="Consolas" panose="020B0609020204030204" pitchFamily="49" charset="0"/>
              </a:rPr>
              <a:t>'5th year'</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83</a:t>
            </a:r>
            <a:r>
              <a:rPr lang="en-US" sz="1400" dirty="0">
                <a:solidFill>
                  <a:srgbClr val="1A1A1A"/>
                </a:solidFill>
                <a:latin typeface="Consolas" panose="020B0609020204030204" pitchFamily="49" charset="0"/>
              </a:rPr>
              <a:t>]</a:t>
            </a:r>
            <a:br>
              <a:rPr lang="en-US" sz="1400" dirty="0">
                <a:solidFill>
                  <a:srgbClr val="1A1A1A"/>
                </a:solidFill>
                <a:latin typeface="Consolas" panose="020B0609020204030204" pitchFamily="49" charset="0"/>
              </a:rPr>
            </a:br>
            <a:r>
              <a:rPr lang="en-US" sz="1400" dirty="0">
                <a:solidFill>
                  <a:srgbClr val="1A1A1A"/>
                </a:solidFill>
                <a:latin typeface="Consolas" panose="020B0609020204030204" pitchFamily="49" charset="0"/>
              </a:rPr>
              <a:t>    ]);</a:t>
            </a:r>
          </a:p>
          <a:p>
            <a:br>
              <a:rPr lang="en-US" sz="1400" dirty="0">
                <a:solidFill>
                  <a:srgbClr val="1A1A1A"/>
                </a:solidFill>
                <a:latin typeface="Consolas" panose="020B0609020204030204" pitchFamily="49" charset="0"/>
              </a:rPr>
            </a:br>
            <a:r>
              <a:rPr lang="en-US" sz="1400" dirty="0">
                <a:solidFill>
                  <a:srgbClr val="1A1A1A"/>
                </a:solidFill>
                <a:latin typeface="Consolas" panose="020B0609020204030204" pitchFamily="49" charset="0"/>
              </a:rPr>
              <a:t>    </a:t>
            </a:r>
            <a:r>
              <a:rPr lang="en-US" sz="1400" dirty="0">
                <a:solidFill>
                  <a:srgbClr val="96928F"/>
                </a:solidFill>
                <a:latin typeface="Consolas" panose="020B0609020204030204" pitchFamily="49" charset="0"/>
              </a:rPr>
              <a:t>// Set chart configuration options</a:t>
            </a:r>
            <a:endParaRPr lang="en-US" sz="1400" dirty="0">
              <a:solidFill>
                <a:srgbClr val="1A1A1A"/>
              </a:solidFill>
              <a:latin typeface="Consolas" panose="020B0609020204030204" pitchFamily="49" charset="0"/>
            </a:endParaRPr>
          </a:p>
          <a:p>
            <a:r>
              <a:rPr lang="en-US" sz="1400" dirty="0">
                <a:solidFill>
                  <a:srgbClr val="1A1A1A"/>
                </a:solidFill>
                <a:latin typeface="Consolas" panose="020B0609020204030204" pitchFamily="49" charset="0"/>
              </a:rPr>
              <a:t>    </a:t>
            </a:r>
            <a:r>
              <a:rPr lang="en-US" sz="1400" dirty="0">
                <a:solidFill>
                  <a:srgbClr val="7B1FA2"/>
                </a:solidFill>
                <a:latin typeface="Consolas" panose="020B0609020204030204" pitchFamily="49" charset="0"/>
              </a:rPr>
              <a:t>var</a:t>
            </a:r>
            <a:r>
              <a:rPr lang="en-US" sz="1400" dirty="0">
                <a:solidFill>
                  <a:srgbClr val="1A1A1A"/>
                </a:solidFill>
                <a:latin typeface="Consolas" panose="020B0609020204030204" pitchFamily="49" charset="0"/>
              </a:rPr>
              <a:t> </a:t>
            </a:r>
            <a:r>
              <a:rPr lang="en-US" sz="1400" dirty="0">
                <a:solidFill>
                  <a:srgbClr val="333333"/>
                </a:solidFill>
                <a:latin typeface="Consolas" panose="020B0609020204030204" pitchFamily="49" charset="0"/>
              </a:rPr>
              <a:t>options</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a:t>
            </a:r>
            <a:r>
              <a:rPr lang="en-US" sz="1400" dirty="0">
                <a:solidFill>
                  <a:srgbClr val="1A1A1A"/>
                </a:solidFill>
                <a:latin typeface="Consolas" panose="020B0609020204030204" pitchFamily="49" charset="0"/>
              </a:rPr>
              <a:t> {</a:t>
            </a:r>
          </a:p>
          <a:p>
            <a:r>
              <a:rPr lang="en-US" sz="1400" dirty="0">
                <a:solidFill>
                  <a:srgbClr val="1A1A1A"/>
                </a:solidFill>
                <a:latin typeface="Consolas" panose="020B0609020204030204" pitchFamily="49" charset="0"/>
              </a:rPr>
              <a:t>            title : </a:t>
            </a:r>
            <a:r>
              <a:rPr lang="en-US" sz="1400" dirty="0">
                <a:solidFill>
                  <a:srgbClr val="BD7111"/>
                </a:solidFill>
                <a:latin typeface="Consolas" panose="020B0609020204030204" pitchFamily="49" charset="0"/>
              </a:rPr>
              <a:t>'UA - MIECT - Students by curricular year'</a:t>
            </a:r>
            <a:r>
              <a:rPr lang="en-US" sz="1400" dirty="0">
                <a:solidFill>
                  <a:srgbClr val="1A1A1A"/>
                </a:solidFill>
                <a:latin typeface="Consolas" panose="020B0609020204030204" pitchFamily="49" charset="0"/>
              </a:rPr>
              <a:t>,</a:t>
            </a:r>
          </a:p>
          <a:p>
            <a:r>
              <a:rPr lang="en-US" sz="1400" dirty="0">
                <a:solidFill>
                  <a:srgbClr val="1A1A1A"/>
                </a:solidFill>
                <a:latin typeface="Consolas" panose="020B0609020204030204" pitchFamily="49" charset="0"/>
              </a:rPr>
              <a:t>            width : </a:t>
            </a:r>
            <a:r>
              <a:rPr lang="en-US" sz="1400" dirty="0">
                <a:solidFill>
                  <a:srgbClr val="398BC9"/>
                </a:solidFill>
                <a:latin typeface="Consolas" panose="020B0609020204030204" pitchFamily="49" charset="0"/>
              </a:rPr>
              <a:t>400</a:t>
            </a:r>
            <a:r>
              <a:rPr lang="en-US" sz="1400" dirty="0">
                <a:solidFill>
                  <a:srgbClr val="1A1A1A"/>
                </a:solidFill>
                <a:latin typeface="Consolas" panose="020B0609020204030204" pitchFamily="49" charset="0"/>
              </a:rPr>
              <a:t>,</a:t>
            </a:r>
          </a:p>
          <a:p>
            <a:r>
              <a:rPr lang="en-US" sz="1400" dirty="0">
                <a:solidFill>
                  <a:srgbClr val="1A1A1A"/>
                </a:solidFill>
                <a:latin typeface="Consolas" panose="020B0609020204030204" pitchFamily="49" charset="0"/>
              </a:rPr>
              <a:t>            height : </a:t>
            </a:r>
            <a:r>
              <a:rPr lang="en-US" sz="1400" dirty="0">
                <a:solidFill>
                  <a:srgbClr val="398BC9"/>
                </a:solidFill>
                <a:latin typeface="Consolas" panose="020B0609020204030204" pitchFamily="49" charset="0"/>
              </a:rPr>
              <a:t>300</a:t>
            </a:r>
            <a:endParaRPr lang="en-US" sz="1400" dirty="0">
              <a:solidFill>
                <a:srgbClr val="1A1A1A"/>
              </a:solidFill>
              <a:latin typeface="Consolas" panose="020B0609020204030204" pitchFamily="49" charset="0"/>
            </a:endParaRPr>
          </a:p>
          <a:p>
            <a:r>
              <a:rPr lang="en-US" sz="1400" dirty="0">
                <a:solidFill>
                  <a:srgbClr val="1A1A1A"/>
                </a:solidFill>
                <a:latin typeface="Consolas" panose="020B0609020204030204" pitchFamily="49" charset="0"/>
              </a:rPr>
              <a:t>    };</a:t>
            </a:r>
          </a:p>
          <a:p>
            <a:br>
              <a:rPr lang="en-US" sz="1400" dirty="0">
                <a:solidFill>
                  <a:srgbClr val="1A1A1A"/>
                </a:solidFill>
                <a:latin typeface="Consolas" panose="020B0609020204030204" pitchFamily="49" charset="0"/>
              </a:rPr>
            </a:br>
            <a:r>
              <a:rPr lang="en-US" sz="1400" dirty="0">
                <a:solidFill>
                  <a:srgbClr val="1A1A1A"/>
                </a:solidFill>
                <a:latin typeface="Consolas" panose="020B0609020204030204" pitchFamily="49" charset="0"/>
              </a:rPr>
              <a:t>    </a:t>
            </a:r>
            <a:r>
              <a:rPr lang="en-US" sz="1400" dirty="0">
                <a:solidFill>
                  <a:srgbClr val="96928F"/>
                </a:solidFill>
                <a:latin typeface="Consolas" panose="020B0609020204030204" pitchFamily="49" charset="0"/>
              </a:rPr>
              <a:t>// Instantiate the pie chart.</a:t>
            </a:r>
            <a:endParaRPr lang="en-US" sz="1400" dirty="0">
              <a:solidFill>
                <a:srgbClr val="1A1A1A"/>
              </a:solidFill>
              <a:latin typeface="Consolas" panose="020B0609020204030204" pitchFamily="49" charset="0"/>
            </a:endParaRPr>
          </a:p>
          <a:p>
            <a:r>
              <a:rPr lang="en-US" sz="1400" dirty="0">
                <a:solidFill>
                  <a:srgbClr val="1A1A1A"/>
                </a:solidFill>
                <a:latin typeface="Consolas" panose="020B0609020204030204" pitchFamily="49" charset="0"/>
              </a:rPr>
              <a:t>    </a:t>
            </a:r>
            <a:r>
              <a:rPr lang="en-US" sz="1400" dirty="0">
                <a:solidFill>
                  <a:srgbClr val="7B1FA2"/>
                </a:solidFill>
                <a:latin typeface="Consolas" panose="020B0609020204030204" pitchFamily="49" charset="0"/>
              </a:rPr>
              <a:t>var</a:t>
            </a:r>
            <a:r>
              <a:rPr lang="en-US" sz="1400" dirty="0">
                <a:solidFill>
                  <a:srgbClr val="1A1A1A"/>
                </a:solidFill>
                <a:latin typeface="Consolas" panose="020B0609020204030204" pitchFamily="49" charset="0"/>
              </a:rPr>
              <a:t> </a:t>
            </a:r>
            <a:r>
              <a:rPr lang="en-US" sz="1400" dirty="0">
                <a:solidFill>
                  <a:srgbClr val="333333"/>
                </a:solidFill>
                <a:latin typeface="Consolas" panose="020B0609020204030204" pitchFamily="49" charset="0"/>
              </a:rPr>
              <a:t>chart</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a:t>
            </a:r>
            <a:r>
              <a:rPr lang="en-US" sz="1400" dirty="0">
                <a:solidFill>
                  <a:srgbClr val="1A1A1A"/>
                </a:solidFill>
                <a:latin typeface="Consolas" panose="020B0609020204030204" pitchFamily="49" charset="0"/>
              </a:rPr>
              <a:t> </a:t>
            </a:r>
            <a:r>
              <a:rPr lang="en-US" sz="1400" dirty="0">
                <a:solidFill>
                  <a:srgbClr val="398BC9"/>
                </a:solidFill>
                <a:latin typeface="Consolas" panose="020B0609020204030204" pitchFamily="49" charset="0"/>
              </a:rPr>
              <a:t>new</a:t>
            </a:r>
            <a:r>
              <a:rPr lang="en-US" sz="1400" dirty="0">
                <a:solidFill>
                  <a:srgbClr val="1A1A1A"/>
                </a:solidFill>
                <a:latin typeface="Consolas" panose="020B0609020204030204" pitchFamily="49" charset="0"/>
              </a:rPr>
              <a:t> </a:t>
            </a:r>
            <a:r>
              <a:rPr lang="en-US" sz="1400" dirty="0" err="1">
                <a:solidFill>
                  <a:srgbClr val="1A1A1A"/>
                </a:solidFill>
                <a:latin typeface="Consolas" panose="020B0609020204030204" pitchFamily="49" charset="0"/>
              </a:rPr>
              <a:t>google.visualization.PieChart</a:t>
            </a:r>
            <a:r>
              <a:rPr lang="en-US" sz="1400" dirty="0">
                <a:solidFill>
                  <a:srgbClr val="1A1A1A"/>
                </a:solidFill>
                <a:latin typeface="Consolas" panose="020B0609020204030204" pitchFamily="49" charset="0"/>
              </a:rPr>
              <a:t>( </a:t>
            </a:r>
            <a:r>
              <a:rPr lang="en-US" sz="1400" dirty="0" err="1">
                <a:solidFill>
                  <a:srgbClr val="333333"/>
                </a:solidFill>
                <a:latin typeface="Consolas" panose="020B0609020204030204" pitchFamily="49" charset="0"/>
              </a:rPr>
              <a:t>document</a:t>
            </a:r>
            <a:r>
              <a:rPr lang="en-US" sz="1400" dirty="0" err="1">
                <a:solidFill>
                  <a:srgbClr val="1A1A1A"/>
                </a:solidFill>
                <a:latin typeface="Consolas" panose="020B0609020204030204" pitchFamily="49" charset="0"/>
              </a:rPr>
              <a:t>.</a:t>
            </a:r>
            <a:r>
              <a:rPr lang="en-US" sz="1400" dirty="0" err="1">
                <a:solidFill>
                  <a:srgbClr val="3F831E"/>
                </a:solidFill>
                <a:latin typeface="Consolas" panose="020B0609020204030204" pitchFamily="49" charset="0"/>
              </a:rPr>
              <a:t>getElementById</a:t>
            </a:r>
            <a:r>
              <a:rPr lang="en-US" sz="1400" dirty="0">
                <a:solidFill>
                  <a:srgbClr val="1A1A1A"/>
                </a:solidFill>
                <a:latin typeface="Consolas" panose="020B0609020204030204" pitchFamily="49" charset="0"/>
              </a:rPr>
              <a:t>(</a:t>
            </a:r>
            <a:r>
              <a:rPr lang="en-US" sz="1400" dirty="0">
                <a:solidFill>
                  <a:srgbClr val="BD7111"/>
                </a:solidFill>
                <a:latin typeface="Consolas" panose="020B0609020204030204" pitchFamily="49" charset="0"/>
              </a:rPr>
              <a:t>'</a:t>
            </a:r>
            <a:r>
              <a:rPr lang="en-US" sz="1400" dirty="0" err="1">
                <a:solidFill>
                  <a:srgbClr val="BD7111"/>
                </a:solidFill>
                <a:latin typeface="Consolas" panose="020B0609020204030204" pitchFamily="49" charset="0"/>
              </a:rPr>
              <a:t>chart_div</a:t>
            </a:r>
            <a:r>
              <a:rPr lang="en-US" sz="1400" dirty="0">
                <a:solidFill>
                  <a:srgbClr val="BD7111"/>
                </a:solidFill>
                <a:latin typeface="Consolas" panose="020B0609020204030204" pitchFamily="49" charset="0"/>
              </a:rPr>
              <a:t>'</a:t>
            </a:r>
            <a:r>
              <a:rPr lang="en-US" sz="1400" dirty="0">
                <a:solidFill>
                  <a:srgbClr val="1A1A1A"/>
                </a:solidFill>
                <a:latin typeface="Consolas" panose="020B0609020204030204" pitchFamily="49" charset="0"/>
              </a:rPr>
              <a:t>));</a:t>
            </a:r>
          </a:p>
          <a:p>
            <a:r>
              <a:rPr lang="en-US" sz="1400" dirty="0">
                <a:solidFill>
                  <a:srgbClr val="1A1A1A"/>
                </a:solidFill>
                <a:latin typeface="Consolas" panose="020B0609020204030204" pitchFamily="49" charset="0"/>
              </a:rPr>
              <a:t>    </a:t>
            </a:r>
            <a:r>
              <a:rPr lang="en-US" sz="1400" dirty="0">
                <a:solidFill>
                  <a:srgbClr val="7B1FA2"/>
                </a:solidFill>
                <a:latin typeface="Consolas" panose="020B0609020204030204" pitchFamily="49" charset="0"/>
              </a:rPr>
              <a:t>debugger</a:t>
            </a:r>
            <a:r>
              <a:rPr lang="en-US" sz="1400" dirty="0">
                <a:solidFill>
                  <a:srgbClr val="1A1A1A"/>
                </a:solidFill>
                <a:latin typeface="Consolas" panose="020B0609020204030204" pitchFamily="49" charset="0"/>
              </a:rPr>
              <a:t>;</a:t>
            </a:r>
          </a:p>
          <a:p>
            <a:r>
              <a:rPr lang="en-US" sz="1400" dirty="0">
                <a:solidFill>
                  <a:srgbClr val="1A1A1A"/>
                </a:solidFill>
                <a:latin typeface="Consolas" panose="020B0609020204030204" pitchFamily="49" charset="0"/>
              </a:rPr>
              <a:t>    </a:t>
            </a:r>
            <a:r>
              <a:rPr lang="en-US" sz="1400" dirty="0">
                <a:solidFill>
                  <a:srgbClr val="96928F"/>
                </a:solidFill>
                <a:latin typeface="Consolas" panose="020B0609020204030204" pitchFamily="49" charset="0"/>
              </a:rPr>
              <a:t>// Draw the chart, passing in some configuration options.</a:t>
            </a:r>
            <a:endParaRPr lang="en-US" sz="1400" dirty="0">
              <a:solidFill>
                <a:srgbClr val="1A1A1A"/>
              </a:solidFill>
              <a:latin typeface="Consolas" panose="020B0609020204030204" pitchFamily="49" charset="0"/>
            </a:endParaRPr>
          </a:p>
          <a:p>
            <a:r>
              <a:rPr lang="en-US" sz="1400" dirty="0">
                <a:solidFill>
                  <a:srgbClr val="1A1A1A"/>
                </a:solidFill>
                <a:latin typeface="Consolas" panose="020B0609020204030204" pitchFamily="49" charset="0"/>
              </a:rPr>
              <a:t>    </a:t>
            </a:r>
            <a:r>
              <a:rPr lang="en-US" sz="1400" dirty="0" err="1">
                <a:solidFill>
                  <a:srgbClr val="333333"/>
                </a:solidFill>
                <a:latin typeface="Consolas" panose="020B0609020204030204" pitchFamily="49" charset="0"/>
              </a:rPr>
              <a:t>chart</a:t>
            </a:r>
            <a:r>
              <a:rPr lang="en-US" sz="1400" dirty="0" err="1">
                <a:solidFill>
                  <a:srgbClr val="1A1A1A"/>
                </a:solidFill>
                <a:latin typeface="Consolas" panose="020B0609020204030204" pitchFamily="49" charset="0"/>
              </a:rPr>
              <a:t>.</a:t>
            </a:r>
            <a:r>
              <a:rPr lang="en-US" sz="1400" dirty="0" err="1">
                <a:solidFill>
                  <a:srgbClr val="3F831E"/>
                </a:solidFill>
                <a:latin typeface="Consolas" panose="020B0609020204030204" pitchFamily="49" charset="0"/>
              </a:rPr>
              <a:t>draw</a:t>
            </a:r>
            <a:r>
              <a:rPr lang="en-US" sz="1400" dirty="0">
                <a:solidFill>
                  <a:srgbClr val="1A1A1A"/>
                </a:solidFill>
                <a:latin typeface="Consolas" panose="020B0609020204030204" pitchFamily="49" charset="0"/>
              </a:rPr>
              <a:t>(</a:t>
            </a:r>
            <a:r>
              <a:rPr lang="en-US" sz="1400" dirty="0">
                <a:solidFill>
                  <a:srgbClr val="333333"/>
                </a:solidFill>
                <a:latin typeface="Consolas" panose="020B0609020204030204" pitchFamily="49" charset="0"/>
              </a:rPr>
              <a:t>data</a:t>
            </a:r>
            <a:r>
              <a:rPr lang="en-US" sz="1400" dirty="0">
                <a:solidFill>
                  <a:srgbClr val="1A1A1A"/>
                </a:solidFill>
                <a:latin typeface="Consolas" panose="020B0609020204030204" pitchFamily="49" charset="0"/>
              </a:rPr>
              <a:t>, </a:t>
            </a:r>
            <a:r>
              <a:rPr lang="en-US" sz="1400" dirty="0">
                <a:solidFill>
                  <a:srgbClr val="333333"/>
                </a:solidFill>
                <a:latin typeface="Consolas" panose="020B0609020204030204" pitchFamily="49" charset="0"/>
              </a:rPr>
              <a:t>options</a:t>
            </a:r>
            <a:r>
              <a:rPr lang="en-US" sz="1400" dirty="0">
                <a:solidFill>
                  <a:srgbClr val="1A1A1A"/>
                </a:solidFill>
                <a:latin typeface="Consolas" panose="020B0609020204030204" pitchFamily="49" charset="0"/>
              </a:rPr>
              <a:t>);</a:t>
            </a:r>
            <a:br>
              <a:rPr lang="en-US" sz="1400" dirty="0">
                <a:solidFill>
                  <a:srgbClr val="1A1A1A"/>
                </a:solidFill>
                <a:latin typeface="Consolas" panose="020B0609020204030204" pitchFamily="49" charset="0"/>
              </a:rPr>
            </a:br>
            <a:r>
              <a:rPr lang="en-US" sz="1400" dirty="0">
                <a:solidFill>
                  <a:srgbClr val="1A1A1A"/>
                </a:solidFill>
                <a:latin typeface="Consolas" panose="020B0609020204030204" pitchFamily="49" charset="0"/>
              </a:rPr>
              <a:t>} </a:t>
            </a:r>
            <a:endParaRPr lang="en-US" sz="1400" b="0" dirty="0">
              <a:solidFill>
                <a:srgbClr val="1A1A1A"/>
              </a:solidFill>
              <a:effectLst/>
              <a:latin typeface="Consolas" panose="020B0609020204030204" pitchFamily="49" charset="0"/>
            </a:endParaRPr>
          </a:p>
        </p:txBody>
      </p:sp>
    </p:spTree>
    <p:extLst>
      <p:ext uri="{BB962C8B-B14F-4D97-AF65-F5344CB8AC3E}">
        <p14:creationId xmlns:p14="http://schemas.microsoft.com/office/powerpoint/2010/main" val="282741908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1672</TotalTime>
  <Words>260</Words>
  <Application>Microsoft Office PowerPoint</Application>
  <PresentationFormat>Apresentação na tela (4:3)</PresentationFormat>
  <Paragraphs>92</Paragraphs>
  <Slides>7</Slides>
  <Notes>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Calibri</vt:lpstr>
      <vt:lpstr>Consolas</vt:lpstr>
      <vt:lpstr>Tema do Office</vt:lpstr>
      <vt:lpstr>Introduction to Google Charts Tool</vt:lpstr>
      <vt:lpstr>Web Technologies</vt:lpstr>
      <vt:lpstr>Example</vt:lpstr>
      <vt:lpstr>Google Charts</vt:lpstr>
      <vt:lpstr>Example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Three.js Examples</dc:title>
  <dc:creator>bss-ieeta</dc:creator>
  <cp:lastModifiedBy>Tiago Davi Oliveira de Araújo</cp:lastModifiedBy>
  <cp:revision>93</cp:revision>
  <dcterms:created xsi:type="dcterms:W3CDTF">2019-07-01T14:01:12Z</dcterms:created>
  <dcterms:modified xsi:type="dcterms:W3CDTF">2019-10-02T12:28:50Z</dcterms:modified>
</cp:coreProperties>
</file>