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9" r:id="rId11"/>
    <p:sldId id="271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5"/>
    <p:restoredTop sz="94624"/>
  </p:normalViewPr>
  <p:slideViewPr>
    <p:cSldViewPr snapToGrid="0" showGuides="1">
      <p:cViewPr varScale="1">
        <p:scale>
          <a:sx n="155" d="100"/>
          <a:sy n="155" d="100"/>
        </p:scale>
        <p:origin x="2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2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3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2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7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9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1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3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10/29/23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23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1" r:id="rId6"/>
    <p:sldLayoutId id="2147483746" r:id="rId7"/>
    <p:sldLayoutId id="2147483747" r:id="rId8"/>
    <p:sldLayoutId id="2147483748" r:id="rId9"/>
    <p:sldLayoutId id="2147483750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89B916E5-D77B-FFF4-6F38-2E65A4A7E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0"/>
          <a:stretch/>
        </p:blipFill>
        <p:spPr>
          <a:xfrm>
            <a:off x="20" y="10"/>
            <a:ext cx="12191981" cy="6857990"/>
          </a:xfrm>
          <a:prstGeom prst="rect">
            <a:avLst/>
          </a:prstGeom>
          <a:noFill/>
        </p:spPr>
      </p:pic>
      <p:sp>
        <p:nvSpPr>
          <p:cNvPr id="33" name="Title 1">
            <a:extLst>
              <a:ext uri="{FF2B5EF4-FFF2-40B4-BE49-F238E27FC236}">
                <a16:creationId xmlns:a16="http://schemas.microsoft.com/office/drawing/2014/main" id="{BA4B1949-F4A7-44BB-A4B7-EB27A9663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627" y="692246"/>
            <a:ext cx="6476474" cy="979392"/>
          </a:xfrm>
        </p:spPr>
        <p:txBody>
          <a:bodyPr anchor="b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MX" sz="3000" dirty="0">
                <a:solidFill>
                  <a:srgbClr val="002060"/>
                </a:solidFill>
                <a:effectLst/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</a:rPr>
              <a:t>M10 Cálculo Diferencial FIN A</a:t>
            </a:r>
            <a:br>
              <a:rPr lang="es-MX" sz="3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s-MX" sz="3000" dirty="0">
                <a:solidFill>
                  <a:srgbClr val="002060"/>
                </a:solidFill>
                <a:effectLst/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</a:rPr>
              <a:t>Proyecto Integrador</a:t>
            </a:r>
            <a:endParaRPr lang="en-US" sz="3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EE29103-7EAD-4144-AEB1-9015FB7BF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4637304"/>
            <a:ext cx="3429000" cy="142059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78F8F34-BF99-476E-86C4-4B4576C7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7F85241D-C269-487B-9FC3-6FC98CC7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10/29/23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E27B8990-9A72-47E9-AC0A-F6EB302F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517CCCF-70DD-9053-58F0-F86777657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061121"/>
              </p:ext>
            </p:extLst>
          </p:nvPr>
        </p:nvGraphicFramePr>
        <p:xfrm>
          <a:off x="6736556" y="4370626"/>
          <a:ext cx="6186488" cy="12553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7325">
                  <a:extLst>
                    <a:ext uri="{9D8B030D-6E8A-4147-A177-3AD203B41FA5}">
                      <a16:colId xmlns:a16="http://schemas.microsoft.com/office/drawing/2014/main" val="3010954262"/>
                    </a:ext>
                  </a:extLst>
                </a:gridCol>
                <a:gridCol w="4729163">
                  <a:extLst>
                    <a:ext uri="{9D8B030D-6E8A-4147-A177-3AD203B41FA5}">
                      <a16:colId xmlns:a16="http://schemas.microsoft.com/office/drawing/2014/main" val="3414096676"/>
                    </a:ext>
                  </a:extLst>
                </a:gridCol>
              </a:tblGrid>
              <a:tr h="4184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MX" sz="1800" b="1" dirty="0">
                          <a:effectLst/>
                        </a:rPr>
                        <a:t>Tutor:</a:t>
                      </a:r>
                      <a:endParaRPr lang="es-MX" sz="1800" b="1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tabLst>
                          <a:tab pos="1607820" algn="l"/>
                        </a:tabLst>
                      </a:pPr>
                      <a:r>
                        <a:rPr lang="es-MX" sz="1800" b="1" dirty="0">
                          <a:effectLst/>
                        </a:rPr>
                        <a:t> Héctor Alexandro Gutiérrez Suárez</a:t>
                      </a:r>
                      <a:endParaRPr lang="es-MX" sz="1800" b="1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595132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MX" sz="1800" b="1">
                          <a:effectLst/>
                        </a:rPr>
                        <a:t>Estudiante: </a:t>
                      </a:r>
                      <a:endParaRPr lang="es-MX" sz="1800" b="1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MX" sz="1800" b="1" dirty="0">
                          <a:effectLst/>
                        </a:rPr>
                        <a:t>José Ramón Ibáñez Posadas</a:t>
                      </a:r>
                      <a:endParaRPr lang="es-MX" sz="1800" b="1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167655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MX" sz="1800" b="1">
                          <a:effectLst/>
                        </a:rPr>
                        <a:t>Matricula:</a:t>
                      </a:r>
                      <a:endParaRPr lang="es-MX" sz="1800" b="1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s-MX" sz="1800" b="1" dirty="0">
                          <a:effectLst/>
                        </a:rPr>
                        <a:t>BNL098377</a:t>
                      </a:r>
                      <a:endParaRPr lang="es-MX" sz="1800" b="1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275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22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F2F6E-4662-752B-7562-E4A3FF94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2" y="165165"/>
            <a:ext cx="10995659" cy="1077849"/>
          </a:xfrm>
        </p:spPr>
        <p:txBody>
          <a:bodyPr/>
          <a:lstStyle/>
          <a:p>
            <a:r>
              <a:rPr lang="es-ES_tradnl" dirty="0"/>
              <a:t>Velocidad Promedio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DC707D-7816-B7F0-FD18-4A7802BFB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" y="1243014"/>
            <a:ext cx="10995660" cy="4814886"/>
          </a:xfrm>
        </p:spPr>
        <p:txBody>
          <a:bodyPr>
            <a:noAutofit/>
          </a:bodyPr>
          <a:lstStyle/>
          <a:p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dida de la rapidez con la que se desplaza un objeto en un intervalo de tiempo dado.</a:t>
            </a:r>
          </a:p>
          <a:p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calcula como la distancia total recorrida dividida por el tiempo transcurrido durante ese desplazamiento. </a:t>
            </a:r>
          </a:p>
          <a:p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MX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útil para obtener una idea general de la rapidez de un objeto en un intervalo de tiempo dado.</a:t>
            </a:r>
          </a:p>
          <a:p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_tradn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713503-2D89-9F2E-DFD1-C1BCEAC54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969" t="20673" r="45078" b="73995"/>
          <a:stretch/>
        </p:blipFill>
        <p:spPr>
          <a:xfrm>
            <a:off x="1382730" y="3429000"/>
            <a:ext cx="9426539" cy="90639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34001AA-9936-E97C-08BF-11BB1202841A}"/>
              </a:ext>
            </a:extLst>
          </p:cNvPr>
          <p:cNvSpPr txBox="1"/>
          <p:nvPr/>
        </p:nvSpPr>
        <p:spPr>
          <a:xfrm>
            <a:off x="1671638" y="4630513"/>
            <a:ext cx="35365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00" dirty="0"/>
              <a:t>Velocidad promedio en el intervalo de tiempo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8A35374-D2F1-2135-10E6-95230E40122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439911" y="4014788"/>
            <a:ext cx="0" cy="615725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BFE089C-D5DA-168F-07E1-C5E90C77D48E}"/>
              </a:ext>
            </a:extLst>
          </p:cNvPr>
          <p:cNvSpPr txBox="1"/>
          <p:nvPr/>
        </p:nvSpPr>
        <p:spPr>
          <a:xfrm>
            <a:off x="7129463" y="2428698"/>
            <a:ext cx="47916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00" dirty="0"/>
              <a:t>Distancia total recorrida por el objeto en el intervalo de tiempo.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8E26A76-6C54-600A-221F-ADBE9E55A628}"/>
              </a:ext>
            </a:extLst>
          </p:cNvPr>
          <p:cNvCxnSpPr>
            <a:cxnSpLocks/>
          </p:cNvCxnSpPr>
          <p:nvPr/>
        </p:nvCxnSpPr>
        <p:spPr>
          <a:xfrm>
            <a:off x="9321599" y="2789206"/>
            <a:ext cx="0" cy="707913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C689C82-E2F9-B3CF-5F60-9E986A14D3D7}"/>
              </a:ext>
            </a:extLst>
          </p:cNvPr>
          <p:cNvSpPr txBox="1"/>
          <p:nvPr/>
        </p:nvSpPr>
        <p:spPr>
          <a:xfrm>
            <a:off x="7129463" y="4927583"/>
            <a:ext cx="42322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300" dirty="0"/>
              <a:t>Tiempo total que ha pasado durante el desplazamiento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3F1221-DDA0-6947-102C-D32D2BCF1E34}"/>
              </a:ext>
            </a:extLst>
          </p:cNvPr>
          <p:cNvCxnSpPr>
            <a:cxnSpLocks/>
          </p:cNvCxnSpPr>
          <p:nvPr/>
        </p:nvCxnSpPr>
        <p:spPr>
          <a:xfrm flipV="1">
            <a:off x="8992986" y="4160982"/>
            <a:ext cx="0" cy="615725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73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0467E3A-94FE-21A0-55EE-BB4B84E3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Aplicaciones de las derivadas en el mundo real</a:t>
            </a:r>
            <a:endParaRPr lang="es-ES_tradnl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855D9A0-8A31-4132-35A5-ED50AAD7F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832772"/>
            <a:ext cx="5281507" cy="460860"/>
          </a:xfrm>
        </p:spPr>
        <p:txBody>
          <a:bodyPr>
            <a:normAutofit lnSpcReduction="10000"/>
          </a:bodyPr>
          <a:lstStyle/>
          <a:p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Física y Cinemática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14967C0-4A58-51BA-EEC1-A31CA8A8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29931" y="1655318"/>
            <a:ext cx="2566004" cy="815769"/>
          </a:xfrm>
        </p:spPr>
        <p:txBody>
          <a:bodyPr>
            <a:normAutofit lnSpcReduction="10000"/>
          </a:bodyPr>
          <a:lstStyle/>
          <a:p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Economía y</a:t>
            </a:r>
          </a:p>
          <a:p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Teoría de Juegos</a:t>
            </a:r>
            <a:endParaRPr lang="es-ES_tradnl" dirty="0"/>
          </a:p>
        </p:txBody>
      </p:sp>
      <p:pic>
        <p:nvPicPr>
          <p:cNvPr id="1026" name="Picture 2" descr="Astra Rocket">
            <a:extLst>
              <a:ext uri="{FF2B5EF4-FFF2-40B4-BE49-F238E27FC236}">
                <a16:creationId xmlns:a16="http://schemas.microsoft.com/office/drawing/2014/main" id="{6C5486DB-4ED0-BC13-D460-9FD736BC4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3" r="33167"/>
          <a:stretch/>
        </p:blipFill>
        <p:spPr bwMode="auto">
          <a:xfrm rot="20694081">
            <a:off x="385924" y="3418679"/>
            <a:ext cx="188595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9FA0607-B31B-F143-4AFF-681B8BE36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5938" y="2600531"/>
            <a:ext cx="4044209" cy="3684588"/>
          </a:xfrm>
        </p:spPr>
        <p:txBody>
          <a:bodyPr>
            <a:normAutofit/>
          </a:bodyPr>
          <a:lstStyle/>
          <a:p>
            <a:r>
              <a:rPr lang="es-MX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</a:t>
            </a:r>
            <a:r>
              <a:rPr lang="es-MX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edicción de trayectorias de proyectiles, el diseño de vehículos, la navegación de naves espaciales y muchas otras aplicaciones en la física y la ingeniería.</a:t>
            </a:r>
          </a:p>
        </p:txBody>
      </p:sp>
      <p:pic>
        <p:nvPicPr>
          <p:cNvPr id="1028" name="Picture 4" descr="Precios">
            <a:extLst>
              <a:ext uri="{FF2B5EF4-FFF2-40B4-BE49-F238E27FC236}">
                <a16:creationId xmlns:a16="http://schemas.microsoft.com/office/drawing/2014/main" id="{96D584FF-2331-527A-FE4F-323318C59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6" b="8730"/>
          <a:stretch/>
        </p:blipFill>
        <p:spPr bwMode="auto">
          <a:xfrm rot="20247216">
            <a:off x="5301457" y="2226447"/>
            <a:ext cx="3928490" cy="212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D721635-1C12-655F-D3EF-F335F92A4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34990" y="2837402"/>
            <a:ext cx="4457010" cy="2466024"/>
          </a:xfrm>
        </p:spPr>
        <p:txBody>
          <a:bodyPr>
            <a:normAutofit/>
          </a:bodyPr>
          <a:lstStyle/>
          <a:p>
            <a:r>
              <a:rPr lang="es-MX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Economia.</a:t>
            </a:r>
          </a:p>
          <a:p>
            <a:pPr marL="0" indent="0">
              <a:buNone/>
            </a:pPr>
            <a:r>
              <a:rPr lang="es-MX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s-MX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teoría de la maximización de utilidad, la minimización de costos, la optimización de la producción y la determinación de precios óptimos</a:t>
            </a:r>
            <a:r>
              <a:rPr lang="es-MX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2D31F93-4436-B7E4-C2FA-832AED90ECCF}"/>
              </a:ext>
            </a:extLst>
          </p:cNvPr>
          <p:cNvSpPr txBox="1"/>
          <p:nvPr/>
        </p:nvSpPr>
        <p:spPr>
          <a:xfrm>
            <a:off x="6197204" y="5393220"/>
            <a:ext cx="613648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200" dirty="0">
                <a:latin typeface="Calibri" panose="020F0502020204030204" pitchFamily="34" charset="0"/>
                <a:cs typeface="Times New Roman" panose="02020603050405020304" pitchFamily="18" charset="0"/>
              </a:rPr>
              <a:t>Juegos.</a:t>
            </a:r>
          </a:p>
          <a:p>
            <a:pPr marL="0" indent="0">
              <a:buNone/>
            </a:pPr>
            <a:r>
              <a:rPr lang="es-MX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MX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utilizan para encontrar equilibrios de Nash en juegos estratégico</a:t>
            </a:r>
            <a:r>
              <a:rPr lang="es-MX" sz="2200" dirty="0">
                <a:effectLst/>
              </a:rPr>
              <a:t> </a:t>
            </a:r>
            <a:endParaRPr lang="es-ES_tradnl" sz="2200" dirty="0"/>
          </a:p>
        </p:txBody>
      </p:sp>
    </p:spTree>
    <p:extLst>
      <p:ext uri="{BB962C8B-B14F-4D97-AF65-F5344CB8AC3E}">
        <p14:creationId xmlns:p14="http://schemas.microsoft.com/office/powerpoint/2010/main" val="155931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D4DD7344-EAD9-45EE-A737-F36CE665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404" y="951836"/>
            <a:ext cx="8081010" cy="676939"/>
          </a:xfrm>
        </p:spPr>
        <p:txBody>
          <a:bodyPr>
            <a:normAutofit/>
          </a:bodyPr>
          <a:lstStyle/>
          <a:p>
            <a:r>
              <a:rPr lang="es-ES_tradnl" sz="4400" dirty="0"/>
              <a:t>Ecuación de la Recta Tangente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C47B6739-3C1A-4160-9B94-23FEB1F9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F062E5C3-5FD5-4B9D-A3BF-D0C85CCC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F3B93E20-918D-4DE0-8CC7-B7EACD2E37D9}" type="datetime1">
              <a:rPr lang="en-US" smtClean="0"/>
              <a:pPr>
                <a:spcAft>
                  <a:spcPts val="600"/>
                </a:spcAft>
              </a:pPr>
              <a:t>10/29/23</a:t>
            </a:fld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126B935-752A-4C3E-BB33-9DC4656B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C1203A-D189-2F71-E6C9-105E40044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-577" t="52974" r="45842"/>
          <a:stretch/>
        </p:blipFill>
        <p:spPr>
          <a:xfrm>
            <a:off x="2942700" y="2636314"/>
            <a:ext cx="7005424" cy="36058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508CCCB-292F-D84C-1B3B-6E439B977CEF}"/>
              </a:ext>
            </a:extLst>
          </p:cNvPr>
          <p:cNvSpPr txBox="1"/>
          <p:nvPr/>
        </p:nvSpPr>
        <p:spPr>
          <a:xfrm>
            <a:off x="895457" y="1710523"/>
            <a:ext cx="499586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200" kern="0" dirty="0">
                <a:solidFill>
                  <a:srgbClr val="37415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P</a:t>
            </a:r>
            <a:r>
              <a:rPr lang="es-MX" sz="22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ermite encontrar la recta tangente a la curva de una función en un punto específico,</a:t>
            </a:r>
            <a:r>
              <a:rPr lang="es-MX" sz="2200" dirty="0">
                <a:effectLst/>
              </a:rPr>
              <a:t> </a:t>
            </a:r>
            <a:endParaRPr lang="es-ES_tradnl" sz="2200" dirty="0"/>
          </a:p>
        </p:txBody>
      </p:sp>
    </p:spTree>
    <p:extLst>
      <p:ext uri="{BB962C8B-B14F-4D97-AF65-F5344CB8AC3E}">
        <p14:creationId xmlns:p14="http://schemas.microsoft.com/office/powerpoint/2010/main" val="62525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2B886-1B77-C0AA-5916-4590F92C4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263" y="224696"/>
            <a:ext cx="7209473" cy="1077849"/>
          </a:xfrm>
        </p:spPr>
        <p:txBody>
          <a:bodyPr>
            <a:normAutofit fontScale="90000"/>
          </a:bodyPr>
          <a:lstStyle/>
          <a:p>
            <a:pPr algn="ctr"/>
            <a:r>
              <a:rPr lang="es-MX" sz="4400" dirty="0"/>
              <a:t>Mínimo y máximo relativo de</a:t>
            </a:r>
            <a:br>
              <a:rPr lang="es-MX" sz="4400" dirty="0"/>
            </a:br>
            <a:r>
              <a:rPr lang="es-MX" sz="4400" dirty="0"/>
              <a:t> f(x) = 2x3 – 6x2 - 13x -5  </a:t>
            </a:r>
            <a:endParaRPr lang="es-ES_tradnl" sz="44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AEB363E-0B83-6DE7-6133-F1FF2BC17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2855" t="6185" b="51579"/>
          <a:stretch/>
        </p:blipFill>
        <p:spPr>
          <a:xfrm>
            <a:off x="900117" y="1302545"/>
            <a:ext cx="10802111" cy="1959766"/>
          </a:xfrm>
          <a:prstGeom prst="rect">
            <a:avLst/>
          </a:prstGeom>
        </p:spPr>
      </p:pic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08AE07F9-5F0F-910C-31C7-60F8E105A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702" t="57763"/>
          <a:stretch/>
        </p:blipFill>
        <p:spPr>
          <a:xfrm>
            <a:off x="414337" y="3160154"/>
            <a:ext cx="10930320" cy="19597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B673C00-BBE5-287B-1225-12400A1A8004}"/>
              </a:ext>
            </a:extLst>
          </p:cNvPr>
          <p:cNvSpPr txBox="1"/>
          <p:nvPr/>
        </p:nvSpPr>
        <p:spPr>
          <a:xfrm>
            <a:off x="7929563" y="56149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9D457D1-6D56-31DC-EC26-02FE3B706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896" y="3496145"/>
            <a:ext cx="6210894" cy="336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6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1C125-BE55-B898-D7CB-CC19D55B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" y="208026"/>
            <a:ext cx="10995659" cy="1077849"/>
          </a:xfrm>
        </p:spPr>
        <p:txBody>
          <a:bodyPr/>
          <a:lstStyle/>
          <a:p>
            <a:r>
              <a:rPr lang="es-ES_tradnl" dirty="0"/>
              <a:t>Método de Newton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E7CE41-1326-0B93-A0B9-4A8498D8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422" y="1285875"/>
            <a:ext cx="8823959" cy="1614487"/>
          </a:xfrm>
        </p:spPr>
        <p:txBody>
          <a:bodyPr>
            <a:noAutofit/>
          </a:bodyPr>
          <a:lstStyle/>
          <a:p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basa en la idea de aproximarse sucesivamente a la solución de una ecuación no lineal mediante una serie de iteraciones.</a:t>
            </a:r>
          </a:p>
          <a:p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proceso se inicia con una suposición inicial razonable para la solución y, a partir de ahí, se ajusta la aproximación para acercarse cada vez más a la solución real</a:t>
            </a: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_tradn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6C80C8-8577-A212-0D54-8D9E12DD3E99}"/>
              </a:ext>
            </a:extLst>
          </p:cNvPr>
          <p:cNvSpPr txBox="1"/>
          <p:nvPr/>
        </p:nvSpPr>
        <p:spPr>
          <a:xfrm>
            <a:off x="3257550" y="3429000"/>
            <a:ext cx="86010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onverge rápi</a:t>
            </a:r>
            <a:r>
              <a:rPr lang="es-MX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damente hacia una solución cuando se utiliza una suposición inicial adecuada y cuando la función es lo suficientemente suave en las proximidades de la solución.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Calibri" panose="020F0502020204030204" pitchFamily="34" charset="0"/>
                <a:cs typeface="Times New Roman" panose="02020603050405020304" pitchFamily="18" charset="0"/>
              </a:rPr>
              <a:t>Sin embargo, es importante destacar que el método de Newton no siempre converge y puede divergir si la suposición inicial está demasiado lejos de la solución, o si la función tiene singularidades o puntos de inflexión cerca del punto 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interés.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3330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CFBDC-F4B2-3E99-5387-E986CDEF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79442"/>
            <a:ext cx="10995659" cy="1077849"/>
          </a:xfrm>
        </p:spPr>
        <p:txBody>
          <a:bodyPr/>
          <a:lstStyle/>
          <a:p>
            <a:r>
              <a:rPr lang="es-ES_tradnl" dirty="0"/>
              <a:t>Procedimiento Paso a Paso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9F3243F-FBAA-AA8B-9C8D-495447397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25178"/>
          <a:stretch/>
        </p:blipFill>
        <p:spPr>
          <a:xfrm>
            <a:off x="1400166" y="874712"/>
            <a:ext cx="9429331" cy="538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0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DA2DB-F7F7-A865-F06D-32477B64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Teorema de Rolle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2FC522B-EE20-18A7-29EE-F03EEDB97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7152" t="9285" r="986" b="48935"/>
          <a:stretch/>
        </p:blipFill>
        <p:spPr>
          <a:xfrm>
            <a:off x="567203" y="2000251"/>
            <a:ext cx="11068984" cy="301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7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F73C-B4C7-028A-0A64-B85C3464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Teorema del Valor medio de </a:t>
            </a:r>
            <a:r>
              <a:rPr lang="es-MX" dirty="0"/>
              <a:t>Cauchy </a:t>
            </a:r>
            <a:endParaRPr lang="es-ES_tradnl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8F3CAB6-D586-3618-2650-39D80D11E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6421" t="56738" r="2481"/>
          <a:stretch/>
        </p:blipFill>
        <p:spPr>
          <a:xfrm>
            <a:off x="409886" y="2357437"/>
            <a:ext cx="11505071" cy="32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9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1579A-EA76-5C9C-CD1E-C064B83F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Regla de </a:t>
            </a:r>
            <a:r>
              <a:rPr lang="es-ES_tradnl" dirty="0" err="1"/>
              <a:t>L’Hôpital</a:t>
            </a:r>
            <a:endParaRPr lang="es-ES_tradnl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64C1496-AF6A-4F45-5986-A7A523692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6744" t="7078" b="52127"/>
          <a:stretch/>
        </p:blipFill>
        <p:spPr>
          <a:xfrm>
            <a:off x="397604" y="1864518"/>
            <a:ext cx="11732022" cy="32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8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F2D09-1E97-E6C6-A65B-A0F8B4DE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Teorema de Taylor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83D2B4C-D8BC-B6BF-4038-638B3519B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7403" t="53163" r="2306" b="2431"/>
          <a:stretch/>
        </p:blipFill>
        <p:spPr>
          <a:xfrm>
            <a:off x="284995" y="1804225"/>
            <a:ext cx="11622010" cy="36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07331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388</Words>
  <Application>Microsoft Macintosh PowerPoint</Application>
  <PresentationFormat>Panorámica</PresentationFormat>
  <Paragraphs>57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Amasis MT Pro Medium</vt:lpstr>
      <vt:lpstr>Arial</vt:lpstr>
      <vt:lpstr>Arial Black</vt:lpstr>
      <vt:lpstr>Calibri</vt:lpstr>
      <vt:lpstr>Segoe UI</vt:lpstr>
      <vt:lpstr>Univers Light</vt:lpstr>
      <vt:lpstr>TribuneVTI</vt:lpstr>
      <vt:lpstr>M10 Cálculo Diferencial FIN A Proyecto Integrador</vt:lpstr>
      <vt:lpstr>Ecuación de la Recta Tangente</vt:lpstr>
      <vt:lpstr>Mínimo y máximo relativo de  f(x) = 2x3 – 6x2 - 13x -5  </vt:lpstr>
      <vt:lpstr>Método de Newton</vt:lpstr>
      <vt:lpstr>Procedimiento Paso a Paso</vt:lpstr>
      <vt:lpstr>Teorema de Rolle</vt:lpstr>
      <vt:lpstr>Teorema del Valor medio de Cauchy </vt:lpstr>
      <vt:lpstr>Regla de L’Hôpital</vt:lpstr>
      <vt:lpstr>Teorema de Taylor</vt:lpstr>
      <vt:lpstr>Velocidad Promedio</vt:lpstr>
      <vt:lpstr>Aplicaciones de las derivadas en el mundo real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Ibáñez</dc:creator>
  <cp:lastModifiedBy>José Ramón Ibáñez Posadas</cp:lastModifiedBy>
  <cp:revision>24</cp:revision>
  <dcterms:created xsi:type="dcterms:W3CDTF">2023-10-28T21:09:50Z</dcterms:created>
  <dcterms:modified xsi:type="dcterms:W3CDTF">2023-10-29T09:28:56Z</dcterms:modified>
</cp:coreProperties>
</file>