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33F8DFA3-1DEB-43BC-871F-D9D595FAD2F9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CF63-F70F-4A6F-91FD-64E8F349F46B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7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DFA3-1DEB-43BC-871F-D9D595FAD2F9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CF63-F70F-4A6F-91FD-64E8F349F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33239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DFA3-1DEB-43BC-871F-D9D595FAD2F9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CF63-F70F-4A6F-91FD-64E8F349F46B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035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DFA3-1DEB-43BC-871F-D9D595FAD2F9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CF63-F70F-4A6F-91FD-64E8F349F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129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DFA3-1DEB-43BC-871F-D9D595FAD2F9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CF63-F70F-4A6F-91FD-64E8F349F46B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019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DFA3-1DEB-43BC-871F-D9D595FAD2F9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CF63-F70F-4A6F-91FD-64E8F349F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657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DFA3-1DEB-43BC-871F-D9D595FAD2F9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CF63-F70F-4A6F-91FD-64E8F349F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832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DFA3-1DEB-43BC-871F-D9D595FAD2F9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CF63-F70F-4A6F-91FD-64E8F349F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2526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DFA3-1DEB-43BC-871F-D9D595FAD2F9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CF63-F70F-4A6F-91FD-64E8F349F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121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DFA3-1DEB-43BC-871F-D9D595FAD2F9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CF63-F70F-4A6F-91FD-64E8F349F46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5129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DFA3-1DEB-43BC-871F-D9D595FAD2F9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ECF63-F70F-4A6F-91FD-64E8F349F46B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073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3F8DFA3-1DEB-43BC-871F-D9D595FAD2F9}" type="datetimeFigureOut">
              <a:rPr lang="es-MX" smtClean="0"/>
              <a:t>06/03/2025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EECF63-F70F-4A6F-91FD-64E8F349F46B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449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20270-6E11-FFFF-7ABB-F61E4F77F5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s-MX" sz="4800" dirty="0"/>
              <a:t>M2 Calidad total FiN c</a:t>
            </a:r>
            <a:br>
              <a:rPr lang="es-MX" sz="4800" dirty="0"/>
            </a:br>
            <a:r>
              <a:rPr lang="es-MX" sz="4800" dirty="0"/>
              <a:t>Proyecto Integrador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0ADCCA-87CD-EAB4-0CF6-76ABFFAC0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Alumno: José Ibáñez</a:t>
            </a:r>
          </a:p>
          <a:p>
            <a:r>
              <a:rPr lang="es-MX" dirty="0"/>
              <a:t>Matricula: BNL098377 </a:t>
            </a:r>
          </a:p>
          <a:p>
            <a:r>
              <a:rPr lang="es-MX" dirty="0"/>
              <a:t>Tutor: Myrthala Flores Fraustro</a:t>
            </a:r>
          </a:p>
        </p:txBody>
      </p:sp>
    </p:spTree>
    <p:extLst>
      <p:ext uri="{BB962C8B-B14F-4D97-AF65-F5344CB8AC3E}">
        <p14:creationId xmlns:p14="http://schemas.microsoft.com/office/powerpoint/2010/main" val="1637623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750E8FA-7231-F1B2-9EF9-9BC326872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¡Gracias!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6D46A5C-9F49-FED0-42CA-849A6E4F2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0948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1B49E-CCB2-2D38-AAA1-B3B1D78A7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Responde las siguientes preguntas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F634849-2EAF-9A6A-9F38-AFC3F3638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4048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0E2FF-E24B-A417-61D7-B92BD8D27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¿Cuál es la definición e importancia de la calidad en los procesos empresariales?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EEE406-4A63-03A6-4AAA-B63EBB274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b="1" dirty="0"/>
              <a:t>Definición</a:t>
            </a:r>
            <a:r>
              <a:rPr lang="es-MX" sz="2000" dirty="0"/>
              <a:t>: La calidad en los procesos empresariales se refiere a la capacidad de una organización para cumplir con los requisitos y expectativas de los clientes, ofreciendo productos o servicios que sean consistentes, confiables y que agreguen valor. Implica la optimización de los procesos internos para reducir errores, mejorar la eficiencia y garantizar la satisfacción del cliente.</a:t>
            </a:r>
          </a:p>
          <a:p>
            <a:pPr algn="just"/>
            <a:r>
              <a:rPr lang="es-MX" sz="2000" b="1" dirty="0"/>
              <a:t>Importancia</a:t>
            </a:r>
            <a:r>
              <a:rPr lang="es-MX" sz="2000" dirty="0"/>
              <a:t>: La calidad es fundamental porque:</a:t>
            </a:r>
          </a:p>
          <a:p>
            <a:pPr lvl="1" algn="just"/>
            <a:r>
              <a:rPr lang="es-MX" sz="2000" dirty="0"/>
              <a:t>Aumenta la satisfacción del cliente y fideliza a los consumidores.</a:t>
            </a:r>
          </a:p>
          <a:p>
            <a:pPr lvl="1" algn="just"/>
            <a:r>
              <a:rPr lang="es-MX" sz="2000" dirty="0"/>
              <a:t>Reduce costos al minimizar errores y desperdicios.</a:t>
            </a:r>
          </a:p>
          <a:p>
            <a:pPr lvl="1" algn="just"/>
            <a:r>
              <a:rPr lang="es-MX" sz="2000" dirty="0"/>
              <a:t>Mejora la competitividad de la empresa en el mercado.</a:t>
            </a:r>
          </a:p>
          <a:p>
            <a:pPr lvl="1" algn="just"/>
            <a:r>
              <a:rPr lang="es-MX" sz="2000" dirty="0"/>
              <a:t>Facilita el cumplimiento de normas y regulaciones.</a:t>
            </a:r>
          </a:p>
          <a:p>
            <a:pPr lvl="1" algn="just"/>
            <a:r>
              <a:rPr lang="es-MX" sz="2000" dirty="0"/>
              <a:t>Promueve una cultura de mejora continua dentro de la organización.</a:t>
            </a:r>
          </a:p>
        </p:txBody>
      </p:sp>
    </p:spTree>
    <p:extLst>
      <p:ext uri="{BB962C8B-B14F-4D97-AF65-F5344CB8AC3E}">
        <p14:creationId xmlns:p14="http://schemas.microsoft.com/office/powerpoint/2010/main" val="1812358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C7961-D32C-8094-64E2-4F49E54FC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¿Qué características encontraste en común en las empresas que cuentan con la certificación ISO9001?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D4FFAC-7D7F-3659-4851-636AB32D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/>
              <a:t>Las empresas que cuentan con la certificación ISO 9001 suelen compartir las siguientes características:</a:t>
            </a:r>
          </a:p>
          <a:p>
            <a:pPr lvl="1" algn="just"/>
            <a:r>
              <a:rPr lang="es-MX" sz="2000" b="1" dirty="0"/>
              <a:t>Enfoque en el cliente</a:t>
            </a:r>
            <a:r>
              <a:rPr lang="es-MX" sz="2000" dirty="0"/>
              <a:t>: Satisfacer las necesidades y expectativas del cliente es una prioridad.</a:t>
            </a:r>
          </a:p>
          <a:p>
            <a:pPr lvl="1" algn="just"/>
            <a:r>
              <a:rPr lang="es-MX" sz="2000" b="1" dirty="0"/>
              <a:t>Liderazgo comprometido</a:t>
            </a:r>
            <a:r>
              <a:rPr lang="es-MX" sz="2000" dirty="0"/>
              <a:t>: La dirección está involucrada en la implementación y mantenimiento del sistema de gestión de calidad.</a:t>
            </a:r>
          </a:p>
          <a:p>
            <a:pPr lvl="1" algn="just"/>
            <a:r>
              <a:rPr lang="es-MX" sz="2000" b="1" dirty="0"/>
              <a:t>Mejora continua</a:t>
            </a:r>
            <a:r>
              <a:rPr lang="es-MX" sz="2000" dirty="0"/>
              <a:t>: Buscan constantemente optimizar sus procesos y resultados.</a:t>
            </a:r>
          </a:p>
          <a:p>
            <a:pPr lvl="1" algn="just"/>
            <a:r>
              <a:rPr lang="es-MX" sz="2000" b="1" dirty="0"/>
              <a:t>Enfoque basado en procesos</a:t>
            </a:r>
            <a:r>
              <a:rPr lang="es-MX" sz="2000" dirty="0"/>
              <a:t>: Gestionan sus actividades como procesos interrelacionados para lograr resultados eficientes.</a:t>
            </a:r>
          </a:p>
          <a:p>
            <a:pPr lvl="1" algn="just"/>
            <a:r>
              <a:rPr lang="es-MX" sz="2000" b="1" dirty="0"/>
              <a:t>Toma de decisiones basada en datos</a:t>
            </a:r>
            <a:r>
              <a:rPr lang="es-MX" sz="2000" dirty="0"/>
              <a:t>: Utilizan información y análisis para tomar decisiones informadas.</a:t>
            </a:r>
          </a:p>
          <a:p>
            <a:pPr lvl="1" algn="just"/>
            <a:r>
              <a:rPr lang="es-MX" sz="2000" b="1" dirty="0"/>
              <a:t>Participación del personal</a:t>
            </a:r>
            <a:r>
              <a:rPr lang="es-MX" sz="2000" dirty="0"/>
              <a:t>: Fomentan la implicación y capacitación de los empleados.</a:t>
            </a:r>
          </a:p>
        </p:txBody>
      </p:sp>
    </p:spTree>
    <p:extLst>
      <p:ext uri="{BB962C8B-B14F-4D97-AF65-F5344CB8AC3E}">
        <p14:creationId xmlns:p14="http://schemas.microsoft.com/office/powerpoint/2010/main" val="295863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25740-4BA3-981C-BD95-8AED16D44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¿De qué manera identificas la visión teoría y práctica? Explica cada una de ellas.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993A2F-F111-62DE-1520-867A2D508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b="1" dirty="0"/>
              <a:t>Visión teórica</a:t>
            </a:r>
            <a:r>
              <a:rPr lang="es-MX" sz="2000" dirty="0"/>
              <a:t>: Se refiere a los conceptos, modelos y principios que se estudian en el ámbito académico. Por ejemplo, las teorías de calidad total o las normas ISO son parte de la visión teórica.</a:t>
            </a:r>
          </a:p>
          <a:p>
            <a:pPr algn="just"/>
            <a:r>
              <a:rPr lang="es-MX" sz="2000" b="1" dirty="0"/>
              <a:t>Visión práctica</a:t>
            </a:r>
            <a:r>
              <a:rPr lang="es-MX" sz="2000" dirty="0"/>
              <a:t>: Es la aplicación de esos conceptos teóricos en la realidad empresarial. Por ejemplo, cómo una empresa implementa un sistema de gestión de calidad basado en la norma ISO 9001.</a:t>
            </a:r>
          </a:p>
          <a:p>
            <a:pPr algn="just"/>
            <a:r>
              <a:rPr lang="es-MX" sz="2000" b="1" dirty="0"/>
              <a:t>Relación entre ambas</a:t>
            </a:r>
            <a:r>
              <a:rPr lang="es-MX" sz="2000" dirty="0"/>
              <a:t>: La teoría proporciona el marco de referencia y las herramientas, mientras que la práctica permite adaptar esos conocimientos a las necesidades específicas de la organización.</a:t>
            </a:r>
          </a:p>
        </p:txBody>
      </p:sp>
    </p:spTree>
    <p:extLst>
      <p:ext uri="{BB962C8B-B14F-4D97-AF65-F5344CB8AC3E}">
        <p14:creationId xmlns:p14="http://schemas.microsoft.com/office/powerpoint/2010/main" val="104796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28CBB-87CA-93ED-A5E7-CCCCD7A7A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¿Por qué el contar con certificaciones en el área laboral mejora la situación del empleado?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9B6AE3-3654-6468-D5F2-3F473F30C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/>
              <a:t>Contar con certificaciones en el área laboral mejora la situación del empleado porque:</a:t>
            </a:r>
          </a:p>
          <a:p>
            <a:pPr lvl="1" algn="just"/>
            <a:r>
              <a:rPr lang="es-MX" sz="2000" b="1" dirty="0"/>
              <a:t>Aumenta la empleabilidad</a:t>
            </a:r>
            <a:r>
              <a:rPr lang="es-MX" sz="2000" dirty="0"/>
              <a:t>: Las certificaciones demuestran competencias y conocimientos específicos, lo que hace al empleado más atractivo para los empleadores.</a:t>
            </a:r>
          </a:p>
          <a:p>
            <a:pPr lvl="1" algn="just"/>
            <a:r>
              <a:rPr lang="es-MX" sz="2000" b="1" dirty="0"/>
              <a:t>Mejora las oportunidades de crecimiento</a:t>
            </a:r>
            <a:r>
              <a:rPr lang="es-MX" sz="2000" dirty="0"/>
              <a:t>: Facilita ascensos y aumentos salariales.</a:t>
            </a:r>
          </a:p>
          <a:p>
            <a:pPr lvl="1" algn="just"/>
            <a:r>
              <a:rPr lang="es-MX" sz="2000" b="1" dirty="0"/>
              <a:t>Proporciona reconocimiento profesional</a:t>
            </a:r>
            <a:r>
              <a:rPr lang="es-MX" sz="2000" dirty="0"/>
              <a:t>: Valida las habilidades y experiencia del empleado.</a:t>
            </a:r>
          </a:p>
          <a:p>
            <a:pPr lvl="1" algn="just"/>
            <a:r>
              <a:rPr lang="es-MX" sz="2000" b="1" dirty="0"/>
              <a:t>Fomenta la confianza y motivación</a:t>
            </a:r>
            <a:r>
              <a:rPr lang="es-MX" sz="2000" dirty="0"/>
              <a:t>: El empleado se siente más seguro y valorado en su puesto.</a:t>
            </a:r>
          </a:p>
        </p:txBody>
      </p:sp>
    </p:spTree>
    <p:extLst>
      <p:ext uri="{BB962C8B-B14F-4D97-AF65-F5344CB8AC3E}">
        <p14:creationId xmlns:p14="http://schemas.microsoft.com/office/powerpoint/2010/main" val="1931124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79BE4-DA22-7A20-AA3C-FE6C98B0D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D7B67-CB98-B1F0-F675-5C7FA57C2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¿De qué manera la motivación empresarial ayuda al desempeño de los trabajadores?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6EC11-5C6A-0488-04D9-A23AD1FA1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MX" sz="2000" dirty="0"/>
              <a:t>La motivación empresarial ayuda al desempeño de los trabajadores porque:</a:t>
            </a:r>
          </a:p>
          <a:p>
            <a:pPr lvl="1" algn="just"/>
            <a:r>
              <a:rPr lang="es-MX" sz="2000" dirty="0"/>
              <a:t>Aumenta la productividad: Empleados motivados trabajan con más entusiasmo y eficiencia.</a:t>
            </a:r>
          </a:p>
          <a:p>
            <a:pPr lvl="1" algn="just"/>
            <a:r>
              <a:rPr lang="es-MX" sz="2000" dirty="0"/>
              <a:t>Mejora el clima laboral: Un ambiente positivo fomenta la colaboración y reduce el estrés.</a:t>
            </a:r>
          </a:p>
          <a:p>
            <a:pPr lvl="1" algn="just"/>
            <a:r>
              <a:rPr lang="es-MX" sz="2000" dirty="0"/>
              <a:t>Reduce la rotación de personal: Los empleados satisfechos tienden a permanecer en la empresa.</a:t>
            </a:r>
          </a:p>
          <a:p>
            <a:pPr lvl="1" algn="just"/>
            <a:r>
              <a:rPr lang="es-MX" sz="2000" dirty="0"/>
              <a:t>Fomenta la innovación: Empleados motivados están más dispuestos a proponer ideas y soluciones creativas.</a:t>
            </a:r>
          </a:p>
          <a:p>
            <a:pPr algn="just"/>
            <a:endParaRPr lang="es-MX" sz="2000" dirty="0"/>
          </a:p>
          <a:p>
            <a:pPr algn="just"/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721930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94351-7EF1-76C9-712D-7D3FE00CC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56FA3-05D4-CE12-74F8-0AABD19E0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Explica la teoría de Maslow, Herzberg </a:t>
            </a:r>
            <a:r>
              <a:rPr lang="es-MX" dirty="0" err="1"/>
              <a:t>mcclelland</a:t>
            </a:r>
            <a:r>
              <a:rPr lang="es-MX" dirty="0"/>
              <a:t>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C1D2A8-4BDE-FF25-AABF-50A1AEF36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1900" b="1" dirty="0"/>
              <a:t>Teoría de Maslow (Jerarquía de necesidades)</a:t>
            </a:r>
          </a:p>
          <a:p>
            <a:pPr lvl="1" algn="just"/>
            <a:r>
              <a:rPr lang="es-MX" sz="1900" dirty="0"/>
              <a:t>Propone que las personas están motivadas por cinco niveles de necesidades: fisiológicas, de seguridad, sociales, de estima y autorrealización.</a:t>
            </a:r>
          </a:p>
          <a:p>
            <a:pPr lvl="1" algn="just"/>
            <a:r>
              <a:rPr lang="es-MX" sz="1900" dirty="0"/>
              <a:t>Las necesidades inferiores deben satisfacerse antes de que las superiores motiven a la persona.</a:t>
            </a:r>
          </a:p>
          <a:p>
            <a:pPr algn="just"/>
            <a:r>
              <a:rPr lang="es-MX" sz="1900" b="1" dirty="0"/>
              <a:t>Teoría de Herzberg (Factores higiénicos y motivadores)</a:t>
            </a:r>
          </a:p>
          <a:p>
            <a:pPr lvl="1" algn="just"/>
            <a:r>
              <a:rPr lang="es-MX" sz="1900" dirty="0"/>
              <a:t>Los factores higiénicos (salario, condiciones de trabajo) evitan la insatisfacción, pero no motivan.</a:t>
            </a:r>
          </a:p>
          <a:p>
            <a:pPr lvl="1" algn="just"/>
            <a:r>
              <a:rPr lang="es-MX" sz="1900" dirty="0"/>
              <a:t>Los factores motivadores (reconocimiento, logros) generan satisfacción y motivación.</a:t>
            </a:r>
          </a:p>
          <a:p>
            <a:pPr algn="just"/>
            <a:r>
              <a:rPr lang="es-MX" sz="1900" b="1" dirty="0"/>
              <a:t>Teoría de McClelland (Necesidades aprendidas)</a:t>
            </a:r>
          </a:p>
          <a:p>
            <a:pPr lvl="1" algn="just"/>
            <a:r>
              <a:rPr lang="es-MX" sz="1900" dirty="0"/>
              <a:t>Identifica tres necesidades que motivan a las personas: logro, afiliación y poder.</a:t>
            </a:r>
          </a:p>
          <a:p>
            <a:pPr lvl="1" algn="just"/>
            <a:r>
              <a:rPr lang="es-MX" sz="1900" dirty="0"/>
              <a:t>Las personas tienen diferentes niveles de estas necesidades, lo que influye en su comportamiento.</a:t>
            </a:r>
          </a:p>
        </p:txBody>
      </p:sp>
    </p:spTree>
    <p:extLst>
      <p:ext uri="{BB962C8B-B14F-4D97-AF65-F5344CB8AC3E}">
        <p14:creationId xmlns:p14="http://schemas.microsoft.com/office/powerpoint/2010/main" val="1949443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CF8CDE-213E-F7C2-0DE6-CE00FCB29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B97748-C84E-84AB-8C0B-E7F8CF16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/>
              <a:t>Explica la teoría de McGregor y Locke.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3166B-DD43-9380-250B-6D7ABF51DF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s-MX" sz="2000" b="1" dirty="0"/>
              <a:t>Teoría de McGregor (Teoría X y Teoría Y)</a:t>
            </a:r>
          </a:p>
          <a:p>
            <a:pPr lvl="1" algn="just"/>
            <a:r>
              <a:rPr lang="es-MX" sz="2000" dirty="0"/>
              <a:t>Teoría X: Supone que los empleados son perezosos y necesitan ser controlados.</a:t>
            </a:r>
          </a:p>
          <a:p>
            <a:pPr lvl="1" algn="just"/>
            <a:r>
              <a:rPr lang="es-MX" sz="2000" dirty="0"/>
              <a:t>Teoría Y: Supone que los empleados son responsables y están motivados intrínsecamente.</a:t>
            </a:r>
          </a:p>
          <a:p>
            <a:pPr algn="just"/>
            <a:r>
              <a:rPr lang="es-MX" sz="2000" b="1" dirty="0"/>
              <a:t>Teoría de Locke (Establecimiento de objetivos)</a:t>
            </a:r>
          </a:p>
          <a:p>
            <a:pPr lvl="1" algn="just"/>
            <a:r>
              <a:rPr lang="es-MX" sz="2000" dirty="0"/>
              <a:t>Sugiere que los objetivos claros y desafiantes aumentan la motivación y el desempeño.</a:t>
            </a:r>
          </a:p>
          <a:p>
            <a:pPr lvl="1" algn="just"/>
            <a:r>
              <a:rPr lang="es-MX" sz="2000" dirty="0"/>
              <a:t>Los objetivos deben ser específicos, medibles, alcanzables, relevantes y con un tiempo definido (SMART).</a:t>
            </a:r>
          </a:p>
        </p:txBody>
      </p:sp>
    </p:spTree>
    <p:extLst>
      <p:ext uri="{BB962C8B-B14F-4D97-AF65-F5344CB8AC3E}">
        <p14:creationId xmlns:p14="http://schemas.microsoft.com/office/powerpoint/2010/main" val="1219351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48</TotalTime>
  <Words>807</Words>
  <Application>Microsoft Office PowerPoint</Application>
  <PresentationFormat>Panorámica</PresentationFormat>
  <Paragraphs>55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M2 Calidad total FiN c Proyecto Integrador</vt:lpstr>
      <vt:lpstr>Responde las siguientes preguntas</vt:lpstr>
      <vt:lpstr>¿Cuál es la definición e importancia de la calidad en los procesos empresariales?</vt:lpstr>
      <vt:lpstr>¿Qué características encontraste en común en las empresas que cuentan con la certificación ISO9001?</vt:lpstr>
      <vt:lpstr>¿De qué manera identificas la visión teoría y práctica? Explica cada una de ellas.</vt:lpstr>
      <vt:lpstr>¿Por qué el contar con certificaciones en el área laboral mejora la situación del empleado?</vt:lpstr>
      <vt:lpstr>¿De qué manera la motivación empresarial ayuda al desempeño de los trabajadores?</vt:lpstr>
      <vt:lpstr>Explica la teoría de Maslow, Herzberg mcclelland.</vt:lpstr>
      <vt:lpstr>Explica la teoría de McGregor y Locke.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Ibáñez</dc:creator>
  <cp:lastModifiedBy>José Ibáñez</cp:lastModifiedBy>
  <cp:revision>5</cp:revision>
  <dcterms:created xsi:type="dcterms:W3CDTF">2025-03-07T01:42:06Z</dcterms:created>
  <dcterms:modified xsi:type="dcterms:W3CDTF">2025-03-07T03:45:58Z</dcterms:modified>
</cp:coreProperties>
</file>