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lvl1pPr algn="l">
              <a:defRPr/>
            </a:lvl1pPr>
          </a:lstStyle>
          <a:p>
            <a:fld id="{33F8DFA3-1DEB-43BC-871F-D9D595FAD2F9}" type="datetimeFigureOut">
              <a:rPr lang="es-MX" smtClean="0"/>
              <a:t>06/03/2025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5EECF63-F70F-4A6F-91FD-64E8F349F46B}" type="slidenum">
              <a:rPr lang="es-MX" smtClean="0"/>
              <a:t>‹Nº›</a:t>
            </a:fld>
            <a:endParaRPr lang="es-MX"/>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37750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33F8DFA3-1DEB-43BC-871F-D9D595FAD2F9}" type="datetimeFigureOut">
              <a:rPr lang="es-MX" smtClean="0"/>
              <a:t>06/03/2025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5EECF63-F70F-4A6F-91FD-64E8F349F46B}" type="slidenum">
              <a:rPr lang="es-MX" smtClean="0"/>
              <a:t>‹Nº›</a:t>
            </a:fld>
            <a:endParaRPr lang="es-MX"/>
          </a:p>
        </p:txBody>
      </p:sp>
    </p:spTree>
    <p:extLst>
      <p:ext uri="{BB962C8B-B14F-4D97-AF65-F5344CB8AC3E}">
        <p14:creationId xmlns:p14="http://schemas.microsoft.com/office/powerpoint/2010/main" val="4332392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33F8DFA3-1DEB-43BC-871F-D9D595FAD2F9}" type="datetimeFigureOut">
              <a:rPr lang="es-MX" smtClean="0"/>
              <a:t>06/03/2025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5EECF63-F70F-4A6F-91FD-64E8F349F46B}" type="slidenum">
              <a:rPr lang="es-MX" smtClean="0"/>
              <a:t>‹Nº›</a:t>
            </a:fld>
            <a:endParaRPr lang="es-MX"/>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035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33F8DFA3-1DEB-43BC-871F-D9D595FAD2F9}" type="datetimeFigureOut">
              <a:rPr lang="es-MX" smtClean="0"/>
              <a:t>06/03/2025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5EECF63-F70F-4A6F-91FD-64E8F349F46B}" type="slidenum">
              <a:rPr lang="es-MX" smtClean="0"/>
              <a:t>‹Nº›</a:t>
            </a:fld>
            <a:endParaRPr lang="es-MX"/>
          </a:p>
        </p:txBody>
      </p:sp>
    </p:spTree>
    <p:extLst>
      <p:ext uri="{BB962C8B-B14F-4D97-AF65-F5344CB8AC3E}">
        <p14:creationId xmlns:p14="http://schemas.microsoft.com/office/powerpoint/2010/main" val="561294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33F8DFA3-1DEB-43BC-871F-D9D595FAD2F9}" type="datetimeFigureOut">
              <a:rPr lang="es-MX" smtClean="0"/>
              <a:t>06/03/2025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D5EECF63-F70F-4A6F-91FD-64E8F349F46B}" type="slidenum">
              <a:rPr lang="es-MX" smtClean="0"/>
              <a:t>‹Nº›</a:t>
            </a:fld>
            <a:endParaRPr lang="es-MX"/>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019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33F8DFA3-1DEB-43BC-871F-D9D595FAD2F9}" type="datetimeFigureOut">
              <a:rPr lang="es-MX" smtClean="0"/>
              <a:t>06/03/2025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5EECF63-F70F-4A6F-91FD-64E8F349F46B}" type="slidenum">
              <a:rPr lang="es-MX" smtClean="0"/>
              <a:t>‹Nº›</a:t>
            </a:fld>
            <a:endParaRPr lang="es-MX"/>
          </a:p>
        </p:txBody>
      </p:sp>
    </p:spTree>
    <p:extLst>
      <p:ext uri="{BB962C8B-B14F-4D97-AF65-F5344CB8AC3E}">
        <p14:creationId xmlns:p14="http://schemas.microsoft.com/office/powerpoint/2010/main" val="333657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024128" y="2967788"/>
            <a:ext cx="4754880" cy="3341572"/>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s-MX"/>
              <a:t>Haga clic para modificar los estilos de texto del patrón</a:t>
            </a:r>
          </a:p>
        </p:txBody>
      </p:sp>
      <p:sp>
        <p:nvSpPr>
          <p:cNvPr id="6" name="Content Placeholder 5"/>
          <p:cNvSpPr>
            <a:spLocks noGrp="1"/>
          </p:cNvSpPr>
          <p:nvPr>
            <p:ph sz="quarter" idx="4"/>
          </p:nvPr>
        </p:nvSpPr>
        <p:spPr>
          <a:xfrm>
            <a:off x="5990888" y="2967788"/>
            <a:ext cx="4754880" cy="3341572"/>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33F8DFA3-1DEB-43BC-871F-D9D595FAD2F9}" type="datetimeFigureOut">
              <a:rPr lang="es-MX" smtClean="0"/>
              <a:t>06/03/2025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D5EECF63-F70F-4A6F-91FD-64E8F349F46B}" type="slidenum">
              <a:rPr lang="es-MX" smtClean="0"/>
              <a:t>‹Nº›</a:t>
            </a:fld>
            <a:endParaRPr lang="es-MX"/>
          </a:p>
        </p:txBody>
      </p:sp>
    </p:spTree>
    <p:extLst>
      <p:ext uri="{BB962C8B-B14F-4D97-AF65-F5344CB8AC3E}">
        <p14:creationId xmlns:p14="http://schemas.microsoft.com/office/powerpoint/2010/main" val="2148327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33F8DFA3-1DEB-43BC-871F-D9D595FAD2F9}" type="datetimeFigureOut">
              <a:rPr lang="es-MX" smtClean="0"/>
              <a:t>06/03/2025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D5EECF63-F70F-4A6F-91FD-64E8F349F46B}" type="slidenum">
              <a:rPr lang="es-MX" smtClean="0"/>
              <a:t>‹Nº›</a:t>
            </a:fld>
            <a:endParaRPr lang="es-MX"/>
          </a:p>
        </p:txBody>
      </p:sp>
    </p:spTree>
    <p:extLst>
      <p:ext uri="{BB962C8B-B14F-4D97-AF65-F5344CB8AC3E}">
        <p14:creationId xmlns:p14="http://schemas.microsoft.com/office/powerpoint/2010/main" val="212526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F8DFA3-1DEB-43BC-871F-D9D595FAD2F9}" type="datetimeFigureOut">
              <a:rPr lang="es-MX" smtClean="0"/>
              <a:t>06/03/2025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D5EECF63-F70F-4A6F-91FD-64E8F349F46B}" type="slidenum">
              <a:rPr lang="es-MX" smtClean="0"/>
              <a:t>‹Nº›</a:t>
            </a:fld>
            <a:endParaRPr lang="es-MX"/>
          </a:p>
        </p:txBody>
      </p:sp>
    </p:spTree>
    <p:extLst>
      <p:ext uri="{BB962C8B-B14F-4D97-AF65-F5344CB8AC3E}">
        <p14:creationId xmlns:p14="http://schemas.microsoft.com/office/powerpoint/2010/main" val="521210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s-MX"/>
              <a:t>Haz clic para modificar el estilo de título del patrón</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33F8DFA3-1DEB-43BC-871F-D9D595FAD2F9}" type="datetimeFigureOut">
              <a:rPr lang="es-MX" smtClean="0"/>
              <a:t>06/03/2025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5EECF63-F70F-4A6F-91FD-64E8F349F46B}" type="slidenum">
              <a:rPr lang="es-MX" smtClean="0"/>
              <a:t>‹Nº›</a:t>
            </a:fld>
            <a:endParaRPr lang="es-MX"/>
          </a:p>
        </p:txBody>
      </p:sp>
    </p:spTree>
    <p:extLst>
      <p:ext uri="{BB962C8B-B14F-4D97-AF65-F5344CB8AC3E}">
        <p14:creationId xmlns:p14="http://schemas.microsoft.com/office/powerpoint/2010/main" val="1455129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33F8DFA3-1DEB-43BC-871F-D9D595FAD2F9}" type="datetimeFigureOut">
              <a:rPr lang="es-MX" smtClean="0"/>
              <a:t>06/03/2025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D5EECF63-F70F-4A6F-91FD-64E8F349F46B}" type="slidenum">
              <a:rPr lang="es-MX" smtClean="0"/>
              <a:t>‹Nº›</a:t>
            </a:fld>
            <a:endParaRPr lang="es-MX"/>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10732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3F8DFA3-1DEB-43BC-871F-D9D595FAD2F9}" type="datetimeFigureOut">
              <a:rPr lang="es-MX" smtClean="0"/>
              <a:t>06/03/2025</a:t>
            </a:fld>
            <a:endParaRPr lang="es-MX"/>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s-MX"/>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D5EECF63-F70F-4A6F-91FD-64E8F349F46B}" type="slidenum">
              <a:rPr lang="es-MX" smtClean="0"/>
              <a:t>‹Nº›</a:t>
            </a:fld>
            <a:endParaRPr lang="es-MX"/>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9449049"/>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320270-6E11-FFFF-7ABB-F61E4F77F58F}"/>
              </a:ext>
            </a:extLst>
          </p:cNvPr>
          <p:cNvSpPr>
            <a:spLocks noGrp="1"/>
          </p:cNvSpPr>
          <p:nvPr>
            <p:ph type="ctrTitle"/>
          </p:nvPr>
        </p:nvSpPr>
        <p:spPr/>
        <p:txBody>
          <a:bodyPr>
            <a:noAutofit/>
          </a:bodyPr>
          <a:lstStyle/>
          <a:p>
            <a:r>
              <a:rPr lang="es-MX" sz="4800" dirty="0"/>
              <a:t>M2 Costos y presupuestos FLN B</a:t>
            </a:r>
            <a:br>
              <a:rPr lang="es-MX" sz="4800" dirty="0"/>
            </a:br>
            <a:r>
              <a:rPr lang="es-MX" sz="4800" dirty="0"/>
              <a:t>Proyecto Modular y Proyecto Integrador</a:t>
            </a:r>
          </a:p>
        </p:txBody>
      </p:sp>
      <p:sp>
        <p:nvSpPr>
          <p:cNvPr id="3" name="Subtítulo 2">
            <a:extLst>
              <a:ext uri="{FF2B5EF4-FFF2-40B4-BE49-F238E27FC236}">
                <a16:creationId xmlns:a16="http://schemas.microsoft.com/office/drawing/2014/main" id="{450ADCCA-87CD-EAB4-0CF6-76ABFFAC081B}"/>
              </a:ext>
            </a:extLst>
          </p:cNvPr>
          <p:cNvSpPr>
            <a:spLocks noGrp="1"/>
          </p:cNvSpPr>
          <p:nvPr>
            <p:ph type="subTitle" idx="1"/>
          </p:nvPr>
        </p:nvSpPr>
        <p:spPr/>
        <p:txBody>
          <a:bodyPr>
            <a:normAutofit/>
          </a:bodyPr>
          <a:lstStyle/>
          <a:p>
            <a:pPr algn="r"/>
            <a:r>
              <a:rPr lang="es-MX" dirty="0"/>
              <a:t>Alumno: José Ibáñez</a:t>
            </a:r>
          </a:p>
          <a:p>
            <a:pPr algn="r"/>
            <a:r>
              <a:rPr lang="es-MX" dirty="0"/>
              <a:t>Matricula: BNL098377 </a:t>
            </a:r>
          </a:p>
          <a:p>
            <a:pPr algn="r"/>
            <a:r>
              <a:rPr lang="es-MX" dirty="0"/>
              <a:t>Tutor: Arianna Dávila</a:t>
            </a:r>
          </a:p>
        </p:txBody>
      </p:sp>
    </p:spTree>
    <p:extLst>
      <p:ext uri="{BB962C8B-B14F-4D97-AF65-F5344CB8AC3E}">
        <p14:creationId xmlns:p14="http://schemas.microsoft.com/office/powerpoint/2010/main" val="1637623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6DF4369F-EB21-3E2B-3417-FA5419974FA0}"/>
              </a:ext>
            </a:extLst>
          </p:cNvPr>
          <p:cNvSpPr>
            <a:spLocks noGrp="1"/>
          </p:cNvSpPr>
          <p:nvPr>
            <p:ph type="title"/>
          </p:nvPr>
        </p:nvSpPr>
        <p:spPr/>
        <p:txBody>
          <a:bodyPr/>
          <a:lstStyle/>
          <a:p>
            <a:r>
              <a:rPr lang="es-MX" dirty="0"/>
              <a:t>Caso Práctico</a:t>
            </a:r>
          </a:p>
        </p:txBody>
      </p:sp>
      <p:sp>
        <p:nvSpPr>
          <p:cNvPr id="5" name="Marcador de contenido 4">
            <a:extLst>
              <a:ext uri="{FF2B5EF4-FFF2-40B4-BE49-F238E27FC236}">
                <a16:creationId xmlns:a16="http://schemas.microsoft.com/office/drawing/2014/main" id="{A512DDE7-B55A-B58D-1F3E-D37A1C48A018}"/>
              </a:ext>
            </a:extLst>
          </p:cNvPr>
          <p:cNvSpPr>
            <a:spLocks noGrp="1"/>
          </p:cNvSpPr>
          <p:nvPr>
            <p:ph idx="1"/>
          </p:nvPr>
        </p:nvSpPr>
        <p:spPr/>
        <p:txBody>
          <a:bodyPr/>
          <a:lstStyle/>
          <a:p>
            <a:pPr algn="just"/>
            <a:r>
              <a:rPr lang="es-MX" dirty="0"/>
              <a:t>Juan es gerente del área de producción de la empresa la efectiva SA de CV esta empresa se dedica a la venta de artículos desde hace mas de 5 años, cada mes el gerente realiza un reporte en donde se visualiza el tipo de articulo, las unidades fabricadas y el avance del proceso productivo con base a la demanda solicitada por el área de ventas, por tal motivo se anexa el reporte para el mes de febrero.</a:t>
            </a:r>
          </a:p>
          <a:p>
            <a:pPr algn="just"/>
            <a:endParaRPr lang="es-MX" dirty="0"/>
          </a:p>
        </p:txBody>
      </p:sp>
      <p:pic>
        <p:nvPicPr>
          <p:cNvPr id="7" name="Imagen 6">
            <a:extLst>
              <a:ext uri="{FF2B5EF4-FFF2-40B4-BE49-F238E27FC236}">
                <a16:creationId xmlns:a16="http://schemas.microsoft.com/office/drawing/2014/main" id="{AE8DAEF0-59AC-D181-4FB8-4504A74C7E00}"/>
              </a:ext>
            </a:extLst>
          </p:cNvPr>
          <p:cNvPicPr>
            <a:picLocks noChangeAspect="1"/>
          </p:cNvPicPr>
          <p:nvPr/>
        </p:nvPicPr>
        <p:blipFill>
          <a:blip r:embed="rId2"/>
          <a:stretch>
            <a:fillRect/>
          </a:stretch>
        </p:blipFill>
        <p:spPr>
          <a:xfrm>
            <a:off x="1024127" y="3990618"/>
            <a:ext cx="9720073" cy="1010007"/>
          </a:xfrm>
          <a:prstGeom prst="rect">
            <a:avLst/>
          </a:prstGeom>
        </p:spPr>
      </p:pic>
    </p:spTree>
    <p:extLst>
      <p:ext uri="{BB962C8B-B14F-4D97-AF65-F5344CB8AC3E}">
        <p14:creationId xmlns:p14="http://schemas.microsoft.com/office/powerpoint/2010/main" val="5534686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BF1B49E-CCB2-2D38-AAA1-B3B1D78A70A0}"/>
              </a:ext>
            </a:extLst>
          </p:cNvPr>
          <p:cNvSpPr>
            <a:spLocks noGrp="1"/>
          </p:cNvSpPr>
          <p:nvPr>
            <p:ph type="title"/>
          </p:nvPr>
        </p:nvSpPr>
        <p:spPr/>
        <p:txBody>
          <a:bodyPr/>
          <a:lstStyle/>
          <a:p>
            <a:r>
              <a:rPr lang="es-MX" dirty="0"/>
              <a:t>Responde las siguientes preguntas</a:t>
            </a:r>
          </a:p>
        </p:txBody>
      </p:sp>
      <p:sp>
        <p:nvSpPr>
          <p:cNvPr id="5" name="Marcador de texto 4">
            <a:extLst>
              <a:ext uri="{FF2B5EF4-FFF2-40B4-BE49-F238E27FC236}">
                <a16:creationId xmlns:a16="http://schemas.microsoft.com/office/drawing/2014/main" id="{BF634849-2EAF-9A6A-9F38-AFC3F36386DB}"/>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440486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30E2FF-E24B-A417-61D7-B92BD8D270D9}"/>
              </a:ext>
            </a:extLst>
          </p:cNvPr>
          <p:cNvSpPr>
            <a:spLocks noGrp="1"/>
          </p:cNvSpPr>
          <p:nvPr>
            <p:ph type="title"/>
          </p:nvPr>
        </p:nvSpPr>
        <p:spPr/>
        <p:txBody>
          <a:bodyPr>
            <a:normAutofit fontScale="90000"/>
          </a:bodyPr>
          <a:lstStyle/>
          <a:p>
            <a:r>
              <a:rPr lang="es-MX" dirty="0"/>
              <a:t>¿Cuál es la producción equivalente o efectiva del artículo Abanico R-70?</a:t>
            </a:r>
            <a:br>
              <a:rPr lang="es-MX" dirty="0"/>
            </a:br>
            <a:endParaRPr lang="es-MX" dirty="0"/>
          </a:p>
        </p:txBody>
      </p:sp>
      <p:sp>
        <p:nvSpPr>
          <p:cNvPr id="3" name="Marcador de contenido 2">
            <a:extLst>
              <a:ext uri="{FF2B5EF4-FFF2-40B4-BE49-F238E27FC236}">
                <a16:creationId xmlns:a16="http://schemas.microsoft.com/office/drawing/2014/main" id="{8CEEE406-4A63-03A6-4AAA-B63EBB27452E}"/>
              </a:ext>
            </a:extLst>
          </p:cNvPr>
          <p:cNvSpPr>
            <a:spLocks noGrp="1"/>
          </p:cNvSpPr>
          <p:nvPr>
            <p:ph idx="1"/>
          </p:nvPr>
        </p:nvSpPr>
        <p:spPr/>
        <p:txBody>
          <a:bodyPr/>
          <a:lstStyle/>
          <a:p>
            <a:pPr algn="just"/>
            <a:r>
              <a:rPr lang="es-MX" dirty="0"/>
              <a:t>La producción equivalente o efectiva se refiere a la cantidad de unidades completas que se han producido, considerando el grado de avance de las unidades en proceso. Para calcularla, se multiplica el número de unidades en proceso por el porcentaje de avance del proceso.</a:t>
            </a:r>
          </a:p>
          <a:p>
            <a:pPr marL="0" indent="0" algn="ctr">
              <a:buNone/>
            </a:pPr>
            <a:r>
              <a:rPr lang="es-MX" sz="2000" b="1" dirty="0"/>
              <a:t>Producción equivalente = Número de unidades en proceso * (% de avance del proceso / 100)</a:t>
            </a:r>
          </a:p>
          <a:p>
            <a:pPr algn="just"/>
            <a:r>
              <a:rPr lang="es-MX" dirty="0"/>
              <a:t>Sin los datos específicos del número de unidades y el porcentaje de avance del artículo Abanico R-70, no podemos calcular la producción equivalente exacta. Sin embargo, si asumimos que hay 100 unidades en proceso con un 50% de avance, la producción equivalente sería:</a:t>
            </a:r>
          </a:p>
          <a:p>
            <a:pPr algn="ctr"/>
            <a:r>
              <a:rPr lang="es-MX" b="1" dirty="0"/>
              <a:t>Producción equivalente = 100 * 0.50 = 50 unidades.</a:t>
            </a:r>
          </a:p>
        </p:txBody>
      </p:sp>
    </p:spTree>
    <p:extLst>
      <p:ext uri="{BB962C8B-B14F-4D97-AF65-F5344CB8AC3E}">
        <p14:creationId xmlns:p14="http://schemas.microsoft.com/office/powerpoint/2010/main" val="1812358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8C7961-D32C-8094-64E2-4F49E54FC849}"/>
              </a:ext>
            </a:extLst>
          </p:cNvPr>
          <p:cNvSpPr>
            <a:spLocks noGrp="1"/>
          </p:cNvSpPr>
          <p:nvPr>
            <p:ph type="title"/>
          </p:nvPr>
        </p:nvSpPr>
        <p:spPr/>
        <p:txBody>
          <a:bodyPr>
            <a:normAutofit fontScale="90000"/>
          </a:bodyPr>
          <a:lstStyle/>
          <a:p>
            <a:r>
              <a:rPr lang="es-MX" dirty="0"/>
              <a:t>¿Cuál es la producción total del artículo Abanico R-70?</a:t>
            </a:r>
            <a:br>
              <a:rPr lang="es-MX" dirty="0"/>
            </a:br>
            <a:endParaRPr lang="es-MX" dirty="0"/>
          </a:p>
        </p:txBody>
      </p:sp>
      <p:sp>
        <p:nvSpPr>
          <p:cNvPr id="3" name="Marcador de contenido 2">
            <a:extLst>
              <a:ext uri="{FF2B5EF4-FFF2-40B4-BE49-F238E27FC236}">
                <a16:creationId xmlns:a16="http://schemas.microsoft.com/office/drawing/2014/main" id="{3BD4FFAC-7D7F-3659-4851-636AB32D9E79}"/>
              </a:ext>
            </a:extLst>
          </p:cNvPr>
          <p:cNvSpPr>
            <a:spLocks noGrp="1"/>
          </p:cNvSpPr>
          <p:nvPr>
            <p:ph idx="1"/>
          </p:nvPr>
        </p:nvSpPr>
        <p:spPr/>
        <p:txBody>
          <a:bodyPr/>
          <a:lstStyle/>
          <a:p>
            <a:pPr algn="just"/>
            <a:r>
              <a:rPr lang="es-MX" dirty="0"/>
              <a:t>La producción total incluye las unidades completadas más la producción equivalente de las unidades en proceso. Si se completaron 200 unidades y hay 50 unidades equivalentes en proceso, la producción total sería:</a:t>
            </a:r>
          </a:p>
          <a:p>
            <a:pPr algn="ctr"/>
            <a:r>
              <a:rPr lang="es-MX" b="1" dirty="0"/>
              <a:t>Producción total = Unidades completadas + Producción equivalente</a:t>
            </a:r>
          </a:p>
          <a:p>
            <a:pPr algn="ctr"/>
            <a:r>
              <a:rPr lang="es-MX" b="1" dirty="0"/>
              <a:t>Producción total = 200 + 50 = 250 unidades</a:t>
            </a:r>
          </a:p>
        </p:txBody>
      </p:sp>
    </p:spTree>
    <p:extLst>
      <p:ext uri="{BB962C8B-B14F-4D97-AF65-F5344CB8AC3E}">
        <p14:creationId xmlns:p14="http://schemas.microsoft.com/office/powerpoint/2010/main" val="295863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A25740-4BA3-981C-BD95-8AED16D44973}"/>
              </a:ext>
            </a:extLst>
          </p:cNvPr>
          <p:cNvSpPr>
            <a:spLocks noGrp="1"/>
          </p:cNvSpPr>
          <p:nvPr>
            <p:ph type="title"/>
          </p:nvPr>
        </p:nvSpPr>
        <p:spPr/>
        <p:txBody>
          <a:bodyPr>
            <a:normAutofit fontScale="90000"/>
          </a:bodyPr>
          <a:lstStyle/>
          <a:p>
            <a:r>
              <a:rPr lang="es-MX" dirty="0"/>
              <a:t>¿Por qué es necesario que las empresas calculen la producción equivalente o efectiva?</a:t>
            </a:r>
            <a:br>
              <a:rPr lang="es-MX" dirty="0"/>
            </a:br>
            <a:endParaRPr lang="es-MX" dirty="0"/>
          </a:p>
        </p:txBody>
      </p:sp>
      <p:sp>
        <p:nvSpPr>
          <p:cNvPr id="3" name="Marcador de contenido 2">
            <a:extLst>
              <a:ext uri="{FF2B5EF4-FFF2-40B4-BE49-F238E27FC236}">
                <a16:creationId xmlns:a16="http://schemas.microsoft.com/office/drawing/2014/main" id="{63993A2F-F111-62DE-1520-867A2D5081FA}"/>
              </a:ext>
            </a:extLst>
          </p:cNvPr>
          <p:cNvSpPr>
            <a:spLocks noGrp="1"/>
          </p:cNvSpPr>
          <p:nvPr>
            <p:ph idx="1"/>
          </p:nvPr>
        </p:nvSpPr>
        <p:spPr/>
        <p:txBody>
          <a:bodyPr>
            <a:normAutofit/>
          </a:bodyPr>
          <a:lstStyle/>
          <a:p>
            <a:pPr algn="just"/>
            <a:r>
              <a:rPr lang="es-MX" sz="2400" dirty="0"/>
              <a:t>Calcular la producción equivalente es crucial para las empresas porque:</a:t>
            </a:r>
          </a:p>
          <a:p>
            <a:pPr lvl="1" algn="just"/>
            <a:r>
              <a:rPr lang="es-MX" sz="2000" b="1" dirty="0"/>
              <a:t>Planificación y control: </a:t>
            </a:r>
            <a:r>
              <a:rPr lang="es-MX" sz="2000" dirty="0"/>
              <a:t>Permite una mejor planificación de los recursos y el control del proceso productivo.</a:t>
            </a:r>
          </a:p>
          <a:p>
            <a:pPr lvl="1" algn="just"/>
            <a:r>
              <a:rPr lang="es-MX" sz="2000" b="1" dirty="0"/>
              <a:t>Costeo preciso: </a:t>
            </a:r>
            <a:r>
              <a:rPr lang="es-MX" sz="2000" dirty="0"/>
              <a:t>Facilita la asignación precisa de costos a las unidades en proceso y completadas.</a:t>
            </a:r>
          </a:p>
          <a:p>
            <a:pPr lvl="1" algn="just"/>
            <a:r>
              <a:rPr lang="es-MX" sz="2000" b="1" dirty="0"/>
              <a:t>Evaluación del desempeño: </a:t>
            </a:r>
            <a:r>
              <a:rPr lang="es-MX" sz="2000" dirty="0"/>
              <a:t>Ayuda a evaluar la eficiencia del proceso productivo y a identificar áreas de mejora.</a:t>
            </a:r>
          </a:p>
          <a:p>
            <a:pPr lvl="1" algn="just"/>
            <a:r>
              <a:rPr lang="es-MX" sz="2000" b="1" dirty="0"/>
              <a:t>Toma de decisiones: </a:t>
            </a:r>
            <a:r>
              <a:rPr lang="es-MX" sz="2000" dirty="0"/>
              <a:t>Proporciona información valiosa para la toma de decisiones estratégicas y operativas.</a:t>
            </a:r>
          </a:p>
        </p:txBody>
      </p:sp>
    </p:spTree>
    <p:extLst>
      <p:ext uri="{BB962C8B-B14F-4D97-AF65-F5344CB8AC3E}">
        <p14:creationId xmlns:p14="http://schemas.microsoft.com/office/powerpoint/2010/main" val="1047966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D28CBB-87CA-93ED-A5E7-CCCCD7A7AF06}"/>
              </a:ext>
            </a:extLst>
          </p:cNvPr>
          <p:cNvSpPr>
            <a:spLocks noGrp="1"/>
          </p:cNvSpPr>
          <p:nvPr>
            <p:ph type="title"/>
          </p:nvPr>
        </p:nvSpPr>
        <p:spPr/>
        <p:txBody>
          <a:bodyPr>
            <a:normAutofit fontScale="90000"/>
          </a:bodyPr>
          <a:lstStyle/>
          <a:p>
            <a:r>
              <a:rPr lang="es-MX" dirty="0"/>
              <a:t>¿Cómo determina una empresa el grado de avance de su producción en proceso?</a:t>
            </a:r>
            <a:br>
              <a:rPr lang="es-MX" dirty="0"/>
            </a:br>
            <a:endParaRPr lang="es-MX" dirty="0"/>
          </a:p>
        </p:txBody>
      </p:sp>
      <p:sp>
        <p:nvSpPr>
          <p:cNvPr id="3" name="Marcador de contenido 2">
            <a:extLst>
              <a:ext uri="{FF2B5EF4-FFF2-40B4-BE49-F238E27FC236}">
                <a16:creationId xmlns:a16="http://schemas.microsoft.com/office/drawing/2014/main" id="{DB9B6AE3-3654-6468-D5F2-3F473F30C28F}"/>
              </a:ext>
            </a:extLst>
          </p:cNvPr>
          <p:cNvSpPr>
            <a:spLocks noGrp="1"/>
          </p:cNvSpPr>
          <p:nvPr>
            <p:ph idx="1"/>
          </p:nvPr>
        </p:nvSpPr>
        <p:spPr/>
        <p:txBody>
          <a:bodyPr>
            <a:normAutofit/>
          </a:bodyPr>
          <a:lstStyle/>
          <a:p>
            <a:pPr algn="just"/>
            <a:r>
              <a:rPr lang="es-MX" sz="2400" dirty="0"/>
              <a:t>Las empresas determinan el grado de avance de la producción en proceso mediante:</a:t>
            </a:r>
          </a:p>
          <a:p>
            <a:pPr lvl="1" algn="just"/>
            <a:r>
              <a:rPr lang="es-MX" sz="2000" b="1" dirty="0"/>
              <a:t>Inspecciones físicas</a:t>
            </a:r>
            <a:r>
              <a:rPr lang="es-MX" sz="2000" dirty="0"/>
              <a:t>: Evaluación directa del estado de las unidades en proceso.</a:t>
            </a:r>
          </a:p>
          <a:p>
            <a:pPr lvl="1" algn="just"/>
            <a:r>
              <a:rPr lang="es-MX" sz="2000" b="1" dirty="0"/>
              <a:t>Sistemas de seguimiento</a:t>
            </a:r>
            <a:r>
              <a:rPr lang="es-MX" sz="2000" dirty="0"/>
              <a:t>: Uso de sistemas de información y tecnología para monitorear el progreso.</a:t>
            </a:r>
          </a:p>
          <a:p>
            <a:pPr lvl="1" algn="just"/>
            <a:r>
              <a:rPr lang="es-MX" sz="2000" b="1" dirty="0"/>
              <a:t>Estimaciones técnicas</a:t>
            </a:r>
            <a:r>
              <a:rPr lang="es-MX" sz="2000" dirty="0"/>
              <a:t>: Basadas en estándares de producción y experiencia previa.</a:t>
            </a:r>
          </a:p>
          <a:p>
            <a:pPr lvl="1" algn="just"/>
            <a:r>
              <a:rPr lang="es-MX" sz="2000" b="1" dirty="0"/>
              <a:t>Informes de producción</a:t>
            </a:r>
            <a:r>
              <a:rPr lang="es-MX" sz="2000" dirty="0"/>
              <a:t>: Reportes periódicos que detallan el avance de cada etapa del proceso.</a:t>
            </a:r>
          </a:p>
        </p:txBody>
      </p:sp>
    </p:spTree>
    <p:extLst>
      <p:ext uri="{BB962C8B-B14F-4D97-AF65-F5344CB8AC3E}">
        <p14:creationId xmlns:p14="http://schemas.microsoft.com/office/powerpoint/2010/main" val="1931124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E750E8FA-7231-F1B2-9EF9-9BC326872504}"/>
              </a:ext>
            </a:extLst>
          </p:cNvPr>
          <p:cNvSpPr>
            <a:spLocks noGrp="1"/>
          </p:cNvSpPr>
          <p:nvPr>
            <p:ph type="title"/>
          </p:nvPr>
        </p:nvSpPr>
        <p:spPr/>
        <p:txBody>
          <a:bodyPr/>
          <a:lstStyle/>
          <a:p>
            <a:r>
              <a:rPr lang="es-MX" dirty="0"/>
              <a:t>¡Gracias!</a:t>
            </a:r>
          </a:p>
        </p:txBody>
      </p:sp>
      <p:sp>
        <p:nvSpPr>
          <p:cNvPr id="5" name="Marcador de texto 4">
            <a:extLst>
              <a:ext uri="{FF2B5EF4-FFF2-40B4-BE49-F238E27FC236}">
                <a16:creationId xmlns:a16="http://schemas.microsoft.com/office/drawing/2014/main" id="{F6D46A5C-9F49-FED0-42CA-849A6E4F29D1}"/>
              </a:ext>
            </a:extLst>
          </p:cNvPr>
          <p:cNvSpPr>
            <a:spLocks noGrp="1"/>
          </p:cNvSpPr>
          <p:nvPr>
            <p:ph type="body" idx="1"/>
          </p:nvPr>
        </p:nvSpPr>
        <p:spPr/>
        <p:txBody>
          <a:bodyPr/>
          <a:lstStyle/>
          <a:p>
            <a:endParaRPr lang="es-MX"/>
          </a:p>
        </p:txBody>
      </p:sp>
    </p:spTree>
    <p:extLst>
      <p:ext uri="{BB962C8B-B14F-4D97-AF65-F5344CB8AC3E}">
        <p14:creationId xmlns:p14="http://schemas.microsoft.com/office/powerpoint/2010/main" val="33409487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26</TotalTime>
  <Words>499</Words>
  <Application>Microsoft Office PowerPoint</Application>
  <PresentationFormat>Panorámica</PresentationFormat>
  <Paragraphs>29</Paragraphs>
  <Slides>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vt:i4>
      </vt:variant>
    </vt:vector>
  </HeadingPairs>
  <TitlesOfParts>
    <vt:vector size="13" baseType="lpstr">
      <vt:lpstr>Arial</vt:lpstr>
      <vt:lpstr>Tw Cen MT</vt:lpstr>
      <vt:lpstr>Tw Cen MT Condensed</vt:lpstr>
      <vt:lpstr>Wingdings 3</vt:lpstr>
      <vt:lpstr>Integral</vt:lpstr>
      <vt:lpstr>M2 Costos y presupuestos FLN B Proyecto Modular y Proyecto Integrador</vt:lpstr>
      <vt:lpstr>Caso Práctico</vt:lpstr>
      <vt:lpstr>Responde las siguientes preguntas</vt:lpstr>
      <vt:lpstr>¿Cuál es la producción equivalente o efectiva del artículo Abanico R-70? </vt:lpstr>
      <vt:lpstr>¿Cuál es la producción total del artículo Abanico R-70? </vt:lpstr>
      <vt:lpstr>¿Por qué es necesario que las empresas calculen la producción equivalente o efectiva? </vt:lpstr>
      <vt:lpstr>¿Cómo determina una empresa el grado de avance de su producción en proceso? </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José Ibáñez</dc:creator>
  <cp:lastModifiedBy>José Ibáñez</cp:lastModifiedBy>
  <cp:revision>2</cp:revision>
  <dcterms:created xsi:type="dcterms:W3CDTF">2025-03-07T01:42:06Z</dcterms:created>
  <dcterms:modified xsi:type="dcterms:W3CDTF">2025-03-07T02:08:26Z</dcterms:modified>
</cp:coreProperties>
</file>