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256" r:id="rId3"/>
    <p:sldId id="257" r:id="rId4"/>
    <p:sldId id="258" r:id="rId5"/>
    <p:sldId id="260" r:id="rId6"/>
    <p:sldId id="261" r:id="rId7"/>
    <p:sldId id="262" r:id="rId8"/>
    <p:sldId id="263" r:id="rId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4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60FBDFE-C587-4B4C-A407-44438C67B59E}" type="datetimeFigureOut">
              <a:rPr lang="zh-CN" altLang="en-US" smtClean="0"/>
            </a:fld>
            <a:endParaRPr lang="zh-CN" alt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zh-CN" alt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760FBDFE-C587-4B4C-A407-44438C67B59E}" type="datetimeFigureOut">
              <a:rPr lang="zh-CN" altLang="en-US" smtClean="0"/>
            </a:fld>
            <a:endParaRPr lang="zh-CN" altLang="en-US"/>
          </a:p>
        </p:txBody>
      </p:sp>
      <p:sp>
        <p:nvSpPr>
          <p:cNvPr id="5" name="Footer Placeholder 4"/>
          <p:cNvSpPr>
            <a:spLocks noGrp="1"/>
          </p:cNvSpPr>
          <p:nvPr>
            <p:ph type="ftr" sz="quarter" idx="11"/>
          </p:nvPr>
        </p:nvSpPr>
        <p:spPr/>
        <p:txBody>
          <a:bodyPr/>
          <a:p>
            <a:endParaRPr lang="zh-CN" altLang="en-US"/>
          </a:p>
        </p:txBody>
      </p:sp>
      <p:sp>
        <p:nvSpPr>
          <p:cNvPr id="6" name="Slide Number Placeholder 5"/>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760FBDFE-C587-4B4C-A407-44438C67B59E}" type="datetimeFigureOut">
              <a:rPr lang="zh-CN" altLang="en-US" smtClean="0"/>
            </a:fld>
            <a:endParaRPr lang="zh-CN" altLang="en-US"/>
          </a:p>
        </p:txBody>
      </p:sp>
      <p:sp>
        <p:nvSpPr>
          <p:cNvPr id="6" name="Footer Placeholder 5"/>
          <p:cNvSpPr>
            <a:spLocks noGrp="1"/>
          </p:cNvSpPr>
          <p:nvPr>
            <p:ph type="ftr" sz="quarter" idx="11"/>
          </p:nvPr>
        </p:nvSpPr>
        <p:spPr/>
        <p:txBody>
          <a:bodyPr/>
          <a:p>
            <a:endParaRPr lang="zh-CN" altLang="en-US"/>
          </a:p>
        </p:txBody>
      </p:sp>
      <p:sp>
        <p:nvSpPr>
          <p:cNvPr id="7" name="Slide Number Placeholder 6"/>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760FBDFE-C587-4B4C-A407-44438C67B59E}" type="datetimeFigureOut">
              <a:rPr lang="zh-CN" altLang="en-US" smtClean="0"/>
            </a:fld>
            <a:endParaRPr lang="zh-CN" altLang="en-US"/>
          </a:p>
        </p:txBody>
      </p:sp>
      <p:sp>
        <p:nvSpPr>
          <p:cNvPr id="8" name="Footer Placeholder 7"/>
          <p:cNvSpPr>
            <a:spLocks noGrp="1"/>
          </p:cNvSpPr>
          <p:nvPr>
            <p:ph type="ftr" sz="quarter" idx="11"/>
          </p:nvPr>
        </p:nvSpPr>
        <p:spPr/>
        <p:txBody>
          <a:bodyPr/>
          <a:p>
            <a:endParaRPr lang="zh-CN" altLang="en-US"/>
          </a:p>
        </p:txBody>
      </p:sp>
      <p:sp>
        <p:nvSpPr>
          <p:cNvPr id="9" name="Slide Number Placeholder 8"/>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760FBDFE-C587-4B4C-A407-44438C67B59E}" type="datetimeFigureOut">
              <a:rPr lang="zh-CN" altLang="en-US" smtClean="0"/>
            </a:fld>
            <a:endParaRPr lang="zh-CN" altLang="en-US"/>
          </a:p>
        </p:txBody>
      </p:sp>
      <p:sp>
        <p:nvSpPr>
          <p:cNvPr id="4" name="Footer Placeholder 3"/>
          <p:cNvSpPr>
            <a:spLocks noGrp="1"/>
          </p:cNvSpPr>
          <p:nvPr>
            <p:ph type="ftr" sz="quarter" idx="11"/>
          </p:nvPr>
        </p:nvSpPr>
        <p:spPr/>
        <p:txBody>
          <a:bodyPr/>
          <a:p>
            <a:endParaRPr lang="zh-CN" altLang="en-US"/>
          </a:p>
        </p:txBody>
      </p:sp>
      <p:sp>
        <p:nvSpPr>
          <p:cNvPr id="5" name="Slide Number Placeholder 4"/>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760FBDFE-C587-4B4C-A407-44438C67B59E}" type="datetimeFigureOut">
              <a:rPr lang="zh-CN" altLang="en-US" smtClean="0"/>
            </a:fld>
            <a:endParaRPr lang="zh-CN" altLang="en-US"/>
          </a:p>
        </p:txBody>
      </p:sp>
      <p:sp>
        <p:nvSpPr>
          <p:cNvPr id="3" name="Footer Placeholder 2"/>
          <p:cNvSpPr>
            <a:spLocks noGrp="1"/>
          </p:cNvSpPr>
          <p:nvPr>
            <p:ph type="ftr" sz="quarter" idx="11"/>
          </p:nvPr>
        </p:nvSpPr>
        <p:spPr/>
        <p:txBody>
          <a:bodyPr/>
          <a:p>
            <a:endParaRPr lang="zh-CN" altLang="en-US"/>
          </a:p>
        </p:txBody>
      </p:sp>
      <p:sp>
        <p:nvSpPr>
          <p:cNvPr id="4" name="Slide Number Placeholder 3"/>
          <p:cNvSpPr>
            <a:spLocks noGrp="1"/>
          </p:cNvSpPr>
          <p:nvPr>
            <p:ph type="sldNum" sz="quarter" idx="12"/>
          </p:nvPr>
        </p:nvSpPr>
        <p:spPr/>
        <p:txBody>
          <a:bodyPr/>
          <a:p>
            <a:fld id="{49AE70B2-8BF9-45C0-BB95-33D1B9D3A854}"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9EFD9D74-47D9-4702-A33C-335B63B48DBF}" type="datetimeFigureOut">
              <a:rPr lang="zh-CN" altLang="en-US" smtClean="0"/>
            </a:fld>
            <a:endParaRPr lang="zh-CN" altLang="en-US" dirty="0"/>
          </a:p>
        </p:txBody>
      </p:sp>
      <p:sp>
        <p:nvSpPr>
          <p:cNvPr id="6" name="Footer Placeholder 5"/>
          <p:cNvSpPr>
            <a:spLocks noGrp="1"/>
          </p:cNvSpPr>
          <p:nvPr>
            <p:ph type="ftr" sz="quarter" idx="11"/>
          </p:nvPr>
        </p:nvSpPr>
        <p:spPr/>
        <p:txBody>
          <a:bodyPr/>
          <a:p>
            <a:endParaRPr lang="zh-CN" altLang="en-US" dirty="0"/>
          </a:p>
        </p:txBody>
      </p:sp>
      <p:sp>
        <p:nvSpPr>
          <p:cNvPr id="7" name="Slide Number Placeholder 6"/>
          <p:cNvSpPr>
            <a:spLocks noGrp="1"/>
          </p:cNvSpPr>
          <p:nvPr>
            <p:ph type="sldNum" sz="quarter" idx="12"/>
          </p:nvPr>
        </p:nvSpPr>
        <p:spPr/>
        <p:txBody>
          <a:bodyPr/>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760FBDFE-C587-4B4C-A407-44438C67B59E}" type="datetimeFigureOut">
              <a:rPr lang="zh-CN" altLang="en-US" smtClean="0"/>
            </a:fld>
            <a:endParaRPr lang="zh-CN" alt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zh-CN" alt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itchFamily="2" charset="-122"/>
        </a:defRPr>
      </a:lvl2pPr>
      <a:lvl3pPr algn="l" rtl="0" fontAlgn="base">
        <a:spcBef>
          <a:spcPct val="0"/>
        </a:spcBef>
        <a:spcAft>
          <a:spcPct val="0"/>
        </a:spcAft>
        <a:defRPr sz="3600">
          <a:solidFill>
            <a:schemeClr val="tx1"/>
          </a:solidFill>
          <a:latin typeface="Arial" panose="020B0604020202020204" pitchFamily="34" charset="0"/>
          <a:ea typeface="SimSun" pitchFamily="2" charset="-122"/>
        </a:defRPr>
      </a:lvl3pPr>
      <a:lvl4pPr algn="l" rtl="0" fontAlgn="base">
        <a:spcBef>
          <a:spcPct val="0"/>
        </a:spcBef>
        <a:spcAft>
          <a:spcPct val="0"/>
        </a:spcAft>
        <a:defRPr sz="3600">
          <a:solidFill>
            <a:schemeClr val="tx1"/>
          </a:solidFill>
          <a:latin typeface="Arial" panose="020B0604020202020204" pitchFamily="34" charset="0"/>
          <a:ea typeface="SimSun" pitchFamily="2" charset="-122"/>
        </a:defRPr>
      </a:lvl4pPr>
      <a:lvl5pPr algn="l" rtl="0" fontAlgn="base">
        <a:spcBef>
          <a:spcPct val="0"/>
        </a:spcBef>
        <a:spcAft>
          <a:spcPct val="0"/>
        </a:spcAft>
        <a:defRPr sz="3600">
          <a:solidFill>
            <a:schemeClr val="tx1"/>
          </a:solidFill>
          <a:latin typeface="Arial" panose="020B060402020202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24205" y="1196975"/>
            <a:ext cx="10942955" cy="1083310"/>
          </a:xfrm>
        </p:spPr>
        <p:txBody>
          <a:bodyPr/>
          <a:p>
            <a:r>
              <a:rPr lang="es-MX" altLang="en-US">
                <a:latin typeface="Laksaman" panose="020B0500040200020003" charset="0"/>
                <a:cs typeface="Laksaman" panose="020B0500040200020003" charset="0"/>
              </a:rPr>
              <a:t>M2 Electricidad y magnetismo FIN A</a:t>
            </a:r>
            <a:br>
              <a:rPr lang="es-MX" altLang="en-US">
                <a:latin typeface="Laksaman" panose="020B0500040200020003" charset="0"/>
                <a:cs typeface="Laksaman" panose="020B0500040200020003" charset="0"/>
              </a:rPr>
            </a:br>
            <a:r>
              <a:rPr lang="es-MX" altLang="en-US">
                <a:latin typeface="Laksaman" panose="020B0500040200020003" charset="0"/>
                <a:cs typeface="Laksaman" panose="020B0500040200020003" charset="0"/>
              </a:rPr>
              <a:t>Proyecto Integrador</a:t>
            </a:r>
            <a:br>
              <a:rPr lang="es-MX" altLang="en-US">
                <a:latin typeface="Laksaman" panose="020B0500040200020003" charset="0"/>
                <a:cs typeface="Laksaman" panose="020B0500040200020003" charset="0"/>
              </a:rPr>
            </a:br>
            <a:endParaRPr lang="es-MX" altLang="en-US">
              <a:latin typeface="Laksaman" panose="020B0500040200020003" charset="0"/>
              <a:cs typeface="Laksaman" panose="020B0500040200020003" charset="0"/>
            </a:endParaRPr>
          </a:p>
        </p:txBody>
      </p:sp>
      <p:sp>
        <p:nvSpPr>
          <p:cNvPr id="3" name="Subtitle 2"/>
          <p:cNvSpPr>
            <a:spLocks noGrp="1"/>
          </p:cNvSpPr>
          <p:nvPr>
            <p:ph type="subTitle" idx="1"/>
          </p:nvPr>
        </p:nvSpPr>
        <p:spPr>
          <a:xfrm>
            <a:off x="626533" y="2464435"/>
            <a:ext cx="10949517" cy="1752600"/>
          </a:xfrm>
        </p:spPr>
        <p:txBody>
          <a:bodyPr/>
          <a:p>
            <a:r>
              <a:rPr lang="es-MX" altLang="en-US">
                <a:latin typeface="Laksaman" panose="020B0500040200020003" charset="0"/>
                <a:cs typeface="Laksaman" panose="020B0500040200020003" charset="0"/>
              </a:rPr>
              <a:t>José Ramón Ibáñez Posadas</a:t>
            </a:r>
            <a:endParaRPr lang="es-MX" altLang="en-US">
              <a:latin typeface="Laksaman" panose="020B0500040200020003" charset="0"/>
              <a:cs typeface="Laksaman" panose="020B0500040200020003" charset="0"/>
            </a:endParaRPr>
          </a:p>
          <a:p>
            <a:r>
              <a:rPr lang="es-MX" altLang="en-US">
                <a:latin typeface="Laksaman" panose="020B0500040200020003" charset="0"/>
                <a:cs typeface="Laksaman" panose="020B0500040200020003" charset="0"/>
              </a:rPr>
              <a:t>BNL098377</a:t>
            </a:r>
            <a:endParaRPr lang="es-MX" altLang="en-US">
              <a:latin typeface="Laksaman" panose="020B0500040200020003" charset="0"/>
              <a:cs typeface="Laksaman" panose="020B0500040200020003"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609600" y="190500"/>
            <a:ext cx="11202670" cy="582930"/>
          </a:xfrm>
        </p:spPr>
        <p:txBody>
          <a:bodyPr/>
          <a:p>
            <a:r>
              <a:rPr lang="en-US" sz="2000" b="1">
                <a:latin typeface="Laksaman" panose="020B0500040200020003" charset="0"/>
                <a:cs typeface="Laksaman" panose="020B0500040200020003" charset="0"/>
              </a:rPr>
              <a:t>¿Qu</a:t>
            </a:r>
            <a:r>
              <a:rPr lang="es-MX" altLang="en-US" sz="2000" b="1">
                <a:latin typeface="Laksaman" panose="020B0500040200020003" charset="0"/>
                <a:cs typeface="Laksaman" panose="020B0500040200020003" charset="0"/>
              </a:rPr>
              <a:t>é</a:t>
            </a:r>
            <a:r>
              <a:rPr lang="en-US" sz="2000" b="1">
                <a:latin typeface="Laksaman" panose="020B0500040200020003" charset="0"/>
                <a:cs typeface="Laksaman" panose="020B0500040200020003" charset="0"/>
              </a:rPr>
              <a:t> son los circuitos eléctricos y qué importancia tienen en la sociedad de hoy en día?</a:t>
            </a:r>
            <a:endParaRPr lang="en-US" sz="2000" b="1">
              <a:latin typeface="Laksaman" panose="020B0500040200020003" charset="0"/>
              <a:cs typeface="Laksaman" panose="020B0500040200020003" charset="0"/>
            </a:endParaRPr>
          </a:p>
        </p:txBody>
      </p:sp>
      <p:sp>
        <p:nvSpPr>
          <p:cNvPr id="5" name="Content Placeholder 4"/>
          <p:cNvSpPr>
            <a:spLocks noGrp="1"/>
          </p:cNvSpPr>
          <p:nvPr>
            <p:ph idx="1"/>
          </p:nvPr>
        </p:nvSpPr>
        <p:spPr/>
        <p:txBody>
          <a:bodyPr/>
          <a:p>
            <a:pPr algn="just"/>
            <a:r>
              <a:rPr lang="en-US" sz="1600">
                <a:latin typeface="Laksaman" panose="020B0500040200020003" charset="0"/>
                <a:cs typeface="Laksaman" panose="020B0500040200020003" charset="0"/>
                <a:sym typeface="+mn-ea"/>
              </a:rPr>
              <a:t>Los circuitos eléctricos son sistemas diseñados para transportar y controlar el flujo de corriente eléctrica. Consisten en una serie de componentes eléctricos interconectados, como resistencias, condensadores, inductores, interruptores y fuentes de alimentación, entre otros, dispuestos de tal manera que permiten que la electricidad fluya de manera controlada para realizar tareas específicas.</a:t>
            </a:r>
            <a:endParaRPr lang="en-US" sz="1600">
              <a:latin typeface="Laksaman" panose="020B0500040200020003" charset="0"/>
              <a:cs typeface="Laksaman" panose="020B0500040200020003" charset="0"/>
            </a:endParaRPr>
          </a:p>
          <a:p>
            <a:pPr algn="just"/>
            <a:r>
              <a:rPr lang="en-US" sz="1600">
                <a:latin typeface="Laksaman" panose="020B0500040200020003" charset="0"/>
                <a:cs typeface="Laksaman" panose="020B0500040200020003" charset="0"/>
                <a:sym typeface="+mn-ea"/>
              </a:rPr>
              <a:t>La importancia de los circuitos eléctricos en la sociedad contemporánea es difícil de exagerar. Están presentes en prácticamente todos los aspectos de nuestra vida cotidiana y son fundamentales para el funcionamiento de una amplia gama de tecnologías y dispositivos, incluyendo:</a:t>
            </a:r>
            <a:r>
              <a:rPr lang="es-MX" altLang="en-US" sz="1600">
                <a:latin typeface="Laksaman" panose="020B0500040200020003" charset="0"/>
                <a:cs typeface="Laksaman" panose="020B0500040200020003" charset="0"/>
                <a:sym typeface="+mn-ea"/>
              </a:rPr>
              <a:t> </a:t>
            </a:r>
            <a:r>
              <a:rPr lang="es-MX" altLang="en-US" sz="1600" b="1">
                <a:latin typeface="Laksaman" panose="020B0500040200020003" charset="0"/>
                <a:cs typeface="Laksaman" panose="020B0500040200020003" charset="0"/>
                <a:sym typeface="+mn-ea"/>
              </a:rPr>
              <a:t>Electrónica de Consumo, Industria y Manufactura, Transporte, Infraestructura y servicios públicos, Medicina y salud e Investigación y desarrollo tecnológico</a:t>
            </a:r>
            <a:r>
              <a:rPr lang="es-MX" altLang="en-US" sz="1600">
                <a:latin typeface="Laksaman" panose="020B0500040200020003" charset="0"/>
                <a:cs typeface="Laksaman" panose="020B0500040200020003" charset="0"/>
                <a:sym typeface="+mn-ea"/>
              </a:rPr>
              <a:t>.</a:t>
            </a:r>
            <a:endParaRPr lang="en-US" sz="1600">
              <a:latin typeface="Laksaman" panose="020B0500040200020003" charset="0"/>
              <a:cs typeface="Laksaman" panose="020B0500040200020003" charset="0"/>
            </a:endParaRPr>
          </a:p>
          <a:p>
            <a:endParaRPr lang="en-US" sz="1600">
              <a:latin typeface="Laksaman" panose="020B0500040200020003" charset="0"/>
              <a:cs typeface="Laksaman" panose="020B0500040200020003" charset="0"/>
            </a:endParaRPr>
          </a:p>
        </p:txBody>
      </p:sp>
      <p:pic>
        <p:nvPicPr>
          <p:cNvPr id="11" name="Content Placeholder 8"/>
          <p:cNvPicPr>
            <a:picLocks noChangeAspect="1"/>
          </p:cNvPicPr>
          <p:nvPr/>
        </p:nvPicPr>
        <p:blipFill>
          <a:blip r:embed="rId1"/>
          <a:stretch>
            <a:fillRect/>
          </a:stretch>
        </p:blipFill>
        <p:spPr>
          <a:xfrm>
            <a:off x="1094105" y="4351655"/>
            <a:ext cx="1794510" cy="1208405"/>
          </a:xfrm>
          <a:prstGeom prst="rect">
            <a:avLst/>
          </a:prstGeom>
          <a:noFill/>
          <a:ln w="9525">
            <a:noFill/>
          </a:ln>
        </p:spPr>
      </p:pic>
      <p:pic>
        <p:nvPicPr>
          <p:cNvPr id="12" name="Picture 11"/>
          <p:cNvPicPr>
            <a:picLocks noChangeAspect="1"/>
          </p:cNvPicPr>
          <p:nvPr/>
        </p:nvPicPr>
        <p:blipFill>
          <a:blip r:embed="rId2"/>
          <a:stretch>
            <a:fillRect/>
          </a:stretch>
        </p:blipFill>
        <p:spPr>
          <a:xfrm>
            <a:off x="2888615" y="3422650"/>
            <a:ext cx="1823720" cy="1209040"/>
          </a:xfrm>
          <a:prstGeom prst="rect">
            <a:avLst/>
          </a:prstGeom>
        </p:spPr>
      </p:pic>
      <p:pic>
        <p:nvPicPr>
          <p:cNvPr id="13" name="Picture 12"/>
          <p:cNvPicPr>
            <a:picLocks noChangeAspect="1"/>
          </p:cNvPicPr>
          <p:nvPr/>
        </p:nvPicPr>
        <p:blipFill>
          <a:blip r:embed="rId3"/>
          <a:stretch>
            <a:fillRect/>
          </a:stretch>
        </p:blipFill>
        <p:spPr>
          <a:xfrm>
            <a:off x="4807585" y="4350385"/>
            <a:ext cx="2053590" cy="1209675"/>
          </a:xfrm>
          <a:prstGeom prst="rect">
            <a:avLst/>
          </a:prstGeom>
        </p:spPr>
      </p:pic>
      <p:pic>
        <p:nvPicPr>
          <p:cNvPr id="14" name="Picture 13"/>
          <p:cNvPicPr>
            <a:picLocks noChangeAspect="1"/>
          </p:cNvPicPr>
          <p:nvPr/>
        </p:nvPicPr>
        <p:blipFill>
          <a:blip r:embed="rId4"/>
          <a:stretch>
            <a:fillRect/>
          </a:stretch>
        </p:blipFill>
        <p:spPr>
          <a:xfrm>
            <a:off x="6861175" y="3412490"/>
            <a:ext cx="1838325" cy="1219200"/>
          </a:xfrm>
          <a:prstGeom prst="rect">
            <a:avLst/>
          </a:prstGeom>
        </p:spPr>
      </p:pic>
      <p:pic>
        <p:nvPicPr>
          <p:cNvPr id="15" name="Picture 14"/>
          <p:cNvPicPr>
            <a:picLocks noChangeAspect="1"/>
          </p:cNvPicPr>
          <p:nvPr/>
        </p:nvPicPr>
        <p:blipFill>
          <a:blip r:embed="rId5"/>
          <a:stretch>
            <a:fillRect/>
          </a:stretch>
        </p:blipFill>
        <p:spPr>
          <a:xfrm>
            <a:off x="8748395" y="4340860"/>
            <a:ext cx="1793240" cy="1219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1582400" cy="582930"/>
          </a:xfrm>
        </p:spPr>
        <p:txBody>
          <a:bodyPr/>
          <a:p>
            <a:r>
              <a:rPr lang="en-US" sz="2000" b="1">
                <a:latin typeface="Laksaman" panose="020B0500040200020003" charset="0"/>
                <a:cs typeface="Laksaman" panose="020B0500040200020003" charset="0"/>
              </a:rPr>
              <a:t>¿A qué se refieren las leyes de Kirchhoff y dos aplicaciones prácticas que se les</a:t>
            </a:r>
            <a:r>
              <a:rPr lang="es-MX" altLang="en-US" sz="2000" b="1">
                <a:latin typeface="Laksaman" panose="020B0500040200020003" charset="0"/>
                <a:cs typeface="Laksaman" panose="020B0500040200020003" charset="0"/>
              </a:rPr>
              <a:t> </a:t>
            </a:r>
            <a:r>
              <a:rPr lang="en-US" sz="2000" b="1">
                <a:latin typeface="Laksaman" panose="020B0500040200020003" charset="0"/>
                <a:cs typeface="Laksaman" panose="020B0500040200020003" charset="0"/>
              </a:rPr>
              <a:t>pueden dar?</a:t>
            </a:r>
            <a:endParaRPr lang="en-US" sz="2000" b="1">
              <a:latin typeface="Laksaman" panose="020B0500040200020003" charset="0"/>
              <a:cs typeface="Laksaman" panose="020B0500040200020003" charset="0"/>
            </a:endParaRPr>
          </a:p>
        </p:txBody>
      </p:sp>
      <p:sp>
        <p:nvSpPr>
          <p:cNvPr id="3" name="Content Placeholder 2"/>
          <p:cNvSpPr>
            <a:spLocks noGrp="1"/>
          </p:cNvSpPr>
          <p:nvPr>
            <p:ph idx="1"/>
          </p:nvPr>
        </p:nvSpPr>
        <p:spPr>
          <a:xfrm>
            <a:off x="609600" y="1158875"/>
            <a:ext cx="10972800" cy="5217160"/>
          </a:xfrm>
        </p:spPr>
        <p:txBody>
          <a:bodyPr/>
          <a:p>
            <a:pPr algn="just"/>
            <a:r>
              <a:rPr lang="en-US" sz="1600">
                <a:latin typeface="Laksaman" panose="020B0500040200020003" charset="0"/>
                <a:cs typeface="Laksaman" panose="020B0500040200020003" charset="0"/>
              </a:rPr>
              <a:t>Las leyes de Kirchhoff son dos principios fundamentales en el análisis de circuitos eléctricos, formulados por el físico alemán Gustav Kirchhoff en la década de 1840. Estas leyes son:</a:t>
            </a:r>
            <a:endParaRPr lang="en-US" sz="1600">
              <a:latin typeface="Laksaman" panose="020B0500040200020003" charset="0"/>
              <a:cs typeface="Laksaman" panose="020B0500040200020003" charset="0"/>
            </a:endParaRPr>
          </a:p>
          <a:p>
            <a:pPr algn="just"/>
            <a:r>
              <a:rPr lang="en-US" sz="1600" b="1">
                <a:latin typeface="Laksaman" panose="020B0500040200020003" charset="0"/>
                <a:cs typeface="Laksaman" panose="020B0500040200020003" charset="0"/>
              </a:rPr>
              <a:t>Ley de Kirchhoff de las corrientes (Ley de corrientes de Kirchhoff o LCK)</a:t>
            </a:r>
            <a:r>
              <a:rPr lang="en-US" sz="1600">
                <a:latin typeface="Laksaman" panose="020B0500040200020003" charset="0"/>
                <a:cs typeface="Laksaman" panose="020B0500040200020003" charset="0"/>
              </a:rPr>
              <a:t>: Esta ley establece que la suma algebraica de todas las corrientes que entran y salen de un nodo en un circuito eléctrico es igual a cero. Es decir, en cualquier nodo de un circuito eléctrico, la suma de las corrientes que entran es igual a la suma de las corrientes que salen. Matemáticamente, se puede expresar como:</a:t>
            </a:r>
            <a:endParaRPr lang="en-US" sz="1600">
              <a:latin typeface="Laksaman" panose="020B0500040200020003" charset="0"/>
              <a:cs typeface="Laksaman" panose="020B0500040200020003" charset="0"/>
            </a:endParaRPr>
          </a:p>
          <a:p>
            <a:pPr algn="just"/>
            <a:endParaRPr lang="en-US" sz="1600">
              <a:latin typeface="Laksaman" panose="020B0500040200020003" charset="0"/>
              <a:cs typeface="Laksaman" panose="020B0500040200020003" charset="0"/>
            </a:endParaRPr>
          </a:p>
          <a:p>
            <a:pPr algn="just"/>
            <a:endParaRPr lang="en-US" sz="1600">
              <a:latin typeface="Laksaman" panose="020B0500040200020003" charset="0"/>
              <a:cs typeface="Laksaman" panose="020B0500040200020003" charset="0"/>
            </a:endParaRPr>
          </a:p>
          <a:p>
            <a:pPr algn="just"/>
            <a:r>
              <a:rPr lang="en-US" sz="1600">
                <a:latin typeface="Laksaman" panose="020B0500040200020003" charset="0"/>
                <a:cs typeface="Laksaman" panose="020B0500040200020003" charset="0"/>
              </a:rPr>
              <a:t>Donde </a:t>
            </a:r>
            <a:r>
              <a:rPr lang="es-MX" altLang="en-US" sz="1600" i="1">
                <a:latin typeface="Laksaman" panose="020B0500040200020003" charset="0"/>
                <a:cs typeface="Laksaman" panose="020B0500040200020003" charset="0"/>
              </a:rPr>
              <a:t>I</a:t>
            </a:r>
            <a:r>
              <a:rPr lang="es-MX" altLang="en-US" sz="1600" i="1" baseline="-25000">
                <a:latin typeface="Laksaman" panose="020B0500040200020003" charset="0"/>
                <a:cs typeface="Laksaman" panose="020B0500040200020003" charset="0"/>
              </a:rPr>
              <a:t>n</a:t>
            </a:r>
            <a:r>
              <a:rPr lang="es-MX" altLang="en-US" sz="1600">
                <a:latin typeface="Laksaman" panose="020B0500040200020003" charset="0"/>
                <a:cs typeface="Laksaman" panose="020B0500040200020003" charset="0"/>
              </a:rPr>
              <a:t> </a:t>
            </a:r>
            <a:r>
              <a:rPr lang="en-US" sz="1600">
                <a:latin typeface="Laksaman" panose="020B0500040200020003" charset="0"/>
                <a:cs typeface="Laksaman" panose="020B0500040200020003" charset="0"/>
              </a:rPr>
              <a:t>es la corriente que fluye por el enésimo conductor que conecta al nodo, y </a:t>
            </a:r>
            <a:r>
              <a:rPr lang="en-US" sz="1600" i="1">
                <a:latin typeface="Laksaman" panose="020B0500040200020003" charset="0"/>
                <a:cs typeface="Laksaman" panose="020B0500040200020003" charset="0"/>
              </a:rPr>
              <a:t>N</a:t>
            </a:r>
            <a:r>
              <a:rPr lang="en-US" sz="1600">
                <a:latin typeface="Laksaman" panose="020B0500040200020003" charset="0"/>
                <a:cs typeface="Laksaman" panose="020B0500040200020003" charset="0"/>
              </a:rPr>
              <a:t> es el número total de conductores conectados al nodo.</a:t>
            </a:r>
            <a:endParaRPr lang="en-US" sz="1600">
              <a:latin typeface="Laksaman" panose="020B0500040200020003" charset="0"/>
              <a:cs typeface="Laksaman" panose="020B0500040200020003" charset="0"/>
            </a:endParaRPr>
          </a:p>
          <a:p>
            <a:pPr algn="just"/>
            <a:r>
              <a:rPr lang="en-US" sz="1600" b="1">
                <a:latin typeface="Laksaman" panose="020B0500040200020003" charset="0"/>
                <a:cs typeface="Laksaman" panose="020B0500040200020003" charset="0"/>
              </a:rPr>
              <a:t>Ley de Kirchhoff de las tensiones (Ley de tensiones de Kirchhoff o LTK)</a:t>
            </a:r>
            <a:r>
              <a:rPr lang="en-US" sz="1600">
                <a:latin typeface="Laksaman" panose="020B0500040200020003" charset="0"/>
                <a:cs typeface="Laksaman" panose="020B0500040200020003" charset="0"/>
              </a:rPr>
              <a:t>: Esta ley establece que la suma algebraica de las diferencias de potencial (voltajes) alrededor de cualquier lazo cerrado en un circuito eléctrico es igual a cero. Es decir, la suma de las caídas de voltaje (o tensiones) alrededor de un lazo cerrado en un circuito es igual a la suma de las fuentes de voltaje en ese lazo. Matemáticamente, se puede expresar como:</a:t>
            </a:r>
            <a:endParaRPr lang="en-US" sz="1600">
              <a:latin typeface="Laksaman" panose="020B0500040200020003" charset="0"/>
              <a:cs typeface="Laksaman" panose="020B0500040200020003" charset="0"/>
            </a:endParaRPr>
          </a:p>
          <a:p>
            <a:pPr algn="just"/>
            <a:endParaRPr lang="en-US" sz="1600">
              <a:latin typeface="Laksaman" panose="020B0500040200020003" charset="0"/>
              <a:cs typeface="Laksaman" panose="020B0500040200020003" charset="0"/>
            </a:endParaRPr>
          </a:p>
          <a:p>
            <a:pPr algn="just"/>
            <a:endParaRPr lang="en-US" sz="1600">
              <a:latin typeface="Laksaman" panose="020B0500040200020003" charset="0"/>
              <a:cs typeface="Laksaman" panose="020B0500040200020003" charset="0"/>
            </a:endParaRPr>
          </a:p>
          <a:p>
            <a:pPr algn="just"/>
            <a:r>
              <a:rPr lang="en-US" sz="1600">
                <a:latin typeface="Laksaman" panose="020B0500040200020003" charset="0"/>
                <a:cs typeface="Laksaman" panose="020B0500040200020003" charset="0"/>
              </a:rPr>
              <a:t>Donde V</a:t>
            </a:r>
            <a:r>
              <a:rPr lang="en-US" sz="1600" baseline="-25000">
                <a:latin typeface="Laksaman" panose="020B0500040200020003" charset="0"/>
                <a:cs typeface="Laksaman" panose="020B0500040200020003" charset="0"/>
              </a:rPr>
              <a:t>m</a:t>
            </a:r>
            <a:r>
              <a:rPr lang="es-MX" altLang="en-US" sz="1600">
                <a:latin typeface="Laksaman" panose="020B0500040200020003" charset="0"/>
                <a:cs typeface="Laksaman" panose="020B0500040200020003" charset="0"/>
              </a:rPr>
              <a:t> </a:t>
            </a:r>
            <a:r>
              <a:rPr lang="en-US" sz="1600">
                <a:latin typeface="Laksaman" panose="020B0500040200020003" charset="0"/>
                <a:cs typeface="Laksaman" panose="020B0500040200020003" charset="0"/>
              </a:rPr>
              <a:t>es la diferencia de potencial a través del enésimo elemento del circuito que pertenece al lazo, y </a:t>
            </a:r>
            <a:r>
              <a:rPr lang="en-US" sz="1600" i="1">
                <a:latin typeface="Laksaman" panose="020B0500040200020003" charset="0"/>
                <a:cs typeface="Laksaman" panose="020B0500040200020003" charset="0"/>
              </a:rPr>
              <a:t>M</a:t>
            </a:r>
            <a:r>
              <a:rPr lang="en-US" sz="1600">
                <a:latin typeface="Laksaman" panose="020B0500040200020003" charset="0"/>
                <a:cs typeface="Laksaman" panose="020B0500040200020003" charset="0"/>
              </a:rPr>
              <a:t> es el número total de elementos conectados en el lazo cerrado.</a:t>
            </a:r>
            <a:endParaRPr lang="en-US" sz="1600">
              <a:latin typeface="Laksaman" panose="020B0500040200020003" charset="0"/>
              <a:cs typeface="Laksaman" panose="020B0500040200020003" charset="0"/>
            </a:endParaRPr>
          </a:p>
          <a:p>
            <a:pPr algn="just"/>
            <a:r>
              <a:rPr lang="en-US" sz="1600">
                <a:latin typeface="Laksaman" panose="020B0500040200020003" charset="0"/>
                <a:cs typeface="Laksaman" panose="020B0500040200020003" charset="0"/>
              </a:rPr>
              <a:t>Aplicaciones prácticas de las leyes de Kirchhoff:</a:t>
            </a:r>
            <a:r>
              <a:rPr lang="es-MX" altLang="en-US" sz="1600">
                <a:latin typeface="Laksaman" panose="020B0500040200020003" charset="0"/>
                <a:cs typeface="Laksaman" panose="020B0500040200020003" charset="0"/>
              </a:rPr>
              <a:t> </a:t>
            </a:r>
            <a:r>
              <a:rPr lang="es-MX" altLang="en-US" sz="1600" b="1">
                <a:latin typeface="Laksaman" panose="020B0500040200020003" charset="0"/>
                <a:cs typeface="Laksaman" panose="020B0500040200020003" charset="0"/>
              </a:rPr>
              <a:t>Análisis de circuitos eléctricos complejos</a:t>
            </a:r>
            <a:r>
              <a:rPr lang="es-MX" altLang="en-US" sz="1600">
                <a:latin typeface="Laksaman" panose="020B0500040200020003" charset="0"/>
                <a:cs typeface="Laksaman" panose="020B0500040200020003" charset="0"/>
              </a:rPr>
              <a:t> y </a:t>
            </a:r>
            <a:r>
              <a:rPr lang="es-MX" altLang="en-US" sz="1600" b="1">
                <a:latin typeface="Laksaman" panose="020B0500040200020003" charset="0"/>
                <a:cs typeface="Laksaman" panose="020B0500040200020003" charset="0"/>
              </a:rPr>
              <a:t>Diseño y solución de problemas en ingeniería eléctrica</a:t>
            </a:r>
            <a:endParaRPr lang="es-MX" altLang="en-US" sz="1600">
              <a:latin typeface="Laksaman" panose="020B0500040200020003" charset="0"/>
              <a:cs typeface="Laksaman" panose="020B0500040200020003" charset="0"/>
            </a:endParaRPr>
          </a:p>
          <a:p>
            <a:pPr algn="just"/>
            <a:endParaRPr lang="en-US" sz="1600">
              <a:latin typeface="Laksaman" panose="020B0500040200020003" charset="0"/>
              <a:cs typeface="Laksaman" panose="020B0500040200020003" charset="0"/>
            </a:endParaRPr>
          </a:p>
        </p:txBody>
      </p:sp>
      <p:pic>
        <p:nvPicPr>
          <p:cNvPr id="4" name="Picture 3"/>
          <p:cNvPicPr>
            <a:picLocks noChangeAspect="1"/>
          </p:cNvPicPr>
          <p:nvPr/>
        </p:nvPicPr>
        <p:blipFill>
          <a:blip r:embed="rId1"/>
          <a:stretch>
            <a:fillRect/>
          </a:stretch>
        </p:blipFill>
        <p:spPr>
          <a:xfrm>
            <a:off x="1049020" y="2832735"/>
            <a:ext cx="1680845" cy="462280"/>
          </a:xfrm>
          <a:prstGeom prst="rect">
            <a:avLst/>
          </a:prstGeom>
        </p:spPr>
      </p:pic>
      <p:pic>
        <p:nvPicPr>
          <p:cNvPr id="5" name="Picture 4"/>
          <p:cNvPicPr>
            <a:picLocks noChangeAspect="1"/>
          </p:cNvPicPr>
          <p:nvPr/>
        </p:nvPicPr>
        <p:blipFill>
          <a:blip r:embed="rId2"/>
          <a:stretch>
            <a:fillRect/>
          </a:stretch>
        </p:blipFill>
        <p:spPr>
          <a:xfrm>
            <a:off x="1049020" y="5008245"/>
            <a:ext cx="1543685" cy="4857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2000" b="1">
                <a:latin typeface="Laksaman" panose="020B0500040200020003" charset="0"/>
                <a:cs typeface="Laksaman" panose="020B0500040200020003" charset="0"/>
              </a:rPr>
              <a:t>¿Qué son las fuentes de alta tensión y cuál es su función en los circuitos eléctricos?</a:t>
            </a:r>
            <a:br>
              <a:rPr lang="en-US" sz="2000" b="1">
                <a:latin typeface="Laksaman" panose="020B0500040200020003" charset="0"/>
                <a:cs typeface="Laksaman" panose="020B0500040200020003" charset="0"/>
              </a:rPr>
            </a:br>
            <a:endParaRPr lang="en-US" sz="2000" b="1">
              <a:latin typeface="Laksaman" panose="020B0500040200020003" charset="0"/>
              <a:cs typeface="Laksaman" panose="020B0500040200020003" charset="0"/>
            </a:endParaRPr>
          </a:p>
        </p:txBody>
      </p:sp>
      <p:sp>
        <p:nvSpPr>
          <p:cNvPr id="5" name="Content Placeholder 4"/>
          <p:cNvSpPr>
            <a:spLocks noGrp="1"/>
          </p:cNvSpPr>
          <p:nvPr>
            <p:ph sz="half" idx="1"/>
          </p:nvPr>
        </p:nvSpPr>
        <p:spPr/>
        <p:txBody>
          <a:bodyPr/>
          <a:p>
            <a:pPr algn="just"/>
            <a:r>
              <a:rPr lang="en-US" sz="1400">
                <a:latin typeface="Laksaman" panose="020B0500040200020003" charset="0"/>
                <a:cs typeface="Laksaman" panose="020B0500040200020003" charset="0"/>
              </a:rPr>
              <a:t>Las fuentes de alta tensión son dispositivos diseñados para generar y suministrar voltajes significativamente más altos que los voltajes estándar de la red eléctrica. Estas fuentes pueden producir tensiones que van desde varios cientos de voltios hasta varios miles o incluso millones de voltios, dependiendo de la aplicación específica.</a:t>
            </a:r>
            <a:r>
              <a:rPr lang="es-MX" altLang="en-US" sz="1400">
                <a:latin typeface="Laksaman" panose="020B0500040200020003" charset="0"/>
                <a:cs typeface="Laksaman" panose="020B0500040200020003" charset="0"/>
              </a:rPr>
              <a:t> </a:t>
            </a:r>
            <a:endParaRPr lang="es-MX" altLang="en-US" sz="1400">
              <a:latin typeface="Laksaman" panose="020B0500040200020003" charset="0"/>
              <a:cs typeface="Laksaman" panose="020B0500040200020003" charset="0"/>
            </a:endParaRPr>
          </a:p>
          <a:p>
            <a:pPr algn="just"/>
            <a:r>
              <a:rPr lang="en-US" sz="1400">
                <a:latin typeface="Laksaman" panose="020B0500040200020003" charset="0"/>
                <a:cs typeface="Laksaman" panose="020B0500040200020003" charset="0"/>
              </a:rPr>
              <a:t>Las fuentes de alta tensión tienen varias funciones importantes en los circuitos eléctricos y en diversas aplicaciones:</a:t>
            </a:r>
            <a:endParaRPr lang="en-US" sz="1400">
              <a:latin typeface="Laksaman" panose="020B0500040200020003" charset="0"/>
              <a:cs typeface="Laksaman" panose="020B0500040200020003" charset="0"/>
            </a:endParaRPr>
          </a:p>
          <a:p>
            <a:pPr algn="just"/>
            <a:r>
              <a:rPr lang="en-US" sz="1400" b="1">
                <a:latin typeface="Laksaman" panose="020B0500040200020003" charset="0"/>
                <a:cs typeface="Laksaman" panose="020B0500040200020003" charset="0"/>
              </a:rPr>
              <a:t>Generación de energía para sistemas de alta potencia</a:t>
            </a:r>
            <a:r>
              <a:rPr lang="en-US" sz="1400">
                <a:latin typeface="Laksaman" panose="020B0500040200020003" charset="0"/>
                <a:cs typeface="Laksaman" panose="020B0500040200020003" charset="0"/>
              </a:rPr>
              <a:t>: En algunos casos, como en sistemas de transmisión de energía eléctrica de larga distancia o en aplicaciones industriales de alta potencia, se requieren fuentes de alta tensión para generar la energía necesaria y luego transmitirla eficientemente a través de cables de alta tensión.</a:t>
            </a:r>
            <a:endParaRPr lang="en-US" sz="1400">
              <a:latin typeface="Laksaman" panose="020B0500040200020003" charset="0"/>
              <a:cs typeface="Laksaman" panose="020B0500040200020003" charset="0"/>
            </a:endParaRPr>
          </a:p>
          <a:p>
            <a:pPr algn="just"/>
            <a:r>
              <a:rPr lang="en-US" sz="1400" b="1">
                <a:latin typeface="Laksaman" panose="020B0500040200020003" charset="0"/>
                <a:cs typeface="Laksaman" panose="020B0500040200020003" charset="0"/>
              </a:rPr>
              <a:t>Aplicaciones científicas y médicas</a:t>
            </a:r>
            <a:r>
              <a:rPr lang="en-US" sz="1400">
                <a:latin typeface="Laksaman" panose="020B0500040200020003" charset="0"/>
                <a:cs typeface="Laksaman" panose="020B0500040200020003" charset="0"/>
              </a:rPr>
              <a:t>: En la investigación científica y en la medicina, se utilizan fuentes de alta tensión para alimentar dispositivos como aceleradores de partículas, generadores de rayos X y equipos de resonancia magnética nuclear (RMN). Estos dispositivos requieren voltajes muy altos para funcionar correctamente.</a:t>
            </a:r>
            <a:endParaRPr lang="en-US" sz="1400">
              <a:latin typeface="Laksaman" panose="020B0500040200020003" charset="0"/>
              <a:cs typeface="Laksaman" panose="020B0500040200020003" charset="0"/>
            </a:endParaRPr>
          </a:p>
        </p:txBody>
      </p:sp>
      <p:sp>
        <p:nvSpPr>
          <p:cNvPr id="6" name="Content Placeholder 5"/>
          <p:cNvSpPr>
            <a:spLocks noGrp="1"/>
          </p:cNvSpPr>
          <p:nvPr>
            <p:ph sz="half" idx="2"/>
          </p:nvPr>
        </p:nvSpPr>
        <p:spPr/>
        <p:txBody>
          <a:bodyPr/>
          <a:p>
            <a:pPr algn="just"/>
            <a:r>
              <a:rPr lang="en-US" sz="1400" b="1">
                <a:latin typeface="Laksaman" panose="020B0500040200020003" charset="0"/>
                <a:cs typeface="Laksaman" panose="020B0500040200020003" charset="0"/>
              </a:rPr>
              <a:t>Alimentación de dispositivos electrónicos especializados</a:t>
            </a:r>
            <a:r>
              <a:rPr lang="en-US" sz="1400">
                <a:latin typeface="Laksaman" panose="020B0500040200020003" charset="0"/>
                <a:cs typeface="Laksaman" panose="020B0500040200020003" charset="0"/>
              </a:rPr>
              <a:t>: Algunos dispositivos electrónicos especializados, como los tubos de vacío, los tubos de rayos catódicos (CRT) y los dispositivos de visualización de plasma, requieren altos voltajes para operar. Las fuentes de alta tensión proporcionan la energía necesaria para estos dispositivos.</a:t>
            </a:r>
            <a:endParaRPr lang="en-US" sz="1400">
              <a:latin typeface="Laksaman" panose="020B0500040200020003" charset="0"/>
              <a:cs typeface="Laksaman" panose="020B0500040200020003" charset="0"/>
            </a:endParaRPr>
          </a:p>
          <a:p>
            <a:pPr algn="just"/>
            <a:r>
              <a:rPr lang="en-US" sz="1400" b="1">
                <a:latin typeface="Laksaman" panose="020B0500040200020003" charset="0"/>
                <a:cs typeface="Laksaman" panose="020B0500040200020003" charset="0"/>
              </a:rPr>
              <a:t>Pruebas y mediciones</a:t>
            </a:r>
            <a:r>
              <a:rPr lang="en-US" sz="1400">
                <a:latin typeface="Laksaman" panose="020B0500040200020003" charset="0"/>
                <a:cs typeface="Laksaman" panose="020B0500040200020003" charset="0"/>
              </a:rPr>
              <a:t>: En aplicaciones de prueba y medición, especialmente en la calibración de instrumentos eléctricos y en la evaluación de aislamiento eléctrico, se utilizan fuentes de alta tensión para aplicar voltajes controlados a componentes y sistemas.</a:t>
            </a:r>
            <a:endParaRPr lang="en-US" sz="1400">
              <a:latin typeface="Laksaman" panose="020B0500040200020003" charset="0"/>
              <a:cs typeface="Laksaman" panose="020B0500040200020003" charset="0"/>
            </a:endParaRPr>
          </a:p>
          <a:p>
            <a:pPr algn="just"/>
            <a:r>
              <a:rPr lang="en-US" sz="1400" b="1">
                <a:latin typeface="Laksaman" panose="020B0500040200020003" charset="0"/>
                <a:cs typeface="Laksaman" panose="020B0500040200020003" charset="0"/>
              </a:rPr>
              <a:t>Seguridad y protección</a:t>
            </a:r>
            <a:r>
              <a:rPr lang="en-US" sz="1400">
                <a:latin typeface="Laksaman" panose="020B0500040200020003" charset="0"/>
                <a:cs typeface="Laksaman" panose="020B0500040200020003" charset="0"/>
              </a:rPr>
              <a:t>: En algunos casos, las fuentes de alta tensión se utilizan para generar arcos eléctricos en sistemas de seguridad, como cercas eléctricas, para disuadir el acceso no autorizado o para proteger áreas sensibles.</a:t>
            </a:r>
            <a:endParaRPr lang="en-US" sz="1400">
              <a:latin typeface="Laksaman" panose="020B0500040200020003" charset="0"/>
              <a:cs typeface="Laksaman" panose="020B0500040200020003" charset="0"/>
            </a:endParaRPr>
          </a:p>
          <a:p>
            <a:pPr algn="just"/>
            <a:r>
              <a:rPr lang="en-US" sz="1400">
                <a:latin typeface="Laksaman" panose="020B0500040200020003" charset="0"/>
                <a:cs typeface="Laksaman" panose="020B0500040200020003" charset="0"/>
              </a:rPr>
              <a:t>En resumen, las fuentes de alta tensión desempeñan un papel crucial en una variedad de aplicaciones donde se requieren voltajes elevados para operar dispositivos específicos o para satisfacer necesidades de transmisión y suministro de energía eléctrica.</a:t>
            </a:r>
            <a:endParaRPr lang="en-US" sz="1400">
              <a:latin typeface="Laksaman" panose="020B0500040200020003" charset="0"/>
              <a:cs typeface="Laksaman" panose="020B05000402000200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a:latin typeface="Laksaman" panose="020B0500040200020003" charset="0"/>
                <a:cs typeface="Laksaman" panose="020B0500040200020003" charset="0"/>
              </a:rPr>
              <a:t>¿Cuáles son los métodos de análisis de circuitos eléctricos?</a:t>
            </a:r>
            <a:br>
              <a:rPr lang="en-US" sz="2000" b="1">
                <a:latin typeface="Laksaman" panose="020B0500040200020003" charset="0"/>
                <a:cs typeface="Laksaman" panose="020B0500040200020003" charset="0"/>
              </a:rPr>
            </a:br>
            <a:endParaRPr lang="en-US" sz="2000" b="1">
              <a:latin typeface="Laksaman" panose="020B0500040200020003" charset="0"/>
              <a:cs typeface="Laksaman" panose="020B0500040200020003" charset="0"/>
            </a:endParaRPr>
          </a:p>
        </p:txBody>
      </p:sp>
      <p:sp>
        <p:nvSpPr>
          <p:cNvPr id="3" name="Content Placeholder 2"/>
          <p:cNvSpPr>
            <a:spLocks noGrp="1"/>
          </p:cNvSpPr>
          <p:nvPr>
            <p:ph sz="half" idx="1"/>
          </p:nvPr>
        </p:nvSpPr>
        <p:spPr/>
        <p:txBody>
          <a:bodyPr/>
          <a:p>
            <a:pPr algn="just"/>
            <a:r>
              <a:rPr lang="en-US" sz="1350">
                <a:latin typeface="Laksaman" panose="020B0500040200020003" charset="0"/>
                <a:cs typeface="Laksaman" panose="020B0500040200020003" charset="0"/>
              </a:rPr>
              <a:t>Existen varios métodos de análisis de circuitos eléctricos, cada uno de los cuales tiene sus propias ventajas y se utiliza en diferentes situaciones según la complejidad del circuito y los objetivos del análisis. Algunos de los métodos más comunes incluyen:</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Análisis de mallas o lazos</a:t>
            </a:r>
            <a:r>
              <a:rPr lang="en-US" sz="1350">
                <a:latin typeface="Laksaman" panose="020B0500040200020003" charset="0"/>
                <a:cs typeface="Laksaman" panose="020B0500040200020003" charset="0"/>
              </a:rPr>
              <a:t>: Este método se basa en la ley de tensiones de Kirchhoff y consiste en identificar las corrientes en las distintas mallas o lazos cerrados del circuito. A través de la aplicación de la ley de tensiones de Kirchhoff, se pueden establecer ecuaciones para cada malla y resolverlas para determinar las corrientes y voltajes desconocidos.</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Análisis nodal o de corrientes</a:t>
            </a:r>
            <a:r>
              <a:rPr lang="en-US" sz="1350">
                <a:latin typeface="Laksaman" panose="020B0500040200020003" charset="0"/>
                <a:cs typeface="Laksaman" panose="020B0500040200020003" charset="0"/>
              </a:rPr>
              <a:t>: Este método se basa en la ley de corrientes de Kirchhoff y se centra en determinar los voltajes en los nodos del circuito. Al aplicar la ley de corrientes de Kirchhoff en cada nodo, se pueden establecer ecuaciones que relacionan los voltajes desconocidos. Estas ecuaciones se resuelven para encontrar los voltajes nodales.</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sym typeface="+mn-ea"/>
              </a:rPr>
              <a:t>Análisis de superposición</a:t>
            </a:r>
            <a:r>
              <a:rPr lang="en-US" sz="1350">
                <a:latin typeface="Laksaman" panose="020B0500040200020003" charset="0"/>
                <a:cs typeface="Laksaman" panose="020B0500040200020003" charset="0"/>
                <a:sym typeface="+mn-ea"/>
              </a:rPr>
              <a:t>: Este método se utiliza en circuitos con múltiples fuentes de voltaje o corriente. Consiste en analizar cada fuente de forma individual, considerando el efecto de una fuente a la vez y despreciando las demás. Luego, se suman algebraicamente los efectos individuales para obtener la respuesta total del circuito.</a:t>
            </a:r>
            <a:endParaRPr lang="en-US" sz="1350">
              <a:latin typeface="Laksaman" panose="020B0500040200020003" charset="0"/>
              <a:cs typeface="Laksaman" panose="020B0500040200020003" charset="0"/>
            </a:endParaRPr>
          </a:p>
          <a:p>
            <a:pPr algn="just"/>
            <a:endParaRPr lang="en-US" sz="1350">
              <a:latin typeface="Laksaman" panose="020B0500040200020003" charset="0"/>
              <a:cs typeface="Laksaman" panose="020B0500040200020003" charset="0"/>
            </a:endParaRPr>
          </a:p>
        </p:txBody>
      </p:sp>
      <p:sp>
        <p:nvSpPr>
          <p:cNvPr id="4" name="Content Placeholder 3"/>
          <p:cNvSpPr>
            <a:spLocks noGrp="1"/>
          </p:cNvSpPr>
          <p:nvPr>
            <p:ph sz="half" idx="2"/>
          </p:nvPr>
        </p:nvSpPr>
        <p:spPr/>
        <p:txBody>
          <a:bodyPr/>
          <a:p>
            <a:pPr algn="just"/>
            <a:r>
              <a:rPr lang="en-US" sz="1350" b="1">
                <a:latin typeface="Laksaman" panose="020B0500040200020003" charset="0"/>
                <a:cs typeface="Laksaman" panose="020B0500040200020003" charset="0"/>
              </a:rPr>
              <a:t>Teorema de Thevenin y Norton</a:t>
            </a:r>
            <a:r>
              <a:rPr lang="en-US" sz="1350">
                <a:latin typeface="Laksaman" panose="020B0500040200020003" charset="0"/>
                <a:cs typeface="Laksaman" panose="020B0500040200020003" charset="0"/>
              </a:rPr>
              <a:t>: Estos teoremas permiten simplificar circuitos lineales complejos en equivalentes de Thévenin o Norton, lo que facilita el análisis. El teorema de Thévenin establece que cualquier circuito lineal puede ser reemplazado por una fuente de voltaje en serie con una resistencia equivalente. El teorema de Norton es similar, pero utiliza una fuente de corriente en paralelo con una resistencia equivalente.</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Análisis de circuitos de estado estable</a:t>
            </a:r>
            <a:r>
              <a:rPr lang="en-US" sz="1350">
                <a:latin typeface="Laksaman" panose="020B0500040200020003" charset="0"/>
                <a:cs typeface="Laksaman" panose="020B0500040200020003" charset="0"/>
              </a:rPr>
              <a:t>: Este método se centra en analizar el comportamiento de un circuito una vez que ha alcanzado</a:t>
            </a:r>
            <a:r>
              <a:rPr lang="es-MX" altLang="en-US" sz="1350">
                <a:latin typeface="Laksaman" panose="020B0500040200020003" charset="0"/>
                <a:cs typeface="Laksaman" panose="020B0500040200020003" charset="0"/>
              </a:rPr>
              <a:t> un </a:t>
            </a:r>
            <a:r>
              <a:rPr lang="en-US" sz="1350">
                <a:latin typeface="Laksaman" panose="020B0500040200020003" charset="0"/>
                <a:cs typeface="Laksaman" panose="020B0500040200020003" charset="0"/>
              </a:rPr>
              <a:t>estado estable, es decir, después de que las corrientes y voltajes se han estabilizado. Se utiliza especialmente en circuitos de corriente continua (CC) y corriente alterna (CA) para calcular valores de voltaje, corriente y energía en condiciones de estado estable.</a:t>
            </a:r>
            <a:endParaRPr lang="en-US" sz="1350">
              <a:latin typeface="Laksaman" panose="020B0500040200020003" charset="0"/>
              <a:cs typeface="Laksaman" panose="020B0500040200020003" charset="0"/>
            </a:endParaRPr>
          </a:p>
          <a:p>
            <a:pPr algn="just"/>
            <a:r>
              <a:rPr lang="en-US" sz="1350">
                <a:latin typeface="Laksaman" panose="020B0500040200020003" charset="0"/>
                <a:cs typeface="Laksaman" panose="020B0500040200020003" charset="0"/>
              </a:rPr>
              <a:t>Estos son solo algunos de los métodos comunes utilizados en el análisis de circuitos eléctricos. La elección del método adecuado depende de la naturaleza del circuito y los objetivos del análisis.</a:t>
            </a:r>
            <a:endParaRPr lang="en-US" sz="1350">
              <a:latin typeface="Laksaman" panose="020B0500040200020003" charset="0"/>
              <a:cs typeface="Laksaman" panose="020B05000402000200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b="1">
                <a:latin typeface="Laksaman" panose="020B0500040200020003" charset="0"/>
                <a:cs typeface="Laksaman" panose="020B0500040200020003" charset="0"/>
              </a:rPr>
              <a:t>¿Cuáles son las aplicaciones del Capacitor?</a:t>
            </a:r>
            <a:br>
              <a:rPr lang="en-US" sz="2000" b="1">
                <a:latin typeface="Laksaman" panose="020B0500040200020003" charset="0"/>
                <a:cs typeface="Laksaman" panose="020B0500040200020003" charset="0"/>
              </a:rPr>
            </a:br>
            <a:endParaRPr lang="en-US" sz="2000" b="1">
              <a:latin typeface="Laksaman" panose="020B0500040200020003" charset="0"/>
              <a:cs typeface="Laksaman" panose="020B0500040200020003" charset="0"/>
            </a:endParaRPr>
          </a:p>
        </p:txBody>
      </p:sp>
      <p:sp>
        <p:nvSpPr>
          <p:cNvPr id="3" name="Content Placeholder 2"/>
          <p:cNvSpPr>
            <a:spLocks noGrp="1"/>
          </p:cNvSpPr>
          <p:nvPr>
            <p:ph sz="half" idx="1"/>
          </p:nvPr>
        </p:nvSpPr>
        <p:spPr/>
        <p:txBody>
          <a:bodyPr/>
          <a:p>
            <a:pPr algn="just"/>
            <a:r>
              <a:rPr lang="en-US" sz="1350">
                <a:latin typeface="Laksaman" panose="020B0500040200020003" charset="0"/>
                <a:cs typeface="Laksaman" panose="020B0500040200020003" charset="0"/>
              </a:rPr>
              <a:t>Los capacitores son componentes fundamentales en la electrónica y tienen una amplia gama de aplicaciones en diversos dispositivos y sistemas. Algunas de las aplicaciones más comunes de los capacitores incluyen:</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Filtrado de señales</a:t>
            </a:r>
            <a:r>
              <a:rPr lang="en-US" sz="1350">
                <a:latin typeface="Laksaman" panose="020B0500040200020003" charset="0"/>
                <a:cs typeface="Laksaman" panose="020B0500040200020003" charset="0"/>
              </a:rPr>
              <a:t>: Los capacitores se utilizan en circuitos de filtrado para eliminar o atenuar ciertas frecuencias de una señal eléctrica, permitiendo el paso de otras. Se emplean, por ejemplo, en fuentes de alimentación para suavizar la salida de voltaje y eliminar el ruido de alta frecuencia.</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Acoplamiento de señales</a:t>
            </a:r>
            <a:r>
              <a:rPr lang="en-US" sz="1350">
                <a:latin typeface="Laksaman" panose="020B0500040200020003" charset="0"/>
                <a:cs typeface="Laksaman" panose="020B0500040200020003" charset="0"/>
              </a:rPr>
              <a:t>: Los capacitores se utilizan para transferir señales de un circuito a otro, bloqueando el paso de corriente continua mientras permiten el paso de corriente alterna. Esto se emplea en amplificadores de audio y equipos de radiofrecuencia para conectar etapas de amplificación sin afectar el nivel de corriente continua.</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Almacenamiento de energía</a:t>
            </a:r>
            <a:r>
              <a:rPr lang="en-US" sz="1350">
                <a:latin typeface="Laksaman" panose="020B0500040200020003" charset="0"/>
                <a:cs typeface="Laksaman" panose="020B0500040200020003" charset="0"/>
              </a:rPr>
              <a:t>: Los capacitores pueden almacenar energía en forma de campo eléctrico. Aunque su capacidad de almacenamiento es generalmente menor que la de las baterías, son útiles en aplicaciones donde se requiere una rápida descarga de energía, como en flashes de cámaras fotográficas o en sistemas de respaldo de energía para mantener la operación durante breves interrupciones.</a:t>
            </a:r>
            <a:endParaRPr lang="en-US" sz="1350">
              <a:latin typeface="Laksaman" panose="020B0500040200020003" charset="0"/>
              <a:cs typeface="Laksaman" panose="020B0500040200020003" charset="0"/>
            </a:endParaRPr>
          </a:p>
        </p:txBody>
      </p:sp>
      <p:sp>
        <p:nvSpPr>
          <p:cNvPr id="4" name="Content Placeholder 3"/>
          <p:cNvSpPr>
            <a:spLocks noGrp="1"/>
          </p:cNvSpPr>
          <p:nvPr>
            <p:ph sz="half" idx="2"/>
          </p:nvPr>
        </p:nvSpPr>
        <p:spPr/>
        <p:txBody>
          <a:bodyPr/>
          <a:p>
            <a:pPr algn="just"/>
            <a:r>
              <a:rPr lang="en-US" sz="1350" b="1">
                <a:latin typeface="Laksaman" panose="020B0500040200020003" charset="0"/>
                <a:cs typeface="Laksaman" panose="020B0500040200020003" charset="0"/>
              </a:rPr>
              <a:t>Arranque de motores eléctricos</a:t>
            </a:r>
            <a:r>
              <a:rPr lang="en-US" sz="1350">
                <a:latin typeface="Laksaman" panose="020B0500040200020003" charset="0"/>
                <a:cs typeface="Laksaman" panose="020B0500040200020003" charset="0"/>
              </a:rPr>
              <a:t>: En algunos motores eléctricos, como los motores monofásicos de inducción, se utilizan capacitores para generar un campo magnético rotativo que facilita el arranque del motor y mejora su eficiencia.</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Circuitos temporizadores</a:t>
            </a:r>
            <a:r>
              <a:rPr lang="en-US" sz="1350">
                <a:latin typeface="Laksaman" panose="020B0500040200020003" charset="0"/>
                <a:cs typeface="Laksaman" panose="020B0500040200020003" charset="0"/>
              </a:rPr>
              <a:t>: Los capacitores se utilizan en circuitos temporizadores para controlar el tiempo de activación o desactivación de ciertos dispositivos o sistemas. Se utilizan, por ejemplo, en circuitos de temporización de relojes, temporizadores de retardo y osciladores de frecuencia.</a:t>
            </a:r>
            <a:endParaRPr lang="en-US" sz="1350">
              <a:latin typeface="Laksaman" panose="020B0500040200020003" charset="0"/>
              <a:cs typeface="Laksaman" panose="020B0500040200020003" charset="0"/>
            </a:endParaRPr>
          </a:p>
          <a:p>
            <a:pPr algn="just"/>
            <a:r>
              <a:rPr lang="en-US" sz="1350" b="1">
                <a:latin typeface="Laksaman" panose="020B0500040200020003" charset="0"/>
                <a:cs typeface="Laksaman" panose="020B0500040200020003" charset="0"/>
              </a:rPr>
              <a:t>Compensación de potencia reactiva</a:t>
            </a:r>
            <a:r>
              <a:rPr lang="en-US" sz="1350">
                <a:latin typeface="Laksaman" panose="020B0500040200020003" charset="0"/>
                <a:cs typeface="Laksaman" panose="020B0500040200020003" charset="0"/>
              </a:rPr>
              <a:t>: En sistemas eléctricos de corriente alterna, los capacitores se utilizan para compensar la potencia reactiva, mejorando así el factor de potencia y reduciendo las pérdidas de energía en la red eléctrica.</a:t>
            </a:r>
            <a:endParaRPr lang="en-US" sz="1350">
              <a:latin typeface="Laksaman" panose="020B0500040200020003" charset="0"/>
              <a:cs typeface="Laksaman" panose="020B0500040200020003" charset="0"/>
            </a:endParaRPr>
          </a:p>
          <a:p>
            <a:pPr algn="just"/>
            <a:r>
              <a:rPr lang="en-US" sz="1350">
                <a:latin typeface="Laksaman" panose="020B0500040200020003" charset="0"/>
                <a:cs typeface="Laksaman" panose="020B0500040200020003" charset="0"/>
              </a:rPr>
              <a:t>Estas son solo algunas de las aplicaciones más comunes de los capacitores, pero su versatilidad los hace indispensables en una amplia variedad de dispositivos y sistemas electrónicos.</a:t>
            </a:r>
            <a:endParaRPr lang="en-US" sz="1350">
              <a:latin typeface="Laksaman" panose="020B0500040200020003" charset="0"/>
              <a:cs typeface="Laksaman" panose="020B05000402000200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s-MX" altLang="en-US">
                <a:latin typeface="Laksaman" panose="020B0500040200020003" charset="0"/>
                <a:cs typeface="Laksaman" panose="020B0500040200020003" charset="0"/>
              </a:rPr>
              <a:t>¡Gracias!</a:t>
            </a:r>
            <a:endParaRPr lang="es-MX" altLang="en-US">
              <a:latin typeface="Laksaman" panose="020B0500040200020003" charset="0"/>
              <a:cs typeface="Laksaman" panose="020B0500040200020003" charset="0"/>
            </a:endParaRPr>
          </a:p>
        </p:txBody>
      </p:sp>
      <p:sp>
        <p:nvSpPr>
          <p:cNvPr id="8" name="Text Placeholder 7"/>
          <p:cNvSpPr>
            <a:spLocks noGrp="1"/>
          </p:cNvSpPr>
          <p:nvPr>
            <p:ph type="body" idx="1"/>
          </p:nvPr>
        </p:nvSpPr>
        <p:spPr/>
        <p:txBody>
          <a:bodyPr/>
          <a:p>
            <a:endParaRPr 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9495</Words>
  <Application>WPS Presentation</Application>
  <PresentationFormat>宽屏</PresentationFormat>
  <Paragraphs>63</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Droid Sans Fallback</vt:lpstr>
      <vt:lpstr>Laksaman</vt:lpstr>
      <vt:lpstr>Microsoft YaHei</vt:lpstr>
      <vt:lpstr>Arial Unicode MS</vt:lpstr>
      <vt:lpstr>SimSun</vt:lpstr>
      <vt:lpstr>Blue Waves</vt:lpstr>
      <vt:lpstr>M2 Electricidad y magnetismo FIN A Proyecto Integrador </vt:lpstr>
      <vt:lpstr>¿Qué son los circuitos eléctricos y qué importancia tienen en la sociedad de hoy en día?</vt:lpstr>
      <vt:lpstr>¿A qué se refieren las leyes de Kirchhoff y dos aplicaciones prácticas que se les pueden dar?</vt:lpstr>
      <vt:lpstr>¿Qué son las fuentes de alta tensión y cuál es su función en los circuitos eléctricos? </vt:lpstr>
      <vt:lpstr>¿Cuáles son los métodos de análisis de circuitos eléctricos? </vt:lpstr>
      <vt:lpstr>¿Cuáles son las aplicaciones del Capacitor?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jibanez</dc:creator>
  <cp:lastModifiedBy>José Ramón Ibáñez Posadas</cp:lastModifiedBy>
  <cp:revision>20</cp:revision>
  <dcterms:created xsi:type="dcterms:W3CDTF">2024-03-01T04:58:25Z</dcterms:created>
  <dcterms:modified xsi:type="dcterms:W3CDTF">2024-03-01T04:58:25Z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1033-11.1.0.11719</vt:lpwstr>
  </property>
  <property fmtid="{D5CDD505-2E9C-101B-9397-08002B2CF9AE}" pid="3" name="ICV">
    <vt:lpwstr/>
  </property>
</Properties>
</file>