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256" r:id="rId3"/>
    <p:sldId id="257" r:id="rId4"/>
    <p:sldId id="258" r:id="rId5"/>
    <p:sldId id="259" r:id="rId6"/>
    <p:sldId id="260" r:id="rId7"/>
    <p:sldId id="261" r:id="rId8"/>
    <p:sldId id="262" r:id="rId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zh-CN"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p>
            <a:endParaRPr lang="zh-CN" altLang="en-US" dirty="0"/>
          </a:p>
        </p:txBody>
      </p:sp>
      <p:sp>
        <p:nvSpPr>
          <p:cNvPr id="7" name="Slide Number Placeholder 6"/>
          <p:cNvSpPr>
            <a:spLocks noGrp="1"/>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itchFamily="2" charset="-122"/>
        </a:defRPr>
      </a:lvl2pPr>
      <a:lvl3pPr algn="r" rtl="0" fontAlgn="base">
        <a:spcBef>
          <a:spcPct val="0"/>
        </a:spcBef>
        <a:spcAft>
          <a:spcPct val="0"/>
        </a:spcAft>
        <a:defRPr sz="3600">
          <a:solidFill>
            <a:schemeClr val="bg1"/>
          </a:solidFill>
          <a:latin typeface="Arial" panose="020B0604020202020204" pitchFamily="34" charset="0"/>
          <a:ea typeface="SimSun" pitchFamily="2" charset="-122"/>
        </a:defRPr>
      </a:lvl3pPr>
      <a:lvl4pPr algn="r" rtl="0" fontAlgn="base">
        <a:spcBef>
          <a:spcPct val="0"/>
        </a:spcBef>
        <a:spcAft>
          <a:spcPct val="0"/>
        </a:spcAft>
        <a:defRPr sz="3600">
          <a:solidFill>
            <a:schemeClr val="bg1"/>
          </a:solidFill>
          <a:latin typeface="Arial" panose="020B0604020202020204" pitchFamily="34" charset="0"/>
          <a:ea typeface="SimSun" pitchFamily="2" charset="-122"/>
        </a:defRPr>
      </a:lvl4pPr>
      <a:lvl5pPr algn="r" rtl="0" fontAlgn="base">
        <a:spcBef>
          <a:spcPct val="0"/>
        </a:spcBef>
        <a:spcAft>
          <a:spcPct val="0"/>
        </a:spcAft>
        <a:defRPr sz="3600">
          <a:solidFill>
            <a:schemeClr val="bg1"/>
          </a:solidFill>
          <a:latin typeface="Arial" panose="020B0604020202020204" pitchFamily="34" charset="0"/>
          <a:ea typeface="SimSun"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M2 Estructuras de datos FIN A</a:t>
            </a:r>
            <a:br>
              <a:rPr lang="en-US"/>
            </a:br>
            <a:r>
              <a:rPr lang="es-MX" altLang="en-US"/>
              <a:t>Proyecto Integrador</a:t>
            </a:r>
            <a:endParaRPr lang="es-MX" altLang="en-US"/>
          </a:p>
        </p:txBody>
      </p:sp>
      <p:sp>
        <p:nvSpPr>
          <p:cNvPr id="3" name="Subtitle 2"/>
          <p:cNvSpPr>
            <a:spLocks noGrp="1"/>
          </p:cNvSpPr>
          <p:nvPr>
            <p:ph type="subTitle" idx="1"/>
          </p:nvPr>
        </p:nvSpPr>
        <p:spPr/>
        <p:txBody>
          <a:bodyPr/>
          <a:p>
            <a:r>
              <a:rPr lang="es-MX" altLang="en-US"/>
              <a:t>José Ramón Ibáñez Posadas</a:t>
            </a:r>
            <a:endParaRPr lang="es-MX" altLang="en-US"/>
          </a:p>
          <a:p>
            <a:r>
              <a:rPr lang="es-MX" altLang="en-US"/>
              <a:t>BNL098377</a:t>
            </a:r>
            <a:endParaRPr lang="es-MX"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¿Qué es un árbol binario?</a:t>
            </a:r>
            <a:endParaRPr lang="en-US"/>
          </a:p>
        </p:txBody>
      </p:sp>
      <p:sp>
        <p:nvSpPr>
          <p:cNvPr id="3" name="Content Placeholder 2"/>
          <p:cNvSpPr>
            <a:spLocks noGrp="1"/>
          </p:cNvSpPr>
          <p:nvPr>
            <p:ph idx="1"/>
          </p:nvPr>
        </p:nvSpPr>
        <p:spPr/>
        <p:txBody>
          <a:bodyPr/>
          <a:p>
            <a:pPr algn="just"/>
            <a:r>
              <a:rPr lang="en-US" sz="1600"/>
              <a:t>Un árbol binario es una estructura de datos en informática que consta de nodos, donde cada nodo tiene, como máximo, dos hijos: uno izquierdo y uno derecho. Estos nodos están conectados de una manera jerárquica, comenzando desde un nodo raíz y extendiéndose hacia abajo.</a:t>
            </a:r>
            <a:endParaRPr lang="en-US" sz="1600"/>
          </a:p>
          <a:p>
            <a:pPr algn="just"/>
            <a:endParaRPr lang="en-US" sz="1600"/>
          </a:p>
          <a:p>
            <a:pPr algn="just"/>
            <a:r>
              <a:rPr lang="en-US" sz="1600"/>
              <a:t>En un árbol binario, cada nodo puede tener cero, uno o dos hijos. Si un nodo no tiene un hijo izquierdo o derecho, el correspondiente puntero a ese hijo es nulo. La estructura de un árbol binario permite una rápida búsqueda, inserción y eliminación de elementos en la estructura, lo que lo hace útil en una amplia gama de aplicaciones, como la implementación de estructuras de datos como árboles de búsqueda binaria, árboles de expresión y más.</a:t>
            </a:r>
            <a:endParaRPr lang="en-US" sz="1600"/>
          </a:p>
        </p:txBody>
      </p:sp>
      <p:pic>
        <p:nvPicPr>
          <p:cNvPr id="14" name="Content Placeholder 13"/>
          <p:cNvPicPr>
            <a:picLocks noChangeAspect="1"/>
          </p:cNvPicPr>
          <p:nvPr>
            <p:ph sz="half" idx="2"/>
          </p:nvPr>
        </p:nvPicPr>
        <p:blipFill>
          <a:blip r:embed="rId1"/>
          <a:stretch>
            <a:fillRect/>
          </a:stretch>
        </p:blipFill>
        <p:spPr>
          <a:xfrm>
            <a:off x="4204335" y="3458210"/>
            <a:ext cx="3564890" cy="25571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a:t>¿Es importante el uso de árboles dentro de la programación?</a:t>
            </a:r>
            <a:endParaRPr lang="en-US" sz="2800"/>
          </a:p>
        </p:txBody>
      </p:sp>
      <p:sp>
        <p:nvSpPr>
          <p:cNvPr id="3" name="Content Placeholder 2"/>
          <p:cNvSpPr>
            <a:spLocks noGrp="1"/>
          </p:cNvSpPr>
          <p:nvPr>
            <p:ph sz="half" idx="1"/>
          </p:nvPr>
        </p:nvSpPr>
        <p:spPr/>
        <p:txBody>
          <a:bodyPr/>
          <a:p>
            <a:pPr algn="just"/>
            <a:r>
              <a:rPr lang="en-US" sz="1600"/>
              <a:t>Sí, el uso de árboles dentro de la programación es muy importante y ampliamente utilizado en una variedad de aplicaciones. Algunas de las razones clave por las que los árboles son importantes en programación incluyen:</a:t>
            </a:r>
            <a:endParaRPr lang="en-US" sz="1600"/>
          </a:p>
          <a:p>
            <a:pPr algn="just"/>
            <a:r>
              <a:rPr lang="en-US" sz="1600" b="1"/>
              <a:t>Eficiencia en la búsqueda</a:t>
            </a:r>
            <a:r>
              <a:rPr lang="en-US" sz="1600"/>
              <a:t>: Los árboles binarios de búsqueda y otras variantes de árboles de búsqueda, como los árboles AVL y los árboles rojo-negro, proporcionan una forma eficiente de buscar elementos en conjuntos de datos ordenados.</a:t>
            </a:r>
            <a:endParaRPr lang="en-US" sz="1600"/>
          </a:p>
          <a:p>
            <a:pPr algn="just"/>
            <a:r>
              <a:rPr lang="en-US" sz="1600" b="1"/>
              <a:t>Estructuras de datos jerárquicas</a:t>
            </a:r>
            <a:r>
              <a:rPr lang="en-US" sz="1600"/>
              <a:t>: Los árboles son ideales para representar estructuras jerárquicas de datos, como el sistema de archivos de una computadora, la estructura de un documento HTML o XML, la jerarquía de categorías en una base de datos, entre otros.</a:t>
            </a:r>
            <a:endParaRPr lang="en-US" sz="1600"/>
          </a:p>
          <a:p>
            <a:pPr algn="just"/>
            <a:r>
              <a:rPr lang="en-US" sz="1600" b="1"/>
              <a:t>Optimización de algoritmos</a:t>
            </a:r>
            <a:r>
              <a:rPr lang="en-US" sz="1600"/>
              <a:t>: Muchos algoritmos y técnicas de optimización utilizan árboles como parte fundamental de su funcionamiento. Por ejemplo, los algoritmos de búsqueda y ordenamiento pueden aprovechar los árboles para mejorar su eficiencia.</a:t>
            </a:r>
            <a:endParaRPr lang="en-US" sz="1600"/>
          </a:p>
        </p:txBody>
      </p:sp>
      <p:sp>
        <p:nvSpPr>
          <p:cNvPr id="4" name="Content Placeholder 3"/>
          <p:cNvSpPr>
            <a:spLocks noGrp="1"/>
          </p:cNvSpPr>
          <p:nvPr>
            <p:ph sz="half" idx="2"/>
          </p:nvPr>
        </p:nvSpPr>
        <p:spPr/>
        <p:txBody>
          <a:bodyPr/>
          <a:p>
            <a:pPr algn="just"/>
            <a:r>
              <a:rPr lang="en-US" sz="1600" b="1">
                <a:sym typeface="+mn-ea"/>
              </a:rPr>
              <a:t>Recorridos y manipulación de datos</a:t>
            </a:r>
            <a:r>
              <a:rPr lang="en-US" sz="1600">
                <a:sym typeface="+mn-ea"/>
              </a:rPr>
              <a:t>: Los árboles proporcionan una forma conveniente de recorrer y manipular datos de manera estructurada. Los recorridos en árboles, como el recorrido en orden, preorden y postorden, son útiles en una variedad de aplicaciones, como la impresión de datos en orden, la evaluación de expresiones aritméticas, etc.</a:t>
            </a:r>
            <a:endParaRPr lang="en-US" sz="1600"/>
          </a:p>
          <a:p>
            <a:pPr algn="just"/>
            <a:r>
              <a:rPr lang="en-US" sz="1600" b="1">
                <a:sym typeface="+mn-ea"/>
              </a:rPr>
              <a:t>Representación de relaciones</a:t>
            </a:r>
            <a:r>
              <a:rPr lang="en-US" sz="1600">
                <a:sym typeface="+mn-ea"/>
              </a:rPr>
              <a:t>: Los árboles también se utilizan para representar relaciones de padres e hijos, como en la representación de la estructura genealógica de una familia o en la representación de relaciones de dependencia en un sistema de software.</a:t>
            </a:r>
            <a:endParaRPr lang="en-US" sz="1600"/>
          </a:p>
          <a:p>
            <a:pPr algn="just"/>
            <a:r>
              <a:rPr lang="en-US" sz="1600">
                <a:sym typeface="+mn-ea"/>
              </a:rPr>
              <a:t>En resumen, los árboles son una herramienta poderosa en programación debido a su versatilidad y eficiencia en una amplia gama de aplicaciones. Dominar los conceptos y técnicas relacionadas con los árboles es fundamental para muchos programadores y desarrolladores de software.</a:t>
            </a:r>
            <a:endParaRPr lang="en-US" sz="1600"/>
          </a:p>
          <a:p>
            <a:pPr algn="just"/>
            <a:endParaRPr lang="en-US"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2475" y="190500"/>
            <a:ext cx="10972800" cy="582613"/>
          </a:xfrm>
        </p:spPr>
        <p:txBody>
          <a:bodyPr/>
          <a:p>
            <a:r>
              <a:rPr lang="en-US"/>
              <a:t>Menciona la función principal de un árbol binario.</a:t>
            </a:r>
            <a:endParaRPr lang="en-US"/>
          </a:p>
        </p:txBody>
      </p:sp>
      <p:sp>
        <p:nvSpPr>
          <p:cNvPr id="3" name="Content Placeholder 2"/>
          <p:cNvSpPr>
            <a:spLocks noGrp="1"/>
          </p:cNvSpPr>
          <p:nvPr>
            <p:ph sz="half" idx="1"/>
          </p:nvPr>
        </p:nvSpPr>
        <p:spPr/>
        <p:txBody>
          <a:bodyPr/>
          <a:p>
            <a:pPr algn="just"/>
            <a:r>
              <a:rPr lang="en-US" sz="1600"/>
              <a:t>La función principal de un árbol binario es organizar datos de manera jerárquica y eficiente, lo que permite realizar operaciones de búsqueda, inserción, eliminación y recorrido de datos de manera rápida y efectiva.</a:t>
            </a:r>
            <a:endParaRPr lang="en-US" sz="1600"/>
          </a:p>
          <a:p>
            <a:pPr algn="just"/>
            <a:r>
              <a:rPr lang="en-US" sz="1600"/>
              <a:t>Algunas características y funciones principales de un árbol binario incluyen:</a:t>
            </a:r>
            <a:endParaRPr lang="en-US" sz="1600"/>
          </a:p>
          <a:p>
            <a:pPr algn="just"/>
            <a:r>
              <a:rPr lang="en-US" sz="1600" b="1"/>
              <a:t>Búsqueda eficiente</a:t>
            </a:r>
            <a:r>
              <a:rPr lang="en-US" sz="1600"/>
              <a:t>: Los árboles binarios de búsqueda proporcionan una forma eficiente de buscar elementos en conjuntos de datos ordenados. La búsqueda se realiza comparando el elemento buscado con los nodos del árbol y avanzando hacia el nodo adecuado en función de la comparación.</a:t>
            </a:r>
            <a:endParaRPr lang="en-US" sz="1600"/>
          </a:p>
          <a:p>
            <a:pPr algn="just"/>
            <a:r>
              <a:rPr lang="en-US" sz="1600" b="1"/>
              <a:t>Inserción y eliminación de elementos</a:t>
            </a:r>
            <a:r>
              <a:rPr lang="en-US" sz="1600"/>
              <a:t>: Los árboles binarios permiten agregar nuevos elementos de manera eficiente (mediante inserción) y eliminar elementos existentes (mediante eliminación), manteniendo la estructura del árbol balanceada y ordenada si es necesario.</a:t>
            </a:r>
            <a:endParaRPr lang="en-US" sz="1600"/>
          </a:p>
        </p:txBody>
      </p:sp>
      <p:sp>
        <p:nvSpPr>
          <p:cNvPr id="4" name="Content Placeholder 3"/>
          <p:cNvSpPr>
            <a:spLocks noGrp="1"/>
          </p:cNvSpPr>
          <p:nvPr>
            <p:ph sz="half" idx="2"/>
          </p:nvPr>
        </p:nvSpPr>
        <p:spPr/>
        <p:txBody>
          <a:bodyPr/>
          <a:p>
            <a:pPr algn="just"/>
            <a:r>
              <a:rPr lang="en-US" sz="1600" b="1"/>
              <a:t>Recorrido de datos</a:t>
            </a:r>
            <a:r>
              <a:rPr lang="en-US" sz="1600"/>
              <a:t>: Los árboles binarios admiten diferentes métodos de recorrido para procesar los elementos en el árbol de una manera específica, como recorrido en orden, preorden y postorden. Estos recorridos son útiles para realizar diversas operaciones en los elementos del árbol.</a:t>
            </a:r>
            <a:endParaRPr lang="en-US" sz="1600"/>
          </a:p>
          <a:p>
            <a:pPr algn="just"/>
            <a:r>
              <a:rPr lang="en-US" sz="1600" b="1"/>
              <a:t>Estructura jerárquica</a:t>
            </a:r>
            <a:r>
              <a:rPr lang="en-US" sz="1600"/>
              <a:t>: Los árboles binarios proporcionan una estructura jerárquica que se puede utilizar para representar relaciones de padres e hijos, como en la representación de estructuras de datos complejas o en la modelización de relaciones en sistemas de software.</a:t>
            </a:r>
            <a:endParaRPr lang="en-US" sz="1600"/>
          </a:p>
          <a:p>
            <a:pPr algn="just"/>
            <a:r>
              <a:rPr lang="en-US" sz="1600"/>
              <a:t>En resumen, la función principal de un árbol binario es proporcionar una estructura de datos flexible y eficiente que permita organizar y manipular datos de manera jerárquica, lo que facilita la implementación de una variedad de algoritmos y operaciones en programación.</a:t>
            </a:r>
            <a:endParaRPr lang="en-U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1625600" y="190500"/>
            <a:ext cx="10033000" cy="582930"/>
          </a:xfrm>
        </p:spPr>
        <p:txBody>
          <a:bodyPr/>
          <a:p>
            <a:pPr algn="just"/>
            <a:r>
              <a:rPr lang="en-US" sz="2400"/>
              <a:t>Describe los tres recorridos que componen el árbol binario que ayudan a encontrar la raíz de cada nodo.</a:t>
            </a:r>
            <a:endParaRPr lang="en-US" sz="2400"/>
          </a:p>
        </p:txBody>
      </p:sp>
      <p:sp>
        <p:nvSpPr>
          <p:cNvPr id="6" name="Content Placeholder 5"/>
          <p:cNvSpPr>
            <a:spLocks noGrp="1"/>
          </p:cNvSpPr>
          <p:nvPr>
            <p:ph idx="1"/>
          </p:nvPr>
        </p:nvSpPr>
        <p:spPr/>
        <p:txBody>
          <a:bodyPr/>
          <a:p>
            <a:pPr algn="just"/>
            <a:r>
              <a:rPr lang="en-US" sz="1600"/>
              <a:t>Los tres recorridos principales que se utilizan para recorrer un árbol binario y ayudan a encontrar la raíz de cada nodo son:</a:t>
            </a:r>
            <a:endParaRPr lang="en-US" sz="1600"/>
          </a:p>
          <a:p>
            <a:pPr algn="just"/>
            <a:r>
              <a:rPr lang="en-US" sz="1600" b="1"/>
              <a:t>Recorrido en orden (in-order traversal)</a:t>
            </a:r>
            <a:r>
              <a:rPr lang="en-US" sz="1600"/>
              <a:t>:</a:t>
            </a:r>
            <a:r>
              <a:rPr lang="es-MX" altLang="en-US" sz="1600"/>
              <a:t> </a:t>
            </a:r>
            <a:r>
              <a:rPr lang="en-US" sz="1600"/>
              <a:t>En este recorrido, primero se visita el hijo izquierdo del nodo actual, luego se visita el propio nodo y finalmente se visita el hijo derecho. Este recorrido se utiliza comúnmente para imprimir los elementos de un árbol binario en orden ascendente. Si el árbol es un árbol binario de búsqueda, los elementos se imprimirán en orden ascendente.</a:t>
            </a:r>
            <a:endParaRPr lang="en-US" sz="1600"/>
          </a:p>
          <a:p>
            <a:pPr algn="just"/>
            <a:r>
              <a:rPr lang="en-US" sz="1600" b="1"/>
              <a:t>Recorrido en preorden (pre-order traversal)</a:t>
            </a:r>
            <a:r>
              <a:rPr lang="en-US" sz="1600"/>
              <a:t>:</a:t>
            </a:r>
            <a:r>
              <a:rPr lang="es-MX" altLang="en-US" sz="1600"/>
              <a:t> </a:t>
            </a:r>
            <a:r>
              <a:rPr lang="en-US" sz="1600"/>
              <a:t>En este recorrido, primero se visita el propio nodo, luego se visita el hijo izquierdo y finalmente se visita el hijo derecho. Este recorrido se utiliza comúnmente para copiar la estructura de un árbol, realizar cálculos en la estructura del árbol, o para crear una expresión prefija a partir de una expresión aritmética.</a:t>
            </a:r>
            <a:endParaRPr lang="en-US" sz="1600"/>
          </a:p>
          <a:p>
            <a:pPr algn="just"/>
            <a:r>
              <a:rPr lang="en-US" sz="1600" b="1"/>
              <a:t>Recorrido en postorden (post-order traversal)</a:t>
            </a:r>
            <a:r>
              <a:rPr lang="en-US" sz="1600"/>
              <a:t>:</a:t>
            </a:r>
            <a:r>
              <a:rPr lang="es-MX" altLang="en-US" sz="1600"/>
              <a:t> </a:t>
            </a:r>
            <a:r>
              <a:rPr lang="en-US" sz="1600"/>
              <a:t>En este recorrido, primero se visita el hijo izquierdo del nodo actual, luego se visita el hijo derecho y finalmente se visita el propio nodo. Este recorrido se utiliza comúnmente para eliminar la estructura del árbol, liberando la memoria asignada a los nodos, o para evaluar expresiones aritméticas en notación postfija.</a:t>
            </a:r>
            <a:endParaRPr lang="en-US" sz="1600"/>
          </a:p>
          <a:p>
            <a:pPr algn="just"/>
            <a:r>
              <a:rPr lang="en-US" sz="1600"/>
              <a:t>Cada uno de estos recorridos proporciona una manera diferente de visitar los nodos de un árbol binario y acceder a su contenido. Dependiendo de la aplicación específica, se puede elegir el recorrido más adecuado para realizar ciertas operaciones en los nodos del árbol.</a:t>
            </a:r>
            <a:endParaRPr 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a:xfrm>
            <a:off x="1776730" y="-27940"/>
            <a:ext cx="10280650" cy="941070"/>
          </a:xfrm>
        </p:spPr>
        <p:txBody>
          <a:bodyPr/>
          <a:p>
            <a:pPr algn="just"/>
            <a:r>
              <a:rPr lang="es-MX" altLang="en-US" sz="2000"/>
              <a:t>D</a:t>
            </a:r>
            <a:r>
              <a:rPr lang="en-US" sz="2000"/>
              <a:t>escribe la secuencia que se obtendrá al recorrer el árbol binario utilizando:</a:t>
            </a:r>
            <a:br>
              <a:rPr lang="en-US" sz="2000"/>
            </a:br>
            <a:r>
              <a:rPr lang="en-US" sz="2000"/>
              <a:t>Recorrido</a:t>
            </a:r>
            <a:r>
              <a:rPr lang="es-MX" altLang="en-US" sz="2000"/>
              <a:t> en </a:t>
            </a:r>
            <a:r>
              <a:rPr lang="en-US" sz="2000"/>
              <a:t>pre-ord</a:t>
            </a:r>
            <a:r>
              <a:rPr lang="es-MX" altLang="en-US" sz="2000"/>
              <a:t>en, </a:t>
            </a:r>
            <a:r>
              <a:rPr lang="en-US" sz="2000"/>
              <a:t>Recorrido en post-orden </a:t>
            </a:r>
            <a:r>
              <a:rPr lang="es-MX" altLang="en-US" sz="2000"/>
              <a:t>y </a:t>
            </a:r>
            <a:r>
              <a:rPr lang="en-US" sz="2000"/>
              <a:t>Recorrido en in-orden </a:t>
            </a:r>
            <a:endParaRPr lang="en-US" sz="2000"/>
          </a:p>
        </p:txBody>
      </p:sp>
      <p:sp>
        <p:nvSpPr>
          <p:cNvPr id="10" name="Text Placeholder 9"/>
          <p:cNvSpPr>
            <a:spLocks noGrp="1"/>
          </p:cNvSpPr>
          <p:nvPr>
            <p:ph type="body" idx="1"/>
          </p:nvPr>
        </p:nvSpPr>
        <p:spPr/>
        <p:txBody>
          <a:bodyPr/>
          <a:p>
            <a:endParaRPr lang="en-US"/>
          </a:p>
        </p:txBody>
      </p:sp>
      <p:sp>
        <p:nvSpPr>
          <p:cNvPr id="12" name="Text Placeholder 11"/>
          <p:cNvSpPr>
            <a:spLocks noGrp="1"/>
          </p:cNvSpPr>
          <p:nvPr>
            <p:ph type="body" sz="quarter" idx="3"/>
          </p:nvPr>
        </p:nvSpPr>
        <p:spPr/>
        <p:txBody>
          <a:bodyPr/>
          <a:p>
            <a:endParaRPr lang="en-US"/>
          </a:p>
        </p:txBody>
      </p:sp>
      <p:sp>
        <p:nvSpPr>
          <p:cNvPr id="13" name="Content Placeholder 12"/>
          <p:cNvSpPr>
            <a:spLocks noGrp="1"/>
          </p:cNvSpPr>
          <p:nvPr>
            <p:ph sz="quarter" idx="4"/>
          </p:nvPr>
        </p:nvSpPr>
        <p:spPr/>
        <p:txBody>
          <a:bodyPr/>
          <a:p>
            <a:r>
              <a:rPr lang="es-MX" altLang="en-US"/>
              <a:t>Pre-orden: 3,6,7,15,33,55,9,51,13</a:t>
            </a:r>
            <a:endParaRPr lang="es-MX" altLang="en-US"/>
          </a:p>
          <a:p>
            <a:r>
              <a:rPr lang="es-MX" altLang="en-US"/>
              <a:t>Post-orden: 15,7,55,6,33,13,51,9,3</a:t>
            </a:r>
            <a:endParaRPr lang="es-MX" altLang="en-US"/>
          </a:p>
          <a:p>
            <a:r>
              <a:rPr lang="es-MX" altLang="en-US"/>
              <a:t>In-orden: 15,7,55,6,33,3,9,13,51</a:t>
            </a:r>
            <a:endParaRPr lang="es-MX" altLang="en-US"/>
          </a:p>
        </p:txBody>
      </p:sp>
      <p:pic>
        <p:nvPicPr>
          <p:cNvPr id="14" name="Content Placeholder 13"/>
          <p:cNvPicPr>
            <a:picLocks noChangeAspect="1"/>
          </p:cNvPicPr>
          <p:nvPr>
            <p:ph sz="half" idx="2"/>
          </p:nvPr>
        </p:nvPicPr>
        <p:blipFill>
          <a:blip r:embed="rId1"/>
          <a:stretch>
            <a:fillRect/>
          </a:stretch>
        </p:blipFill>
        <p:spPr>
          <a:xfrm>
            <a:off x="840105" y="2383790"/>
            <a:ext cx="4968875" cy="35642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noChangeArrowheads="1"/>
          </p:cNvSpPr>
          <p:nvPr>
            <p:ph type="ctrTitle"/>
          </p:nvPr>
        </p:nvSpPr>
        <p:spPr/>
        <p:txBody>
          <a:bodyPr/>
          <a:p>
            <a:r>
              <a:rPr lang="es-MX" altLang="en-US"/>
              <a:t>¡Gracias!</a:t>
            </a:r>
            <a:endParaRPr lang="es-MX" altLang="en-US"/>
          </a:p>
        </p:txBody>
      </p:sp>
      <p:sp>
        <p:nvSpPr>
          <p:cNvPr id="8" name="Subtitle 7"/>
          <p:cNvSpPr>
            <a:spLocks noGrp="1" noChangeArrowheads="1"/>
          </p:cNvSpPr>
          <p:nvPr>
            <p:ph type="subTitle" idx="1"/>
          </p:nvPr>
        </p:nvSpPr>
        <p:spPr/>
        <p:txBody>
          <a:bodyPr/>
          <a:p>
            <a:endParaRPr lang="en-US"/>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6298</Words>
  <Application>WPS Presentation</Application>
  <PresentationFormat>宽屏</PresentationFormat>
  <Paragraphs>50</Paragraphs>
  <Slides>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Arial</vt:lpstr>
      <vt:lpstr>SimSun</vt:lpstr>
      <vt:lpstr>Wingdings</vt:lpstr>
      <vt:lpstr>Arial Unicode MS</vt:lpstr>
      <vt:lpstr>Arial Black</vt:lpstr>
      <vt:lpstr>Microsoft YaHei</vt:lpstr>
      <vt:lpstr>Droid Sans Fallback</vt:lpstr>
      <vt:lpstr>SimSun</vt:lpstr>
      <vt:lpstr>Communications and Dialogues</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José Ramón Ibáñez Posadas</dc:creator>
  <cp:lastModifiedBy>José Ramón Ibáñez Posadas</cp:lastModifiedBy>
  <cp:revision>14</cp:revision>
  <dcterms:created xsi:type="dcterms:W3CDTF">2024-03-01T06:05:18Z</dcterms:created>
  <dcterms:modified xsi:type="dcterms:W3CDTF">2024-03-01T06:05:18Z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1033-11.1.0.11719</vt:lpwstr>
  </property>
  <property fmtid="{D5CDD505-2E9C-101B-9397-08002B2CF9AE}" pid="3" name="ICV">
    <vt:lpwstr/>
  </property>
</Properties>
</file>