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66" r:id="rId5"/>
    <p:sldId id="277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8" r:id="rId17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19" autoAdjust="0"/>
  </p:normalViewPr>
  <p:slideViewPr>
    <p:cSldViewPr snapToGrid="0">
      <p:cViewPr varScale="1">
        <p:scale>
          <a:sx n="110" d="100"/>
          <a:sy n="110" d="100"/>
        </p:scale>
        <p:origin x="13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C3576-AE87-472F-9AEF-6460571A3966}" type="datetime1">
              <a:rPr lang="es-MX" smtClean="0"/>
              <a:t>16/05/2025</a:t>
            </a:fld>
            <a:endParaRPr lang="es-MX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AEE24-E510-434D-A732-63637DC68EB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68785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D2FAE8-04E0-4A63-840C-86256B876D16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/>
            <a:r>
              <a:rPr lang="es-MX" noProof="0" dirty="0"/>
              <a:t>Segundo nivel</a:t>
            </a:r>
          </a:p>
          <a:p>
            <a:pPr lvl="2"/>
            <a:r>
              <a:rPr lang="es-MX" noProof="0" dirty="0"/>
              <a:t>Tercer nivel</a:t>
            </a:r>
          </a:p>
          <a:p>
            <a:pPr lvl="3"/>
            <a:r>
              <a:rPr lang="es-MX" noProof="0" dirty="0"/>
              <a:t>Cuarto nivel</a:t>
            </a:r>
          </a:p>
          <a:p>
            <a:pPr lvl="4"/>
            <a:r>
              <a:rPr lang="es-MX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9F2B80-EEFB-46A0-B3BE-FC86885DBE51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921160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9F2B80-EEFB-46A0-B3BE-FC86885DBE51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46054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ción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DCE644-5A0D-4DFF-ADA6-72419B25D26F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48729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0095EA-5EDF-4E43-89F4-2C50D60B7317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9" name="Marcador de posición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38980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posición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6964A4-0294-4CA2-9130-62E66B9F2C75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8" name="Marcador de posición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1" name="Marcador de posición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223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C52818-55E1-45C0-9B98-BDAF9DFC8AE8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9" name="Marcador de posición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5761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4B8EF29-DA32-4240-821D-B0F6D87C040F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11" name="Marcador de posición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02808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A150D-86EF-4AE5-897E-C44A2EE96172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7" name="Marcador de posición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8" name="Marcador de posición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50177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1BB705B-669E-42B2-B8CD-F75D957F7D51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3" name="Marcador de posición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MX" noProof="0" dirty="0"/>
          </a:p>
        </p:txBody>
      </p:sp>
      <p:sp>
        <p:nvSpPr>
          <p:cNvPr id="4" name="Marcador de posición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070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6AF92CD2-02D0-4EB4-9B9A-257EEC0B593C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801302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E2BF48CD-1E9C-45C4-9E7E-BB1860282920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25882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MX" noProof="0" dirty="0"/>
              <a:t>Haz clic para modificar los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00195479-39FF-4655-A4F3-881E20C25DCA}" type="datetime1">
              <a:rPr lang="es-MX" noProof="0" smtClean="0"/>
              <a:t>16/05/2025</a:t>
            </a:fld>
            <a:endParaRPr lang="es-MX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MX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MX" noProof="0" smtClean="0"/>
              <a:t>‹Nº›</a:t>
            </a:fld>
            <a:endParaRPr lang="es-MX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014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6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ángulo 23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peak Pro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8571" y="195943"/>
            <a:ext cx="5907315" cy="3937945"/>
          </a:xfrm>
        </p:spPr>
        <p:txBody>
          <a:bodyPr rtlCol="0">
            <a:noAutofit/>
          </a:bodyPr>
          <a:lstStyle/>
          <a:p>
            <a:pPr algn="ctr"/>
            <a:r>
              <a:rPr lang="es-MX" sz="5400" dirty="0"/>
              <a:t>M5 Análisis y diseño de algoritmos FIN A</a:t>
            </a:r>
            <a:br>
              <a:rPr lang="es-MX" sz="5400" dirty="0"/>
            </a:br>
            <a:br>
              <a:rPr lang="es-MX" sz="5400" dirty="0"/>
            </a:br>
            <a:r>
              <a:rPr lang="es-MX" sz="5400" dirty="0"/>
              <a:t>Actividad 1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40CBE3-3F91-419A-A649-32AB388EC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0"/>
            <a:ext cx="6096000" cy="6857990"/>
          </a:xfrm>
          <a:prstGeom prst="rect">
            <a:avLst/>
          </a:prstGeom>
        </p:spPr>
      </p:pic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6DB7FF07-A3E7-D142-BBA3-3025BFD723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24757"/>
              </p:ext>
            </p:extLst>
          </p:nvPr>
        </p:nvGraphicFramePr>
        <p:xfrm>
          <a:off x="6168571" y="4502792"/>
          <a:ext cx="5907314" cy="1255395"/>
        </p:xfrm>
        <a:graphic>
          <a:graphicData uri="http://schemas.openxmlformats.org/drawingml/2006/table">
            <a:tbl>
              <a:tblPr/>
              <a:tblGrid>
                <a:gridCol w="1532396">
                  <a:extLst>
                    <a:ext uri="{9D8B030D-6E8A-4147-A177-3AD203B41FA5}">
                      <a16:colId xmlns:a16="http://schemas.microsoft.com/office/drawing/2014/main" val="2300737551"/>
                    </a:ext>
                  </a:extLst>
                </a:gridCol>
                <a:gridCol w="4374918">
                  <a:extLst>
                    <a:ext uri="{9D8B030D-6E8A-4147-A177-3AD203B41FA5}">
                      <a16:colId xmlns:a16="http://schemas.microsoft.com/office/drawing/2014/main" val="1686377362"/>
                    </a:ext>
                  </a:extLst>
                </a:gridCol>
              </a:tblGrid>
              <a:tr h="418465"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Tutor:</a:t>
                      </a:r>
                      <a:endParaRPr lang="es-MX" sz="2800" b="1" dirty="0">
                        <a:effectLst/>
                        <a:latin typeface="+mn-l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es-MX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Victor</a:t>
                      </a:r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Madera </a:t>
                      </a:r>
                      <a:r>
                        <a:rPr lang="es-MX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Hernandez</a:t>
                      </a:r>
                      <a:endParaRPr lang="es-MX" sz="2800" b="1" dirty="0">
                        <a:effectLst/>
                        <a:latin typeface="+mn-l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341828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Estudiante:</a:t>
                      </a:r>
                      <a:endParaRPr lang="es-MX" sz="2800" b="1" dirty="0">
                        <a:effectLst/>
                        <a:latin typeface="+mn-l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José Ramón Ibáñez Posadas</a:t>
                      </a:r>
                      <a:endParaRPr lang="es-MX" sz="2800" b="1" dirty="0">
                        <a:effectLst/>
                        <a:latin typeface="+mn-l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8953733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es-MX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Matricula:</a:t>
                      </a:r>
                      <a:endParaRPr lang="es-MX" sz="2800" b="1">
                        <a:effectLst/>
                        <a:latin typeface="+mn-l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 rtl="0" fontAlgn="t">
                        <a:buNone/>
                      </a:pPr>
                      <a:r>
                        <a:rPr lang="es-MX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BNL098377</a:t>
                      </a:r>
                      <a:endParaRPr lang="es-MX" sz="2800" b="1" dirty="0">
                        <a:effectLst/>
                        <a:latin typeface="+mn-lt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2793022"/>
                  </a:ext>
                </a:extLst>
              </a:tr>
            </a:tbl>
          </a:graphicData>
        </a:graphic>
      </p:graphicFrame>
      <p:sp>
        <p:nvSpPr>
          <p:cNvPr id="12" name="Rectangle 2">
            <a:extLst>
              <a:ext uri="{FF2B5EF4-FFF2-40B4-BE49-F238E27FC236}">
                <a16:creationId xmlns:a16="http://schemas.microsoft.com/office/drawing/2014/main" id="{485527A0-5457-8B50-B83F-B8889446B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35" y="4341925"/>
            <a:ext cx="995995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92146C-E242-6D10-2504-B5D7D63AA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situaciones - Caso 1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6749177-9A60-D04F-035A-37F770883280}"/>
              </a:ext>
            </a:extLst>
          </p:cNvPr>
          <p:cNvSpPr txBox="1"/>
          <p:nvPr/>
        </p:nvSpPr>
        <p:spPr>
          <a:xfrm>
            <a:off x="1097280" y="1859340"/>
            <a:ext cx="10058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Situación:</a:t>
            </a:r>
            <a:r>
              <a:rPr lang="es-MX" dirty="0"/>
              <a:t> En una empresa se debe determinar el salario de un empleado, si supera los $4,500 se le debe restar el 10% de impuestos, de lo contrario se le debe restar el 5%.</a:t>
            </a:r>
          </a:p>
          <a:p>
            <a:endParaRPr lang="es-MX" dirty="0"/>
          </a:p>
          <a:p>
            <a:r>
              <a:rPr lang="es-MX" b="1" dirty="0"/>
              <a:t>Estructura ideal: </a:t>
            </a:r>
            <a:r>
              <a:rPr lang="es-MX" dirty="0"/>
              <a:t>Condicional (</a:t>
            </a:r>
            <a:r>
              <a:rPr lang="es-MX" dirty="0" err="1"/>
              <a:t>if-else</a:t>
            </a:r>
            <a:r>
              <a:rPr lang="es-MX" dirty="0"/>
              <a:t>)</a:t>
            </a:r>
          </a:p>
          <a:p>
            <a:endParaRPr lang="es-MX" dirty="0"/>
          </a:p>
          <a:p>
            <a:r>
              <a:rPr lang="es-MX" b="1" dirty="0"/>
              <a:t>Justificación: </a:t>
            </a:r>
            <a:r>
              <a:rPr lang="es-MX" dirty="0"/>
              <a:t>Necesitamos tomar una decisión basada en una condición (si el salario &gt; 4500). Solo una de las dos opciones se ejecutará para cada empleado.</a:t>
            </a:r>
          </a:p>
          <a:p>
            <a:endParaRPr lang="es-MX" dirty="0"/>
          </a:p>
          <a:p>
            <a:r>
              <a:rPr lang="es-MX" b="1" dirty="0"/>
              <a:t>Pseudocódigo: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709641-4409-D4D2-B1C6-4E7B0021E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02" y="4226484"/>
            <a:ext cx="3394695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53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D1C8A3-E5B7-6D4A-626B-2BB9C1F8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 de situaciones - Caso 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9505454-8ECA-B1C8-7C94-F513C8185CB4}"/>
              </a:ext>
            </a:extLst>
          </p:cNvPr>
          <p:cNvSpPr txBox="1"/>
          <p:nvPr/>
        </p:nvSpPr>
        <p:spPr>
          <a:xfrm>
            <a:off x="1097279" y="1997839"/>
            <a:ext cx="100583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Situación:</a:t>
            </a:r>
            <a:r>
              <a:rPr lang="es-MX" dirty="0"/>
              <a:t> Con base a los números del 1 al 12 determina el nombre del mes correspondiente.</a:t>
            </a:r>
          </a:p>
          <a:p>
            <a:endParaRPr lang="es-MX" dirty="0"/>
          </a:p>
          <a:p>
            <a:r>
              <a:rPr lang="es-MX" b="1" dirty="0"/>
              <a:t>Estructura ideal:</a:t>
            </a:r>
            <a:r>
              <a:rPr lang="es-MX" dirty="0"/>
              <a:t> Condicional múltiple (switch-case)</a:t>
            </a:r>
          </a:p>
          <a:p>
            <a:endParaRPr lang="es-MX" dirty="0"/>
          </a:p>
          <a:p>
            <a:r>
              <a:rPr lang="es-MX" b="1" dirty="0"/>
              <a:t>Justificación:</a:t>
            </a:r>
            <a:r>
              <a:rPr lang="es-MX" dirty="0"/>
              <a:t> Hay múltiples casos posibles (12 meses) que dependen del valor de una variable. Esta estructura es más clara y eficiente que múltiples </a:t>
            </a:r>
            <a:r>
              <a:rPr lang="es-MX" dirty="0" err="1"/>
              <a:t>if-else</a:t>
            </a:r>
            <a:r>
              <a:rPr lang="es-MX" dirty="0"/>
              <a:t> anidados.</a:t>
            </a:r>
          </a:p>
          <a:p>
            <a:endParaRPr lang="es-MX" dirty="0"/>
          </a:p>
          <a:p>
            <a:r>
              <a:rPr lang="es-MX" b="1" dirty="0"/>
              <a:t>Pseudocódigo: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21EAA1-4D42-5720-6243-DB1E772C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303" y="4228180"/>
            <a:ext cx="3882394" cy="13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53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29904-F1A9-5943-7A0B-AD223F56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6711320-B916-FAF8-9224-18E292AB5041}"/>
              </a:ext>
            </a:extLst>
          </p:cNvPr>
          <p:cNvSpPr txBox="1"/>
          <p:nvPr/>
        </p:nvSpPr>
        <p:spPr>
          <a:xfrm>
            <a:off x="1097280" y="2061028"/>
            <a:ext cx="1029643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600" dirty="0"/>
              <a:t>El análisis y diseño de algoritmos es fundamental en la programación, ya que nos permite resolver problemas de manera sistemática y eficiente. A través de este estudio, comprendí que los algoritmos deben ser precisos, finitos y bien definidos para garantizar su correcto funcionamiento. Las estructuras básicas (secuencial, condicional y repetitiva) son los bloques esenciales para construir soluciones a diversos problemas computacionales.</a:t>
            </a:r>
          </a:p>
          <a:p>
            <a:pPr algn="just"/>
            <a:endParaRPr lang="es-MX" sz="1600" dirty="0"/>
          </a:p>
          <a:p>
            <a:pPr algn="just"/>
            <a:r>
              <a:rPr lang="es-MX" sz="1600" dirty="0"/>
              <a:t>El proceso de solución de problemas requiere un análisis cuidadoso antes de implementar cualquier algoritmo. Los ejercicios prácticos me ayudaron a entender cómo seleccionar la estructura adecuada según la naturaleza del problema. La estructura condicional es ideal para decisiones, mientras que la repetitiva optimiza tareas recurrentes.</a:t>
            </a:r>
          </a:p>
          <a:p>
            <a:pPr algn="just"/>
            <a:endParaRPr lang="es-MX" sz="1600" dirty="0"/>
          </a:p>
          <a:p>
            <a:pPr algn="just"/>
            <a:r>
              <a:rPr lang="es-MX" sz="1600" dirty="0"/>
              <a:t>Esta base teórica y práctica será fundamental para abordar problemas más complejos en el futuro, aplicando siempre los principios de eficiencia y claridad en el diseño algorítmico. El pensamiento lógico y estructurado desarrollado en esta unidad es una habilidad valiosa para mi formación como profesional en informática.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0185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BC896-5B1A-D0C3-65F4-0BEA5C420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Bibliografía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E9A4F83-655A-C105-E118-D0FE0B70E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894" y="2023250"/>
            <a:ext cx="10119785" cy="420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6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9C2D30-35C5-6633-0A94-80C64BD8D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7AC1BF-F1DA-FEE3-85D7-A5DDF9D26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3760891"/>
          </a:xfrm>
        </p:spPr>
        <p:txBody>
          <a:bodyPr>
            <a:normAutofit fontScale="85000" lnSpcReduction="20000"/>
          </a:bodyPr>
          <a:lstStyle/>
          <a:p>
            <a:r>
              <a:rPr lang="es-MX" dirty="0"/>
              <a:t>En el estudio de análisis y diseño de algoritmos, comprendemos cómo desarrollar soluciones eficientes y estructuradas para resolver problemas computacionales. Los algoritmos son la base de la programación, ya que definen los pasos lógicos necesarios para transformar datos de entrada en resultados útiles.</a:t>
            </a:r>
          </a:p>
          <a:p>
            <a:r>
              <a:rPr lang="es-MX" dirty="0"/>
              <a:t>En esta presentación, exploraremos:</a:t>
            </a:r>
          </a:p>
          <a:p>
            <a:r>
              <a:rPr lang="es-MX" dirty="0"/>
              <a:t>✅ Definición, tipos y consideraciones de los algoritmos.</a:t>
            </a:r>
          </a:p>
          <a:p>
            <a:r>
              <a:rPr lang="es-MX" dirty="0"/>
              <a:t>✅ Estructuras básicas: secuencial, condicional y repetitiva.</a:t>
            </a:r>
          </a:p>
          <a:p>
            <a:r>
              <a:rPr lang="es-MX" dirty="0"/>
              <a:t>✅ Pasos para resolver problemas de manera algorítmica.</a:t>
            </a:r>
          </a:p>
          <a:p>
            <a:r>
              <a:rPr lang="es-MX" dirty="0"/>
              <a:t>✅ Casos prácticos, implementados en seudocódigo que demuestran cómo elegir la estructura adecuada según el problema.</a:t>
            </a:r>
          </a:p>
          <a:p>
            <a:r>
              <a:rPr lang="es-MX" dirty="0"/>
              <a:t>El objetivo es fortalecer nuestra capacidad para diseñar soluciones claras, eficientes y bien estructuradas, aplicando los fundamentos de la lógica algorítmica en escenarios reales.</a:t>
            </a:r>
          </a:p>
        </p:txBody>
      </p:sp>
    </p:spTree>
    <p:extLst>
      <p:ext uri="{BB962C8B-B14F-4D97-AF65-F5344CB8AC3E}">
        <p14:creationId xmlns:p14="http://schemas.microsoft.com/office/powerpoint/2010/main" val="706446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F283E-3B44-9AC8-1C01-28D4E092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Definición de algoritmos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536B7-1330-BBF8-182A-24FCDB317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b="1" dirty="0"/>
              <a:t>Definición</a:t>
            </a:r>
            <a:r>
              <a:rPr lang="es-MX" dirty="0"/>
              <a:t>: Un algoritmo es un conjunto ordenado y finito de pasos que permite resolver un problema o realizar una tarea.</a:t>
            </a:r>
          </a:p>
          <a:p>
            <a:r>
              <a:rPr lang="es-MX" b="1" dirty="0"/>
              <a:t>Características</a:t>
            </a:r>
            <a:r>
              <a:rPr lang="es-MX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Preciso (instrucciones claras)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Finito (debe terminar)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Definido (mismo resultado con mismas entradas)</a:t>
            </a:r>
          </a:p>
          <a:p>
            <a:pPr marL="457200" indent="-457200">
              <a:buFont typeface="+mj-lt"/>
              <a:buAutoNum type="arabicPeriod"/>
            </a:pPr>
            <a:r>
              <a:rPr lang="es-MX" dirty="0"/>
              <a:t>Entradas y salidas definidas</a:t>
            </a:r>
          </a:p>
        </p:txBody>
      </p:sp>
    </p:spTree>
    <p:extLst>
      <p:ext uri="{BB962C8B-B14F-4D97-AF65-F5344CB8AC3E}">
        <p14:creationId xmlns:p14="http://schemas.microsoft.com/office/powerpoint/2010/main" val="10402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02F52-AEBB-E52A-13D9-82CE6D8CC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Tipos de algoritmos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907A68-620E-220B-5F5D-643586B65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b="1" dirty="0"/>
              <a:t>Algoritmos computacionales: </a:t>
            </a:r>
            <a:r>
              <a:rPr lang="es-MX" dirty="0"/>
              <a:t>Diseñados para ser ejecutados por computadoras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Algoritmos no computacionales:</a:t>
            </a:r>
            <a:r>
              <a:rPr lang="es-MX" dirty="0"/>
              <a:t> Instrucciones para humanos (recetas, manuales)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Según su función: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Búsqueda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Ordenamiento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Optimización</a:t>
            </a:r>
          </a:p>
          <a:p>
            <a:pPr marL="749808" lvl="1" indent="-457200">
              <a:buFont typeface="+mj-lt"/>
              <a:buAutoNum type="arabicPeriod"/>
            </a:pPr>
            <a:r>
              <a:rPr lang="es-MX" dirty="0"/>
              <a:t>Cálculo numérico</a:t>
            </a:r>
          </a:p>
        </p:txBody>
      </p:sp>
    </p:spTree>
    <p:extLst>
      <p:ext uri="{BB962C8B-B14F-4D97-AF65-F5344CB8AC3E}">
        <p14:creationId xmlns:p14="http://schemas.microsoft.com/office/powerpoint/2010/main" val="36238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513EC-222C-FE18-67A0-095DA4A8A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Consideraciones en el diseño de algoritmos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184893-49E9-4B92-1220-F246DFBF3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b="1" dirty="0"/>
              <a:t>Correctitud:</a:t>
            </a:r>
            <a:r>
              <a:rPr lang="es-MX" dirty="0"/>
              <a:t> Debe resolver el problema planteado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Eficiencia:</a:t>
            </a:r>
            <a:r>
              <a:rPr lang="es-MX" dirty="0"/>
              <a:t> Uso óptimo de recursos (tiempo y espacio)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Legibilidad:</a:t>
            </a:r>
            <a:r>
              <a:rPr lang="es-MX" dirty="0"/>
              <a:t> Fácil de entender y mantener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Modularidad:</a:t>
            </a:r>
            <a:r>
              <a:rPr lang="es-MX" dirty="0"/>
              <a:t> Dividir en partes más simples</a:t>
            </a:r>
          </a:p>
          <a:p>
            <a:pPr marL="457200" indent="-457200">
              <a:buFont typeface="+mj-lt"/>
              <a:buAutoNum type="arabicPeriod"/>
            </a:pPr>
            <a:r>
              <a:rPr lang="es-MX" b="1" dirty="0"/>
              <a:t>Robustez:</a:t>
            </a:r>
            <a:r>
              <a:rPr lang="es-MX" dirty="0"/>
              <a:t> Manejo adecuado de errores</a:t>
            </a:r>
          </a:p>
        </p:txBody>
      </p:sp>
    </p:spTree>
    <p:extLst>
      <p:ext uri="{BB962C8B-B14F-4D97-AF65-F5344CB8AC3E}">
        <p14:creationId xmlns:p14="http://schemas.microsoft.com/office/powerpoint/2010/main" val="948427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5B7F0-B870-B43E-C7C8-BA672C291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s-MX" dirty="0"/>
              <a:t>Estructuras algorítmicas - Secuencial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9F412-0A0D-CD40-C5DE-83751F13D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>
            <a:normAutofit/>
          </a:bodyPr>
          <a:lstStyle/>
          <a:p>
            <a:r>
              <a:rPr lang="es-MX" b="1" dirty="0"/>
              <a:t>Definición:</a:t>
            </a:r>
            <a:r>
              <a:rPr lang="es-MX" dirty="0"/>
              <a:t> Ejecución de instrucciones una después de otra en orden lineal</a:t>
            </a:r>
          </a:p>
          <a:p>
            <a:r>
              <a:rPr lang="es-MX" b="1" dirty="0"/>
              <a:t>Ejemplo:</a:t>
            </a:r>
          </a:p>
          <a:p>
            <a:endParaRPr lang="es-MX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FD3F1A-7C1C-0843-F9C0-F23140389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435421"/>
            <a:ext cx="4639736" cy="31191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67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3DFEB-0EA0-719F-B8C7-6354CA4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 kern="1200" spc="-50" baseline="0">
                <a:latin typeface="+mj-lt"/>
                <a:ea typeface="+mj-ea"/>
                <a:cs typeface="+mj-cs"/>
              </a:rPr>
              <a:t>Estructuras algorítmicas - Condicional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494379-1A8F-695D-A185-241EA99C956B}"/>
              </a:ext>
            </a:extLst>
          </p:cNvPr>
          <p:cNvSpPr txBox="1"/>
          <p:nvPr/>
        </p:nvSpPr>
        <p:spPr>
          <a:xfrm>
            <a:off x="1097280" y="2120900"/>
            <a:ext cx="4639736" cy="37481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MX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Definición:</a:t>
            </a:r>
            <a:r>
              <a:rPr lang="es-MX" sz="2000">
                <a:solidFill>
                  <a:schemeClr val="tx1">
                    <a:lumMod val="75000"/>
                    <a:lumOff val="25000"/>
                  </a:schemeClr>
                </a:solidFill>
              </a:rPr>
              <a:t> Permite ejecutar diferentes bloques de código según una condición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endParaRPr lang="es-MX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MX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Tipos:</a:t>
            </a:r>
            <a:endParaRPr lang="es-MX" sz="200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MX" sz="2000">
                <a:solidFill>
                  <a:schemeClr val="tx1">
                    <a:lumMod val="75000"/>
                    <a:lumOff val="25000"/>
                  </a:schemeClr>
                </a:solidFill>
              </a:rPr>
              <a:t>Simple (if)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MX" sz="2000">
                <a:solidFill>
                  <a:schemeClr val="tx1">
                    <a:lumMod val="75000"/>
                    <a:lumOff val="25000"/>
                  </a:schemeClr>
                </a:solidFill>
              </a:rPr>
              <a:t>Doble (if-else)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MX" sz="2000">
                <a:solidFill>
                  <a:schemeClr val="tx1">
                    <a:lumMod val="75000"/>
                    <a:lumOff val="25000"/>
                  </a:schemeClr>
                </a:solidFill>
              </a:rPr>
              <a:t>Múltiple (switch-case)</a:t>
            </a:r>
          </a:p>
          <a:p>
            <a:pPr marL="91440" indent="-91440"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</a:pPr>
            <a:r>
              <a:rPr lang="es-MX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Ejemplo: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8538A16-4EEC-E955-7B8B-622768C4E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944" y="2493377"/>
            <a:ext cx="4639736" cy="30032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7010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C520CD-F33A-B7BE-5493-B1816569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Estructuras algorítmicas - Repetitiva</a:t>
            </a:r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E55ED0D-5F86-540B-EAC2-47FC72112E5C}"/>
              </a:ext>
            </a:extLst>
          </p:cNvPr>
          <p:cNvSpPr txBox="1"/>
          <p:nvPr/>
        </p:nvSpPr>
        <p:spPr>
          <a:xfrm>
            <a:off x="1097280" y="207644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b="1" dirty="0"/>
              <a:t>Definición:</a:t>
            </a:r>
            <a:r>
              <a:rPr lang="es-MX" dirty="0"/>
              <a:t> Ejecuta un bloque de código múltiples veces mientras/durante se cumpla una condición</a:t>
            </a:r>
          </a:p>
          <a:p>
            <a:endParaRPr lang="es-MX" dirty="0"/>
          </a:p>
          <a:p>
            <a:r>
              <a:rPr lang="es-MX" b="1" dirty="0"/>
              <a:t>Tipos:</a:t>
            </a:r>
            <a:endParaRPr lang="es-MX" dirty="0"/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Mientras (</a:t>
            </a:r>
            <a:r>
              <a:rPr lang="es-MX" dirty="0" err="1"/>
              <a:t>while</a:t>
            </a:r>
            <a:r>
              <a:rPr lang="es-MX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Para (</a:t>
            </a:r>
            <a:r>
              <a:rPr lang="es-MX" dirty="0" err="1"/>
              <a:t>for</a:t>
            </a:r>
            <a:r>
              <a:rPr lang="es-MX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Repetir-hasta (do-</a:t>
            </a:r>
            <a:r>
              <a:rPr lang="es-MX" dirty="0" err="1"/>
              <a:t>while</a:t>
            </a:r>
            <a:r>
              <a:rPr lang="es-MX" dirty="0"/>
              <a:t>)</a:t>
            </a:r>
          </a:p>
          <a:p>
            <a:r>
              <a:rPr lang="es-MX" b="1" dirty="0"/>
              <a:t>Ejemplo: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4C96F2-34F5-416D-9D91-BB92ADC80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217" y="2486487"/>
            <a:ext cx="5352926" cy="2308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83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64662-417E-26B8-F965-35A074F9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Pasos para la solución de problemas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B20F2A-5DCB-4043-1788-0590F2B768CE}"/>
              </a:ext>
            </a:extLst>
          </p:cNvPr>
          <p:cNvSpPr txBox="1"/>
          <p:nvPr/>
        </p:nvSpPr>
        <p:spPr>
          <a:xfrm>
            <a:off x="1097280" y="223548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dirty="0"/>
              <a:t>Definición y comprensión del problema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Análisis de requisitos y restricciones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Diseño del algoritmo (pseudocódigo/diagrama de flujo)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Implementación del algoritmo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Pruebas y verificación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Optimización (si es necesario)</a:t>
            </a:r>
          </a:p>
          <a:p>
            <a:pPr marL="342900" indent="-342900">
              <a:buFont typeface="+mj-lt"/>
              <a:buAutoNum type="arabicPeriod"/>
            </a:pPr>
            <a:r>
              <a:rPr lang="es-MX" dirty="0"/>
              <a:t>Documentación</a:t>
            </a:r>
          </a:p>
        </p:txBody>
      </p:sp>
    </p:spTree>
    <p:extLst>
      <p:ext uri="{BB962C8B-B14F-4D97-AF65-F5344CB8AC3E}">
        <p14:creationId xmlns:p14="http://schemas.microsoft.com/office/powerpoint/2010/main" val="15735766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">
      <a:dk1>
        <a:srgbClr val="000000"/>
      </a:dk1>
      <a:lt1>
        <a:srgbClr val="FFFFFF"/>
      </a:lt1>
      <a:dk2>
        <a:srgbClr val="243541"/>
      </a:dk2>
      <a:lt2>
        <a:srgbClr val="E2E5E8"/>
      </a:lt2>
      <a:accent1>
        <a:srgbClr val="E88B33"/>
      </a:accent1>
      <a:accent2>
        <a:srgbClr val="AEA33A"/>
      </a:accent2>
      <a:accent3>
        <a:srgbClr val="8CAB4A"/>
      </a:accent3>
      <a:accent4>
        <a:srgbClr val="57B636"/>
      </a:accent4>
      <a:accent5>
        <a:srgbClr val="2EBA43"/>
      </a:accent5>
      <a:accent6>
        <a:srgbClr val="33B67D"/>
      </a:accent6>
      <a:hlink>
        <a:srgbClr val="5F84A8"/>
      </a:hlink>
      <a:folHlink>
        <a:srgbClr val="7F7F7F"/>
      </a:folHlink>
    </a:clrScheme>
    <a:fontScheme name="Retrospect">
      <a:majorFont>
        <a:latin typeface="Georgia Pro Cond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peak Pro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94_TF11437505.potx" id="{85518A88-B3E5-415C-A24E-69B85188B836}" vid="{EDF303AD-392E-4D65-971F-70C7B97AE8D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0">
    <a:dk1>
      <a:sysClr val="windowText" lastClr="000000"/>
    </a:dk1>
    <a:lt1>
      <a:sysClr val="window" lastClr="FFFFFF"/>
    </a:lt1>
    <a:dk2>
      <a:srgbClr val="545D57"/>
    </a:dk2>
    <a:lt2>
      <a:srgbClr val="EBEBE8"/>
    </a:lt2>
    <a:accent1>
      <a:srgbClr val="579858"/>
    </a:accent1>
    <a:accent2>
      <a:srgbClr val="ED583E"/>
    </a:accent2>
    <a:accent3>
      <a:srgbClr val="D3BA59"/>
    </a:accent3>
    <a:accent4>
      <a:srgbClr val="4C94AC"/>
    </a:accent4>
    <a:accent5>
      <a:srgbClr val="A09E84"/>
    </a:accent5>
    <a:accent6>
      <a:srgbClr val="FC7D4A"/>
    </a:accent6>
    <a:hlink>
      <a:srgbClr val="04A2DA"/>
    </a:hlink>
    <a:folHlink>
      <a:srgbClr val="808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{C33D1B3B-AB5C-45F9-8C4E-6ED73F4EFD11}tf11437505_win32</Template>
  <TotalTime>31</TotalTime>
  <Words>724</Words>
  <Application>Microsoft Office PowerPoint</Application>
  <PresentationFormat>Panorámica</PresentationFormat>
  <Paragraphs>87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Calibri</vt:lpstr>
      <vt:lpstr>Georgia Pro Cond Light</vt:lpstr>
      <vt:lpstr>Speak Pro</vt:lpstr>
      <vt:lpstr>RetrospectVTI</vt:lpstr>
      <vt:lpstr>M5 Análisis y diseño de algoritmos FIN A  Actividad 1</vt:lpstr>
      <vt:lpstr>Introducción</vt:lpstr>
      <vt:lpstr>Definición de algoritmos</vt:lpstr>
      <vt:lpstr>Tipos de algoritmos</vt:lpstr>
      <vt:lpstr>Consideraciones en el diseño de algoritmos</vt:lpstr>
      <vt:lpstr>Estructuras algorítmicas - Secuencial</vt:lpstr>
      <vt:lpstr>Estructuras algorítmicas - Condicional</vt:lpstr>
      <vt:lpstr>Estructuras algorítmicas - Repetitiva</vt:lpstr>
      <vt:lpstr>Pasos para la solución de problemas</vt:lpstr>
      <vt:lpstr>Análisis de situaciones - Caso 1</vt:lpstr>
      <vt:lpstr>Análisis de situaciones - Caso 2</vt:lpstr>
      <vt:lpstr>Conclusión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BNL098377 JOSE IBANEZ</dc:creator>
  <cp:lastModifiedBy>BNL098377 JOSE IBANEZ</cp:lastModifiedBy>
  <cp:revision>6</cp:revision>
  <dcterms:created xsi:type="dcterms:W3CDTF">2025-05-17T05:00:05Z</dcterms:created>
  <dcterms:modified xsi:type="dcterms:W3CDTF">2025-05-17T05:32:03Z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