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0" d="100"/>
          <a:sy n="110" d="100"/>
        </p:scale>
        <p:origin x="132" y="100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202863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22141231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D2FAE8-04E0-4A63-840C-86256B876D16}" type="datetime1">
              <a:rPr lang="es-MX"/>
              <a:t>16/05/2025</a:t>
            </a:fld>
            <a:endParaRPr lang="es-MX"/>
          </a:p>
        </p:txBody>
      </p:sp>
      <p:sp>
        <p:nvSpPr>
          <p:cNvPr id="38183859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MX"/>
          </a:p>
        </p:txBody>
      </p:sp>
      <p:sp>
        <p:nvSpPr>
          <p:cNvPr id="1640871313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MX"/>
              <a:t>Haz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/>
          </a:p>
        </p:txBody>
      </p:sp>
      <p:sp>
        <p:nvSpPr>
          <p:cNvPr id="1114475829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900847494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9F2B80-EEFB-46A0-B3BE-FC86885DBE51}" type="slidenum">
              <a:rPr lang="es-MX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848072" name="Marcador de imagen d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2555394" name="Marcador de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MX"/>
          </a:p>
        </p:txBody>
      </p:sp>
      <p:sp>
        <p:nvSpPr>
          <p:cNvPr id="756281147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9F2B80-EEFB-46A0-B3BE-FC86885DBE51}" type="slidenum">
              <a:rPr lang="es-MX"/>
              <a:t>1</a:t>
            </a:fld>
            <a:endParaRPr lang="es-MX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6F841A-0A09-4644-F85B-325E9BB3A18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E833F5-5736-FCD9-0369-5063292FC8E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82C6EC-C44A-7E08-7999-2D83AEED6FE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E512AE-CF74-7A15-5A7B-ED18E9093B3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9197C3-7871-41EA-BB85-DE3995DDAA6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BBA9B0-0843-D530-BA6C-C355C19CA47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CDB6DC-D996-736B-B73B-3A193D63A7E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E630B7-219D-E619-822F-FE4A2B67179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0FC9D6-5E76-5BB3-A064-64BD7FA51FB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9EEBF5-0B02-9C21-FAAB-1156EBC861D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138439" name="Rectángulo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883440" name="Título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1887934287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s-MX"/>
              <a:t>Haz clic para editar el estilo de subtítulo del patrón</a:t>
            </a:r>
            <a:endParaRPr lang="es-MX"/>
          </a:p>
        </p:txBody>
      </p:sp>
      <p:cxnSp>
        <p:nvCxnSpPr>
          <p:cNvPr id="903176406" name="Conector recto 8"/>
          <p:cNvCxnSpPr/>
          <p:nvPr/>
        </p:nvCxnSpPr>
        <p:spPr bwMode="auto"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641473" name="Marcador de posición de fecha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6DCE644-5A0D-4DFF-ADA6-72419B25D26F}" type="datetime1">
              <a:rPr lang="es-MX"/>
              <a:t>16/05/2025</a:t>
            </a:fld>
            <a:endParaRPr lang="es-MX"/>
          </a:p>
        </p:txBody>
      </p:sp>
      <p:sp>
        <p:nvSpPr>
          <p:cNvPr id="1941820026" name="Marcador de posición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1192718932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conteni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66044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963411119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 lang="es-MX"/>
          </a:p>
        </p:txBody>
      </p:sp>
      <p:sp>
        <p:nvSpPr>
          <p:cNvPr id="655840582" name="Marcador de posición de fecha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F0095EA-5EDF-4E43-89F4-2C50D60B7317}" type="datetime1">
              <a:rPr lang="es-MX"/>
              <a:t>16/05/2025</a:t>
            </a:fld>
            <a:endParaRPr lang="es-MX"/>
          </a:p>
        </p:txBody>
      </p:sp>
      <p:sp>
        <p:nvSpPr>
          <p:cNvPr id="1819610433" name="Marcador de posición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1477321687" name="Marcador de posición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Encabezado de secció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5104398" name="Rectángulo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5429526" name="Título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279272984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</p:txBody>
      </p:sp>
      <p:cxnSp>
        <p:nvCxnSpPr>
          <p:cNvPr id="1551018545" name="Conector recto 8"/>
          <p:cNvCxnSpPr/>
          <p:nvPr/>
        </p:nvCxnSpPr>
        <p:spPr bwMode="auto"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2198128" name="Marcador de posición de fecha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76964A4-0294-4CA2-9130-62E66B9F2C75}" type="datetime1">
              <a:rPr lang="es-MX"/>
              <a:t>16/05/2025</a:t>
            </a:fld>
            <a:endParaRPr lang="es-MX"/>
          </a:p>
        </p:txBody>
      </p:sp>
      <p:sp>
        <p:nvSpPr>
          <p:cNvPr id="1947878470" name="Marcador de posición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49430159" name="Marcador de posición de número de diapositiva 10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913860" name="Título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 rtlCol="0"/>
          <a:lstStyle/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305870500" name="Marcador de posición de contenido 2"/>
          <p:cNvSpPr>
            <a:spLocks noGrp="1"/>
          </p:cNvSpPr>
          <p:nvPr>
            <p:ph sz="half" idx="1"/>
          </p:nvPr>
        </p:nvSpPr>
        <p:spPr bwMode="auto">
          <a:xfrm>
            <a:off x="1097280" y="2120900"/>
            <a:ext cx="4639736" cy="3748193"/>
          </a:xfrm>
        </p:spPr>
        <p:txBody>
          <a:bodyPr rtlCol="0"/>
          <a:lstStyle/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 lang="es-MX"/>
          </a:p>
        </p:txBody>
      </p:sp>
      <p:sp>
        <p:nvSpPr>
          <p:cNvPr id="1722880530" name="Marcador de posición de contenido 3"/>
          <p:cNvSpPr>
            <a:spLocks noGrp="1"/>
          </p:cNvSpPr>
          <p:nvPr>
            <p:ph sz="half" idx="2"/>
          </p:nvPr>
        </p:nvSpPr>
        <p:spPr bwMode="auto">
          <a:xfrm>
            <a:off x="6515943" y="2120900"/>
            <a:ext cx="4639736" cy="3748194"/>
          </a:xfrm>
        </p:spPr>
        <p:txBody>
          <a:bodyPr rtlCol="0"/>
          <a:lstStyle/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 lang="es-MX"/>
          </a:p>
        </p:txBody>
      </p:sp>
      <p:sp>
        <p:nvSpPr>
          <p:cNvPr id="10526061" name="Marcador de posición de fecha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0C52818-55E1-45C0-9B98-BDAF9DFC8AE8}" type="datetime1">
              <a:rPr lang="es-MX"/>
              <a:t>16/05/2025</a:t>
            </a:fld>
            <a:endParaRPr lang="es-MX"/>
          </a:p>
        </p:txBody>
      </p:sp>
      <p:sp>
        <p:nvSpPr>
          <p:cNvPr id="1388266377" name="Marcador de posición de pie de página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1111034684" name="Marcador de posición de número de diapositiva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961959" name="Título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 rtlCol="0"/>
          <a:lstStyle/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128515445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</p:txBody>
      </p:sp>
      <p:sp>
        <p:nvSpPr>
          <p:cNvPr id="328285034" name="Marcador de posición de contenido 3"/>
          <p:cNvSpPr>
            <a:spLocks noGrp="1"/>
          </p:cNvSpPr>
          <p:nvPr>
            <p:ph sz="half" idx="2"/>
          </p:nvPr>
        </p:nvSpPr>
        <p:spPr bwMode="auto">
          <a:xfrm>
            <a:off x="1097280" y="2958274"/>
            <a:ext cx="4639736" cy="2910821"/>
          </a:xfrm>
        </p:spPr>
        <p:txBody>
          <a:bodyPr rtlCol="0"/>
          <a:lstStyle/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 lang="es-MX"/>
          </a:p>
        </p:txBody>
      </p:sp>
      <p:sp>
        <p:nvSpPr>
          <p:cNvPr id="767344274" name="Marcador de posición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515943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</p:txBody>
      </p:sp>
      <p:sp>
        <p:nvSpPr>
          <p:cNvPr id="321224900" name="Marcador de posición de contenido 5"/>
          <p:cNvSpPr>
            <a:spLocks noGrp="1"/>
          </p:cNvSpPr>
          <p:nvPr>
            <p:ph sz="quarter" idx="4"/>
          </p:nvPr>
        </p:nvSpPr>
        <p:spPr bwMode="auto">
          <a:xfrm>
            <a:off x="6515943" y="2958273"/>
            <a:ext cx="4639736" cy="2910821"/>
          </a:xfrm>
        </p:spPr>
        <p:txBody>
          <a:bodyPr rtlCol="0"/>
          <a:lstStyle/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 lang="es-MX"/>
          </a:p>
        </p:txBody>
      </p:sp>
      <p:sp>
        <p:nvSpPr>
          <p:cNvPr id="1769577177" name="Marcador de posición de fecha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4B8EF29-DA32-4240-821D-B0F6D87C040F}" type="datetime1">
              <a:rPr lang="es-MX"/>
              <a:t>16/05/2025</a:t>
            </a:fld>
            <a:endParaRPr lang="es-MX"/>
          </a:p>
        </p:txBody>
      </p:sp>
      <p:sp>
        <p:nvSpPr>
          <p:cNvPr id="66416866" name="Marcador de posición de pie de página 10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416431829" name="Marcador de posición de número de diapositiva 11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457141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356610013" name="Marcador de fecha 5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37A150D-86EF-4AE5-897E-C44A2EE96172}" type="datetime1">
              <a:rPr lang="es-MX"/>
              <a:t>16/05/2025</a:t>
            </a:fld>
            <a:endParaRPr lang="es-MX"/>
          </a:p>
        </p:txBody>
      </p:sp>
      <p:sp>
        <p:nvSpPr>
          <p:cNvPr id="1721566441" name="Marcador de posición de pie de página 6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1512567880" name="Marcador de posición de número de diapositiva 7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750135" name="Rectángulo 9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8118974" name="Marcador de posición de fecha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41BB705B-669E-42B2-B8CD-F75D957F7D51}" type="datetime1">
              <a:rPr lang="es-MX"/>
              <a:t>16/05/2025</a:t>
            </a:fld>
            <a:endParaRPr lang="es-MX"/>
          </a:p>
        </p:txBody>
      </p:sp>
      <p:sp>
        <p:nvSpPr>
          <p:cNvPr id="36843349" name="Marcador de posición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s-MX"/>
          </a:p>
        </p:txBody>
      </p:sp>
      <p:sp>
        <p:nvSpPr>
          <p:cNvPr id="568196269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ido con ley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007948" name="Rectángulo 7"/>
          <p:cNvSpPr/>
          <p:nvPr/>
        </p:nvSpPr>
        <p:spPr bwMode="auto"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387596" name="Título 1"/>
          <p:cNvSpPr>
            <a:spLocks noGrp="1"/>
          </p:cNvSpPr>
          <p:nvPr>
            <p:ph type="title"/>
          </p:nvPr>
        </p:nvSpPr>
        <p:spPr bwMode="auto">
          <a:xfrm>
            <a:off x="643465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414447890" name="Marcador de posición de contenido 2"/>
          <p:cNvSpPr>
            <a:spLocks noGrp="1"/>
          </p:cNvSpPr>
          <p:nvPr>
            <p:ph idx="1"/>
          </p:nvPr>
        </p:nvSpPr>
        <p:spPr bwMode="auto">
          <a:xfrm>
            <a:off x="5458984" y="812799"/>
            <a:ext cx="5928344" cy="5294757"/>
          </a:xfrm>
        </p:spPr>
        <p:txBody>
          <a:bodyPr rtlCol="0"/>
          <a:lstStyle/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 lang="es-MX"/>
          </a:p>
        </p:txBody>
      </p:sp>
      <p:sp>
        <p:nvSpPr>
          <p:cNvPr id="584024397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</p:txBody>
      </p:sp>
      <p:sp>
        <p:nvSpPr>
          <p:cNvPr id="2025625285" name="Marcador de posición de fecha 4"/>
          <p:cNvSpPr>
            <a:spLocks noGrp="1"/>
          </p:cNvSpPr>
          <p:nvPr>
            <p:ph type="dt" sz="half" idx="10"/>
          </p:nvPr>
        </p:nvSpPr>
        <p:spPr bwMode="auto"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>
              <a:defRPr/>
            </a:pPr>
            <a:fld id="{6AF92CD2-02D0-4EB4-9B9A-257EEC0B593C}" type="datetime1">
              <a:rPr lang="es-MX"/>
              <a:t>16/05/2025</a:t>
            </a:fld>
            <a:endParaRPr lang="es-MX"/>
          </a:p>
        </p:txBody>
      </p:sp>
      <p:sp>
        <p:nvSpPr>
          <p:cNvPr id="1909381424" name="Marcador de posición de pie de página 5"/>
          <p:cNvSpPr>
            <a:spLocks noGrp="1"/>
          </p:cNvSpPr>
          <p:nvPr>
            <p:ph type="ftr" sz="quarter" idx="11"/>
          </p:nvPr>
        </p:nvSpPr>
        <p:spPr bwMode="auto"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060785542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Imagen con ley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198522" name="Rectángulo 7"/>
          <p:cNvSpPr/>
          <p:nvPr/>
        </p:nvSpPr>
        <p:spPr bwMode="auto"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416045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15" y="0"/>
            <a:ext cx="12191985" cy="45783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MX"/>
              <a:t>Haz clic en el icono para agregar una imagen</a:t>
            </a:r>
            <a:endParaRPr lang="es-MX"/>
          </a:p>
        </p:txBody>
      </p:sp>
      <p:sp>
        <p:nvSpPr>
          <p:cNvPr id="143136182" name="Título 1"/>
          <p:cNvSpPr>
            <a:spLocks noGrp="1"/>
          </p:cNvSpPr>
          <p:nvPr>
            <p:ph type="title"/>
          </p:nvPr>
        </p:nvSpPr>
        <p:spPr bwMode="auto"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MX"/>
              <a:t>Haz clic para modificar el estilo de título del patrón</a:t>
            </a:r>
            <a:endParaRPr lang="es-MX"/>
          </a:p>
        </p:txBody>
      </p:sp>
      <p:sp>
        <p:nvSpPr>
          <p:cNvPr id="409930430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MX"/>
              <a:t>Haga clic para modificar los estilos de texto del patrón</a:t>
            </a:r>
            <a:endParaRPr/>
          </a:p>
        </p:txBody>
      </p:sp>
      <p:sp>
        <p:nvSpPr>
          <p:cNvPr id="2081475522" name="Marcador de posición de fecha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BF48CD-1E9C-45C4-9E7E-BB1860282920}" type="datetime1">
              <a:rPr lang="es-MX"/>
              <a:t>16/05/2025</a:t>
            </a:fld>
            <a:endParaRPr lang="es-MX"/>
          </a:p>
        </p:txBody>
      </p:sp>
      <p:sp>
        <p:nvSpPr>
          <p:cNvPr id="410702666" name="Marcador de posición de pie de página 5"/>
          <p:cNvSpPr>
            <a:spLocks noGrp="1"/>
          </p:cNvSpPr>
          <p:nvPr>
            <p:ph type="ftr" sz="quarter" idx="11"/>
          </p:nvPr>
        </p:nvSpPr>
        <p:spPr bwMode="auto">
          <a:xfrm>
            <a:off x="1097279" y="6446838"/>
            <a:ext cx="6818262" cy="365125"/>
          </a:xfrm>
        </p:spPr>
        <p:txBody>
          <a:bodyPr rtlCol="0"/>
          <a:lstStyle/>
          <a:p>
            <a:pPr algn="l">
              <a:defRPr/>
            </a:pPr>
            <a:endParaRPr lang="es-MX"/>
          </a:p>
        </p:txBody>
      </p:sp>
      <p:sp>
        <p:nvSpPr>
          <p:cNvPr id="2025202125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96124" name="Rectángulo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8907393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525548465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s-MX"/>
              <a:t>Haz clic para modificar los estilos de texto del patrón</a:t>
            </a:r>
            <a:endParaRPr/>
          </a:p>
          <a:p>
            <a:pPr lvl="1">
              <a:defRPr/>
            </a:pPr>
            <a:r>
              <a:rPr lang="es-MX"/>
              <a:t>Segundo nivel</a:t>
            </a:r>
            <a:endParaRPr/>
          </a:p>
          <a:p>
            <a:pPr lvl="2">
              <a:defRPr/>
            </a:pPr>
            <a:r>
              <a:rPr lang="es-MX"/>
              <a:t>Tercer nivel</a:t>
            </a:r>
            <a:endParaRPr/>
          </a:p>
          <a:p>
            <a:pPr lvl="3">
              <a:defRPr/>
            </a:pPr>
            <a:r>
              <a:rPr lang="es-MX"/>
              <a:t>Cuarto nivel</a:t>
            </a:r>
            <a:endParaRPr/>
          </a:p>
          <a:p>
            <a:pPr lvl="4">
              <a:defRPr/>
            </a:pPr>
            <a:r>
              <a:rPr lang="es-MX"/>
              <a:t>Quinto nivel</a:t>
            </a:r>
            <a:endParaRPr/>
          </a:p>
        </p:txBody>
      </p:sp>
      <p:sp>
        <p:nvSpPr>
          <p:cNvPr id="160520625" name="Marcador de posición de fecha 3"/>
          <p:cNvSpPr>
            <a:spLocks noGrp="1"/>
          </p:cNvSpPr>
          <p:nvPr>
            <p:ph type="dt" sz="half" idx="2"/>
          </p:nvPr>
        </p:nvSpPr>
        <p:spPr bwMode="auto"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0195479-39FF-4655-A4F3-881E20C25DCA}" type="datetime1">
              <a:rPr lang="es-MX"/>
              <a:t>16/05/2025</a:t>
            </a:fld>
            <a:endParaRPr lang="es-MX"/>
          </a:p>
        </p:txBody>
      </p:sp>
      <p:sp>
        <p:nvSpPr>
          <p:cNvPr id="1127064536" name="Marcador de posición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73706180" name="Marcador de posición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s-MX"/>
              <a:t>‹Nº›</a:t>
            </a:fld>
            <a:endParaRPr lang="es-MX"/>
          </a:p>
        </p:txBody>
      </p:sp>
      <p:cxnSp>
        <p:nvCxnSpPr>
          <p:cNvPr id="2045555660" name="Conector recto 9"/>
          <p:cNvCxnSpPr/>
          <p:nvPr/>
        </p:nvCxnSpPr>
        <p:spPr bwMode="auto"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6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>
        <a:lnSpc>
          <a:spcPct val="100000"/>
        </a:lnSpc>
        <a:spcBef>
          <a:spcPts val="200"/>
        </a:spcBef>
        <a:spcAft>
          <a:spcPts val="400"/>
        </a:spcAft>
        <a:buClrTx/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874327459" name="Rectángulo 2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s-MX" sz="1800" b="0" i="0" u="none" strike="noStrike" cap="none" spc="0">
              <a:ln>
                <a:noFill/>
              </a:ln>
              <a:solidFill>
                <a:prstClr val="white"/>
              </a:solidFill>
              <a:latin typeface="Speak Pro"/>
              <a:ea typeface="+mn-ea"/>
              <a:cs typeface="+mn-cs"/>
            </a:endParaRPr>
          </a:p>
        </p:txBody>
      </p:sp>
      <p:sp>
        <p:nvSpPr>
          <p:cNvPr id="739413651" name="Título 1"/>
          <p:cNvSpPr>
            <a:spLocks noGrp="1"/>
          </p:cNvSpPr>
          <p:nvPr>
            <p:ph type="ctrTitle"/>
          </p:nvPr>
        </p:nvSpPr>
        <p:spPr bwMode="auto">
          <a:xfrm>
            <a:off x="6168571" y="195943"/>
            <a:ext cx="5907315" cy="3937944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sz="5400">
                <a:latin typeface="Verdana"/>
                <a:ea typeface="Verdana"/>
                <a:cs typeface="Verdana"/>
              </a:rPr>
              <a:t>M6 Ingenieria de Software IN A</a:t>
            </a:r>
            <a:br>
              <a:rPr lang="es-MX" sz="5400">
                <a:latin typeface="Verdana"/>
                <a:ea typeface="Verdana"/>
                <a:cs typeface="Verdana"/>
              </a:rPr>
            </a:br>
            <a:br>
              <a:rPr lang="es-MX" sz="5400">
                <a:latin typeface="Verdana"/>
                <a:ea typeface="Verdana"/>
                <a:cs typeface="Verdana"/>
              </a:rPr>
            </a:br>
            <a:r>
              <a:rPr lang="es-MX" sz="5400">
                <a:latin typeface="Verdana"/>
                <a:ea typeface="Verdana"/>
                <a:cs typeface="Verdana"/>
              </a:rPr>
              <a:t>Actividad 2</a:t>
            </a:r>
            <a:endParaRPr/>
          </a:p>
        </p:txBody>
      </p:sp>
      <p:pic>
        <p:nvPicPr>
          <p:cNvPr id="86880007" name="Imagen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26659020" name="Conector recto 25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6010059" name="Tabla 10"/>
          <p:cNvGraphicFramePr>
            <a:graphicFrameLocks xmlns:a="http://schemas.openxmlformats.org/drawingml/2006/main" noGrp="1"/>
          </p:cNvGraphicFramePr>
          <p:nvPr/>
        </p:nvGraphicFramePr>
        <p:xfrm>
          <a:off x="4494021" y="4502792"/>
          <a:ext cx="5907314" cy="125539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66784"/>
                <a:gridCol w="5615078"/>
              </a:tblGrid>
              <a:tr h="418465"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Tutor:</a:t>
                      </a:r>
                      <a:endParaRPr sz="2800" b="1">
                        <a:latin typeface="Verdana"/>
                        <a:cs typeface="Verdana"/>
                      </a:endParaRPr>
                    </a:p>
                  </a:txBody>
                  <a:tcPr marL="68580" marR="6858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Claudia Hernández Flores</a:t>
                      </a:r>
                      <a:endParaRPr sz="2800" b="1">
                        <a:latin typeface="Verdana"/>
                        <a:cs typeface="Verdana"/>
                      </a:endParaRPr>
                    </a:p>
                  </a:txBody>
                  <a:tcPr marL="68580" marR="6858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18465"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Estudiante:</a:t>
                      </a:r>
                      <a:endParaRPr sz="2800" b="1">
                        <a:latin typeface="Verdana"/>
                        <a:cs typeface="Verdana"/>
                      </a:endParaRPr>
                    </a:p>
                  </a:txBody>
                  <a:tcPr marL="68580" marR="6858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José Ramón Ibáñez Posadas</a:t>
                      </a:r>
                      <a:endParaRPr sz="2800" b="1">
                        <a:latin typeface="Verdana"/>
                        <a:cs typeface="Verdana"/>
                      </a:endParaRPr>
                    </a:p>
                  </a:txBody>
                  <a:tcPr marL="68580" marR="6858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18465"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Matricula:</a:t>
                      </a:r>
                      <a:endParaRPr sz="2800" b="1">
                        <a:latin typeface="Verdana"/>
                        <a:cs typeface="Verdana"/>
                      </a:endParaRPr>
                    </a:p>
                  </a:txBody>
                  <a:tcPr marL="68580" marR="6858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BNL098377</a:t>
                      </a:r>
                      <a:endParaRPr sz="1800" b="1" i="0" u="none" strike="noStrike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  <a:p>
                      <a:pPr algn="just">
                        <a:buNone/>
                        <a:defRPr/>
                      </a:pPr>
                      <a:endParaRPr sz="1800" b="1" i="0" u="none" strike="noStrike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  <a:noFill/>
                  </a:tcPr>
                </a:tc>
              </a:tr>
              <a:tr h="418465"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Lugar y Fecha</a:t>
                      </a:r>
                      <a:endParaRPr sz="1800" b="1" i="0" u="none" strike="noStrike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45720" marB="4572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just">
                        <a:buNone/>
                        <a:defRPr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</a:rPr>
                        <a:t>Monterrey Nuevo León a 22 de Junio de 2025.</a:t>
                      </a:r>
                      <a:endParaRPr sz="1800" b="1" i="0" u="none" strike="noStrike">
                        <a:solidFill>
                          <a:srgbClr val="000000"/>
                        </a:solidFill>
                        <a:latin typeface="Verdana"/>
                        <a:cs typeface="Verdana"/>
                      </a:endParaRPr>
                    </a:p>
                  </a:txBody>
                  <a:tcPr marL="68580" marR="68580" marT="45720" marB="4572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12699" algn="ctr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419478" name="Rectangle 2"/>
          <p:cNvSpPr>
            <a:spLocks noChangeArrowheads="1"/>
          </p:cNvSpPr>
          <p:nvPr/>
        </p:nvSpPr>
        <p:spPr bwMode="auto">
          <a:xfrm>
            <a:off x="6735534" y="4341925"/>
            <a:ext cx="995995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4321387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MX"/>
              <a:t>Conclusión</a:t>
            </a:r>
            <a:endParaRPr/>
          </a:p>
        </p:txBody>
      </p:sp>
      <p:sp>
        <p:nvSpPr>
          <p:cNvPr id="1601102545" name="CuadroTexto 3"/>
          <p:cNvSpPr txBox="1"/>
          <p:nvPr/>
        </p:nvSpPr>
        <p:spPr bwMode="auto">
          <a:xfrm>
            <a:off x="1097280" y="2061027"/>
            <a:ext cx="10298953" cy="182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600" b="0" i="1" u="none" strike="noStrike" cap="none" spc="0">
                <a:solidFill>
                  <a:schemeClr val="tx1"/>
                </a:solidFill>
                <a:latin typeface="Speak Pro"/>
                <a:ea typeface="Speak Pro"/>
                <a:cs typeface="Speak Pro"/>
              </a:rPr>
              <a:t>En conclusión, las metodologías ágiles como Scrum o XP destacan por su adaptabilidad y enfoque en el cliente, contrastando con modelos tradicionales. Su impacto actual es evidente en startups y empresas tech, donde la innovación requiere rapidez. Por otro lado, modelos de madurez como CMMI ayudan a estandarizar procesos, aunque pueden ser menos flexibles. Esta actividad me permitió entender que la elección de una metodología depende del proyecto y su contexto. Como futuro ingeniero, valoro la importancia de equilibrar agilidad con estructura para lograr software eficiente y de calidad.</a:t>
            </a:r>
            <a:endParaRPr i="1"/>
          </a:p>
          <a:p>
            <a:pPr algn="just">
              <a:defRPr/>
            </a:pPr>
            <a:endParaRPr lang="es-MX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62895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MX"/>
              <a:t>Bibliografía</a:t>
            </a:r>
            <a:endParaRPr/>
          </a:p>
        </p:txBody>
      </p:sp>
      <p:pic>
        <p:nvPicPr>
          <p:cNvPr id="342523798" name="image8.png"/>
          <p:cNvPicPr/>
          <p:nvPr/>
        </p:nvPicPr>
        <p:blipFill>
          <a:blip r:embed="rId3"/>
          <a:srcRect l="0" t="0" r="-2586" b="58500"/>
          <a:stretch/>
        </p:blipFill>
        <p:spPr bwMode="auto">
          <a:xfrm rot="0" flipH="0" flipV="0">
            <a:off x="241410" y="1904999"/>
            <a:ext cx="5757284" cy="2809135"/>
          </a:xfrm>
          <a:prstGeom prst="rect">
            <a:avLst/>
          </a:prstGeom>
          <a:ln/>
        </p:spPr>
      </p:pic>
      <p:pic>
        <p:nvPicPr>
          <p:cNvPr id="1962602834" name="image8.png"/>
          <p:cNvPicPr/>
          <p:nvPr/>
        </p:nvPicPr>
        <p:blipFill>
          <a:blip r:embed="rId3"/>
          <a:srcRect l="0" t="41528" r="0" b="0"/>
          <a:stretch/>
        </p:blipFill>
        <p:spPr bwMode="auto">
          <a:xfrm rot="0" flipH="0" flipV="0">
            <a:off x="6209305" y="1980874"/>
            <a:ext cx="5612130" cy="3957976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793397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MX">
                <a:latin typeface="Verdana"/>
                <a:ea typeface="Verdana"/>
                <a:cs typeface="Verdana"/>
              </a:rPr>
              <a:t>Introducción</a:t>
            </a:r>
            <a:endParaRPr>
              <a:latin typeface="Verdana"/>
              <a:cs typeface="Verdana"/>
            </a:endParaRPr>
          </a:p>
        </p:txBody>
      </p:sp>
      <p:sp>
        <p:nvSpPr>
          <p:cNvPr id="135997841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2108201"/>
            <a:ext cx="10058400" cy="3760891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algn="just">
              <a:defRPr/>
            </a:pPr>
            <a:r>
              <a:rPr lang="en-US" sz="2000" b="0" i="1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/>
              </a:rPr>
              <a:t>Las metodologías ágiles han revolucionado el desarrollo de software al priorizar la flexibilidad, la colaboración y la entrega incremental. Surgieron como respuesta a los modelos tradicionales (como el cascada), que often resultaban rígidos para proyectos dinámicos. En la actualidad, metodologías como Scrum o XP son clave en industrias tecnológicas, permitiendo adaptarse a cambios rápidos y reducir riesgos. Esta actividad tiene como objetivo analizar las principales metodologías ágiles, sus características y aplicaciones, así como comparar modelos de proceso y madurez del software. La finalidad es comprender su impacto en la gestión eficiente de proyectos, preparándonos para entornos laborales donde la agilidad es esencial.</a:t>
            </a:r>
            <a:endParaRPr i="1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662798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n-US" sz="46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/>
              </a:rPr>
              <a:t>Programación Extrema (XP)</a:t>
            </a:r>
            <a:endParaRPr>
              <a:latin typeface="Verdana"/>
              <a:cs typeface="Verdana"/>
            </a:endParaRPr>
          </a:p>
        </p:txBody>
      </p:sp>
      <p:sp>
        <p:nvSpPr>
          <p:cNvPr id="390078005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marL="184750" indent="-1847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Creador: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Kent Beck (años 90).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184750" indent="-1847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Características: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Desarrollo iterativo e incremental.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Pair Programming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(dos programadores en un mismo código).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Pruebas unitarias continuas (</a:t>
            </a: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Test-Driven Development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Feedback constante con el cliente.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184750" indent="-1847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Fases/Integrantes: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Roles: Cliente, Programadores, Coach.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Fases: Planificación, Diseño, Codificación, Pruebas.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184750" indent="-1847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Ejemplo: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"Desarrollo de una app bancaria con actualizaciones diarias y pruebas automáticas."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20233169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90930" y="3422372"/>
            <a:ext cx="3615862" cy="1892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80877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MX"/>
              <a:t>Scrum</a:t>
            </a:r>
            <a:endParaRPr/>
          </a:p>
        </p:txBody>
      </p:sp>
      <p:sp>
        <p:nvSpPr>
          <p:cNvPr id="1071516318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Creadores: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Jeff Sutherland y Ken Schwaber (1995).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Características: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Sprints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(iteraciones de 2-4 semanas).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Roles: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Scrum Master, Product Owner, Equipo Dev.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Reuniones diarias (</a:t>
            </a: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Daily Standup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Fases: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Planificación del Sprint → Ejecución → Revisión → Retrospectiva.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Ejemplo: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"Creación de un e-commerce: cada Sprint añade funcionalidades (carrito, pago, etc.)."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7701113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97147" y="2108200"/>
            <a:ext cx="3258532" cy="2008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032785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s-MX">
                <a:latin typeface="Verdana"/>
                <a:ea typeface="Verdana"/>
                <a:cs typeface="Verdana"/>
              </a:rPr>
              <a:t>Crystal Clear</a:t>
            </a:r>
            <a:endParaRPr>
              <a:latin typeface="Verdana"/>
              <a:cs typeface="Verdana"/>
            </a:endParaRPr>
          </a:p>
        </p:txBody>
      </p:sp>
      <p:sp>
        <p:nvSpPr>
          <p:cNvPr id="2065022616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Creador: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Alistair Cockburn (años 2000).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Características: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Enfocado en equipos pequeños (hasta 8 personas).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Flexibilidad según el proyecto (</a:t>
            </a: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familia de metodologías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Comunicación cara a cara y retroalimentación frecuente.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Fases/Integrantes: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Roles: Sponsor, Diseñadores, Usuarios.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Fases: Entrega incremental con reuniones de ajuste.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17793" indent="-217793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Ejemplo: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"Desarrollo de una plataforma educativa para una escuela, con entregas mensuales."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10101252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37173" y="2108200"/>
            <a:ext cx="3955651" cy="2875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257360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n-US" sz="46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/>
              </a:rPr>
              <a:t>Desarrollo Impulsado por Funcionalidades (FDD)</a:t>
            </a:r>
            <a:endParaRPr>
              <a:latin typeface="Verdana"/>
              <a:cs typeface="Verdana"/>
            </a:endParaRPr>
          </a:p>
        </p:txBody>
      </p:sp>
      <p:sp>
        <p:nvSpPr>
          <p:cNvPr id="5426359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marL="250836" indent="-250836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Creador: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Jeff De Luca (1997).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50836" indent="-250836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Características: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Centrado en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funcionalidades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(</a:t>
            </a: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features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) entregables.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5 fases clave: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Modelar, Listar Features, Planificar, Diseñar,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Construir.</a:t>
            </a:r>
            <a:endParaRPr sz="1600" b="0" i="0" u="none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  <a:p>
            <a:pPr marL="250836" indent="-250836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Integrantes: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Jefe de Proyecto, Arquitectos, Programadores.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50836" indent="-250836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Ejemplo: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"Sistema de reservas de hotel: cada feature (búsqueda, pago, </a:t>
            </a:r>
            <a:endParaRPr sz="1600" b="0" i="1" u="none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confirmación) </a:t>
            </a: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se desarrolla por separado."</a:t>
            </a:r>
            <a:endParaRPr sz="1600" b="0" i="1" u="none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3455217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66171" y="1951327"/>
            <a:ext cx="2914073" cy="3296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958111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n-US" sz="46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/>
              </a:rPr>
              <a:t>Desarrollo Adaptable de Software (ASD)</a:t>
            </a:r>
            <a:endParaRPr>
              <a:latin typeface="Verdana"/>
              <a:cs typeface="Verdana"/>
            </a:endParaRPr>
          </a:p>
        </p:txBody>
      </p:sp>
      <p:sp>
        <p:nvSpPr>
          <p:cNvPr id="1446773525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Creadores: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Jim Highsmith y Sam Bayer (años 90).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Características: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Adaptación continua a cambios impredecibles.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Ciclos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Speculate → Collaborate → Learn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Integrantes: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Equipo multidisciplinario con autonomía.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Ejemplo: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"App de delivery que ajusta rutas en tiempo real según tráfico."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5675685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40869" y="1982424"/>
            <a:ext cx="3852119" cy="388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999597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n-US" sz="46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/>
              </a:rPr>
              <a:t>Proceso Unificado Ágil (AUP)</a:t>
            </a:r>
            <a:endParaRPr>
              <a:latin typeface="Verdana"/>
              <a:cs typeface="Verdana"/>
            </a:endParaRPr>
          </a:p>
        </p:txBody>
      </p:sp>
      <p:sp>
        <p:nvSpPr>
          <p:cNvPr id="674809251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Creador: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Scott Ambler (2005).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Características: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Versión simplificada del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RUP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(Proceso Unificado Rational).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4 fases: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Inicio, Elaboración, Construcción, Transición.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Integrantes: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buClr>
                <a:schemeClr val="accent1"/>
              </a:buClr>
              <a:buSzPct val="100000"/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Analistas, Desarrolladores, Testers.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261850" indent="-261850">
              <a:buClr>
                <a:schemeClr val="accent1"/>
              </a:buClr>
              <a:buSzPct val="100000"/>
              <a:buFont typeface="Calibri"/>
              <a:buAutoNum type="arabicPeriod"/>
              <a:defRPr/>
            </a:pPr>
            <a:r>
              <a:rPr sz="1600" b="1" i="0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Ejemplo: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"Software empresarial con documentación mínima y </a:t>
            </a:r>
            <a:endParaRPr sz="1600" b="0" i="1" u="none">
              <a:solidFill>
                <a:schemeClr val="tx1"/>
              </a:solidFill>
              <a:latin typeface="Verdana"/>
              <a:ea typeface="Verdana"/>
              <a:cs typeface="Verdana"/>
            </a:endParaRPr>
          </a:p>
          <a:p>
            <a:pPr marL="400050" lvl="1" indent="0">
              <a:buClr>
                <a:schemeClr val="accent1"/>
              </a:buClr>
              <a:buSzPct val="100000"/>
              <a:buFont typeface="Calibri"/>
              <a:buNone/>
              <a:defRPr/>
            </a:pPr>
            <a:r>
              <a:rPr sz="1600" b="0" i="1" u="none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prototipos rápidos."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  <p:pic>
        <p:nvPicPr>
          <p:cNvPr id="11615420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75543" y="2818347"/>
            <a:ext cx="3486304" cy="2340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0582962" name="Título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en-US" sz="4600" b="0" i="0" u="none" strike="noStrike" cap="none" spc="-49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Verdana"/>
              </a:rPr>
              <a:t>Cuadro Sinóptico: Modelos de Proceso y Madurez</a:t>
            </a:r>
            <a:endParaRPr>
              <a:latin typeface="Verdana"/>
              <a:cs typeface="Verdana"/>
            </a:endParaRPr>
          </a:p>
        </p:txBody>
      </p:sp>
      <p:sp>
        <p:nvSpPr>
          <p:cNvPr id="1112282536" name="Marcador de posición de contenido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>
              <a:defRPr/>
            </a:pPr>
            <a:endParaRPr/>
          </a:p>
        </p:txBody>
      </p:sp>
      <p:graphicFrame>
        <p:nvGraphicFramePr>
          <p:cNvPr id="1548380800" name=""/>
          <p:cNvGraphicFramePr>
            <a:graphicFrameLocks xmlns:a="http://schemas.openxmlformats.org/drawingml/2006/main"/>
          </p:cNvGraphicFramePr>
          <p:nvPr/>
        </p:nvGraphicFramePr>
        <p:xfrm>
          <a:off x="1167173" y="2157757"/>
          <a:ext cx="5136213" cy="2729864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2209814"/>
                <a:gridCol w="7708609"/>
              </a:tblGrid>
              <a:tr h="470719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Modelo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95249" marT="95249" marB="95249" anchor="ctr">
                    <a:lnB w="9524" algn="ctr">
                      <a:solidFill>
                        <a:srgbClr val="8B8B8B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Características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95249" marR="95249" marT="95249" marB="95249" anchor="ctr">
                    <a:lnB w="9524" algn="ctr">
                      <a:solidFill>
                        <a:srgbClr val="8B8B8B"/>
                      </a:solidFill>
                    </a:lnB>
                  </a:tcPr>
                </a:tc>
              </a:tr>
              <a:tr h="719950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Cascada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Fases secuenciales (requisitos, diseño, etc.). Rigidez en cambios.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95249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</a:tr>
              <a:tr h="494397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Espiral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Combina desarrollo iterativo con análisis de riesgos.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95249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</a:tr>
              <a:tr h="494397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Iterativo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Versiones incrementales con feedback continuo.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95249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</a:tr>
              <a:tr h="719950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CMMI (Madurez)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Niveles (1 a 5) para medir capacidad de procesos.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95249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</a:tr>
              <a:tr h="719950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ISO 15504 (SPICE)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0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</a:rPr>
                        <a:t>Estandariza evaluación de procesos de software.</a:t>
                      </a:r>
                      <a:endParaRPr sz="180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95249" marR="95249" marT="95249" marB="95249" anchor="ctr">
                    <a:lnB w="9524" algn="ctr">
                      <a:solidFill>
                        <a:srgbClr val="525252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/>
        <a:ea typeface="Arial"/>
        <a:cs typeface="Arial"/>
      </a:majorFont>
      <a:minorFont>
        <a:latin typeface="Speak Pro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{C33D1B3B-AB5C-45F9-8C4E-6ED73F4EFD11}tf11437505_win32</Template>
  <TotalTime>0</TotalTime>
  <Words>0</Words>
  <Application>ONLYOFFICE/8.3.3.21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BNL098377 JOSE IBANEZ</dc:creator>
  <cp:lastModifiedBy/>
  <cp:revision>7</cp:revision>
  <dcterms:created xsi:type="dcterms:W3CDTF">2025-05-17T05:00:05Z</dcterms:created>
  <dcterms:modified xsi:type="dcterms:W3CDTF">2025-06-23T01:17:37Z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