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chemeClr val="dk1"/>
                </a:solidFill>
                <a:latin typeface="Speak Pro"/>
              </a:rPr>
              <a:t>Pulse para desplazar la diapositiva</a:t>
            </a:r>
            <a:endParaRPr b="0" lang="es-MX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1E4F7D5-2E45-4295-8033-FB38D7898213}" type="slidenum"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FC1DB9-872C-4E9B-B9FF-4CDCB269F23D}" type="slidenum">
              <a:rPr b="0" lang="es-MX" sz="1200" spc="-1" strike="noStrike">
                <a:solidFill>
                  <a:schemeClr val="dk1"/>
                </a:solidFill>
                <a:latin typeface="+mn-lt"/>
                <a:ea typeface="+mn-ea"/>
              </a:rPr>
              <a:t>7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s-MX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728B4-F331-43C3-BF27-3EE848B2EB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C8FDAB5-36E1-4523-98E2-D460206DE0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024CEA-3E00-426C-82F4-FEE80474C8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EE610D-2920-40E8-B04C-71BB1CE0C9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854FFF-0FC6-4B96-AC6F-E32A44F20E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2E80A4-535C-4067-A9A7-21542B9355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885B325-E040-4245-9ECF-039CFFC293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C00F398-9307-4708-9189-31B53CFB1D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C0E2095-4225-40BD-BFAD-641495B898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D2A9F53-92BE-40CD-9258-709F7F5E63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á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" name="Rectá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8000" spc="-1" strike="noStrike">
              <a:solidFill>
                <a:schemeClr val="dk1"/>
              </a:solidFill>
              <a:latin typeface="Speak Pro"/>
            </a:endParaRPr>
          </a:p>
        </p:txBody>
      </p:sp>
      <p:cxnSp>
        <p:nvCxnSpPr>
          <p:cNvPr id="4" name="Conector recto 8"/>
          <p:cNvCxnSpPr/>
          <p:nvPr/>
        </p:nvCxnSpPr>
        <p:spPr>
          <a:xfrm>
            <a:off x="1207440" y="447444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B854147-B1AA-4E1D-8C4F-36AC8BC5B144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Pulse para editar el formato de texto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Segundo nivel del esquema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Tercer nivel del esquema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Cuarto nivel del esquema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Quinto nivel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Sexto nivel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Séptimo nivel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Segundo nivel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Tercer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Cuarto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Quinto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5BEC78C-0800-48A0-9423-517E301ABFE0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5" name="Rectá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80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466344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MX" sz="2400" spc="199" strike="noStrike" cap="all">
                <a:solidFill>
                  <a:schemeClr val="dk1"/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cxnSp>
        <p:nvCxnSpPr>
          <p:cNvPr id="28" name="Conector recto 8"/>
          <p:cNvCxnSpPr/>
          <p:nvPr/>
        </p:nvCxnSpPr>
        <p:spPr>
          <a:xfrm>
            <a:off x="1207440" y="448488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9" name="PlaceHolder 3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B108691-BF29-4FB7-A187-B08500BEE4A6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3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9728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Segundo nivel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Tercer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Cuarto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Quinto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1600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Segundo nivel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Tercer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Cuarto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Quinto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0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1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2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249C6DB1-25ED-4DB8-B594-147670C29773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4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9728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41"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MX" sz="2000" spc="-1" strike="noStrike" cap="all">
                <a:solidFill>
                  <a:schemeClr val="dk1"/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9728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Segundo nivel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Tercer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Cuarto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Quinto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51600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41"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MX" sz="2000" spc="-1" strike="noStrike" cap="all">
                <a:solidFill>
                  <a:schemeClr val="dk1"/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51600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Segundo nivel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Tercer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Cuarto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Quinto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1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15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C5B81A4-3D50-45E6-AC9C-6BD5E1B75F0A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16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17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18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8DEB584-FB07-4406-BB90-227716AAD85F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Pulse para editar el formato de texto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Segundo nivel del esquema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Tercer nivel del esquema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Cuarto nivel del esquema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Quinto nivel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Sexto nivel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</a:rPr>
              <a:t>Séptimo nivel del esquema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á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2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63" name="Rectá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dt" idx="19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ftr" idx="20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21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5C74A6F-8B23-4398-B52A-3661FD57CBCA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8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69" name="Rectángulo 7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3320" y="786240"/>
            <a:ext cx="3517200" cy="209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3600" spc="-52" strike="noStrike">
                <a:solidFill>
                  <a:srgbClr val="ffffff"/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3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459040" y="812880"/>
            <a:ext cx="59281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s-MX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Segundo nivel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Tercer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Cuarto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s-MX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Speak Pro"/>
                <a:ea typeface="Arial"/>
              </a:rPr>
              <a:t>Quinto nivel</a:t>
            </a:r>
            <a:endParaRPr b="0" lang="es-MX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43320" y="3043080"/>
            <a:ext cx="3517200" cy="30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ffffff"/>
                </a:solidFill>
                <a:latin typeface="Speak Pro"/>
                <a:ea typeface="Arial"/>
              </a:rPr>
              <a:t>Haga clic para modificar los estilos de texto del patrón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dt" idx="22"/>
          </p:nvPr>
        </p:nvSpPr>
        <p:spPr>
          <a:xfrm>
            <a:off x="643320" y="6446520"/>
            <a:ext cx="3517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23"/>
          </p:nvPr>
        </p:nvSpPr>
        <p:spPr>
          <a:xfrm>
            <a:off x="5459040" y="6446520"/>
            <a:ext cx="5333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24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chemeClr val="dk2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C9E87E2-8693-471F-BA41-6B9736E5EADF}" type="slidenum">
              <a:rPr b="0" lang="es-MX" sz="900" spc="-1" strike="noStrike">
                <a:solidFill>
                  <a:schemeClr val="dk2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7" name="Conector rec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8" name="Rectángulo 7"/>
          <p:cNvSpPr/>
          <p:nvPr/>
        </p:nvSpPr>
        <p:spPr>
          <a:xfrm>
            <a:off x="0" y="4578480"/>
            <a:ext cx="12188520" cy="22791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578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chemeClr val="dk1"/>
                </a:solidFill>
                <a:latin typeface="Speak Pro"/>
                <a:ea typeface="Arial"/>
              </a:rPr>
              <a:t>Haz clic en el icono para agregar una imagen</a:t>
            </a:r>
            <a:endParaRPr b="0" lang="es-MX" sz="32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3600" spc="-52" strike="noStrike">
                <a:solidFill>
                  <a:srgbClr val="ffffff"/>
                </a:solidFill>
                <a:latin typeface="Georgia Pro Cond Light"/>
                <a:ea typeface="Arial"/>
              </a:rPr>
              <a:t>Haz clic para modificar el estilo de título del patrón</a:t>
            </a:r>
            <a:endParaRPr b="0" lang="es-MX" sz="3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s-MX" sz="1800" spc="-1" strike="noStrike">
                <a:solidFill>
                  <a:srgbClr val="ffffff"/>
                </a:solidFill>
                <a:latin typeface="Speak Pro"/>
                <a:ea typeface="Arial"/>
              </a:rPr>
              <a:t>Haga clic para modificar los estilos de texto </a:t>
            </a:r>
            <a:r>
              <a:rPr b="0" lang="es-MX" sz="1800" spc="-1" strike="noStrike">
                <a:solidFill>
                  <a:srgbClr val="ffffff"/>
                </a:solidFill>
                <a:latin typeface="Speak Pro"/>
                <a:ea typeface="Arial"/>
              </a:rPr>
              <a:t>del patrón</a:t>
            </a:r>
            <a:endParaRPr b="0" lang="es-MX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25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26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27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MX" sz="900" spc="-1" strike="noStrike">
                <a:solidFill>
                  <a:srgbClr val="ffffff"/>
                </a:solidFill>
                <a:latin typeface="Speak Pro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E8688F9-3320-4099-8686-5B09B7500F24}" type="slidenum">
              <a:rPr b="0" lang="es-MX" sz="900" spc="-1" strike="noStrike">
                <a:solidFill>
                  <a:srgbClr val="ffffff"/>
                </a:solidFill>
                <a:latin typeface="Speak Pro"/>
                <a:ea typeface="Arial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ángulo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MX" sz="1800" spc="-1" strike="noStrike">
              <a:solidFill>
                <a:srgbClr val="ffffff"/>
              </a:solidFill>
              <a:latin typeface="Speak Pro"/>
              <a:ea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68600" y="195840"/>
            <a:ext cx="5906880" cy="39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MX" sz="54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Verdana"/>
                <a:ea typeface="Verdana"/>
              </a:rPr>
              <a:t>M6 Ingenieria de Software FIN A</a:t>
            </a:r>
            <a:br>
              <a:rPr sz="5400"/>
            </a:br>
            <a:br>
              <a:rPr sz="5400"/>
            </a:br>
            <a:r>
              <a:rPr b="0" lang="es-MX" sz="54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Verdana"/>
                <a:ea typeface="Verdana"/>
              </a:rPr>
              <a:t>Proyecto integrador</a:t>
            </a:r>
            <a:endParaRPr b="0" lang="es-MX" sz="5400" spc="-1" strike="noStrike">
              <a:solidFill>
                <a:schemeClr val="dk1"/>
              </a:solidFill>
              <a:latin typeface="Speak Pro"/>
            </a:endParaRPr>
          </a:p>
        </p:txBody>
      </p:sp>
      <p:pic>
        <p:nvPicPr>
          <p:cNvPr id="93" name="Imagen 5" descr=""/>
          <p:cNvPicPr/>
          <p:nvPr/>
        </p:nvPicPr>
        <p:blipFill>
          <a:blip r:embed="rId1"/>
          <a:stretch/>
        </p:blipFill>
        <p:spPr>
          <a:xfrm>
            <a:off x="0" y="0"/>
            <a:ext cx="6095520" cy="6857640"/>
          </a:xfrm>
          <a:prstGeom prst="rect">
            <a:avLst/>
          </a:prstGeom>
          <a:ln w="0">
            <a:noFill/>
          </a:ln>
        </p:spPr>
      </p:pic>
      <p:cxnSp>
        <p:nvCxnSpPr>
          <p:cNvPr id="94" name="Conector recto 25"/>
          <p:cNvCxnSpPr/>
          <p:nvPr/>
        </p:nvCxnSpPr>
        <p:spPr>
          <a:xfrm>
            <a:off x="6804720" y="4294440"/>
            <a:ext cx="43894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graphicFrame>
        <p:nvGraphicFramePr>
          <p:cNvPr id="95" name="Tabla 10"/>
          <p:cNvGraphicFramePr/>
          <p:nvPr/>
        </p:nvGraphicFramePr>
        <p:xfrm>
          <a:off x="4493880" y="4502880"/>
          <a:ext cx="7581600" cy="2129040"/>
        </p:xfrm>
        <a:graphic>
          <a:graphicData uri="http://schemas.openxmlformats.org/drawingml/2006/table">
            <a:tbl>
              <a:tblPr/>
              <a:tblGrid>
                <a:gridCol w="1966680"/>
                <a:gridCol w="5614920"/>
              </a:tblGrid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Tutor: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Claudia Hernández Flores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Estudiante: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José Ramón Ibáñez Posadas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Matricula: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BNL098377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832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Lugar y Fecha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San Nicolás de los Garza, Nuevo León a 5 de Julio de 2025.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Rectangle 2"/>
          <p:cNvSpPr/>
          <p:nvPr/>
        </p:nvSpPr>
        <p:spPr>
          <a:xfrm>
            <a:off x="6735600" y="4341960"/>
            <a:ext cx="9959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</a:pPr>
            <a:endParaRPr b="0" lang="es-MX" sz="1800" spc="-1" strike="noStrike">
              <a:solidFill>
                <a:schemeClr val="dk1"/>
              </a:solidFill>
              <a:latin typeface="Speak Pro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Introducción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/>
          </a:bodyPr>
          <a:p>
            <a:pPr marL="91440" indent="-91440" algn="just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Char char=" "/>
            </a:pPr>
            <a:r>
              <a:rPr b="0" i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"La IA es el reflejo de nuestra curiosidad como humanidad: una prueba de que cuando combinamos tecnología con propósito, no hay límite para lo que podemos lograr."</a:t>
            </a: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600" spc="-49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Perfil del ingeniero de software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97280" y="2704320"/>
            <a:ext cx="4908240" cy="256824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44" lnSpcReduction="10000"/>
          </a:bodyPr>
          <a:p>
            <a:pPr marL="184680" indent="-18468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Puntos clave: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  <a:ea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Funciones: Diseñar, desarrollar, probar y mantener software.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  <a:ea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Habilidades: Lógica, programación, gestión de proyectos, trabajo en equipo.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  <a:ea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Áreas de acción: Desarrollo web/móvil, bases de datos, ciberseguridad, IA.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  <a:ea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Ejemplo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  <a:ea typeface="Arial"/>
            </a:endParaRPr>
          </a:p>
          <a:p>
            <a:pPr lvl="4" marL="1080000" indent="-216000" defTabSz="914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"El ingeniero de software es un profesional que combina conocimientos técnicos y creatividad para resolver problemas mediante soluciones digitales. Debe dominar lenguajes de programación, metodologías ágiles y entender las necesidades del usuario."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Atributos para la construcción correcta del software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 fontScale="93441"/>
          </a:bodyPr>
          <a:p>
            <a:pPr marL="217800" indent="-2178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Puntos clave: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Atributos clave: Funcionalidad, confiabilidad, usabilidad, eficiencia, mantenibilidad.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Cómo se definen: Mediante requisitos del cliente, estándares (ISO/IEC 25010) y pruebas rigurosas.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Ejemplo: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1296000" indent="-288000" defTabSz="9144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"Para construir software de calidad, se definen atributos como la escalabilidad y seguridad desde la fase de análisis, usando métricas y pruebas continuas para validarlos."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251400" y="2475720"/>
            <a:ext cx="4908240" cy="302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Retos y realidades de la Ingeniería de Software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 fontScale="93441" lnSpcReduction="10000"/>
          </a:bodyPr>
          <a:p>
            <a:pPr marL="217800" indent="-2178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Retos: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Complejidad de proyectos, plazos ajustados, cambios frecuentes en requisitos.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No todo se resuelve con código; importa la comunicación, ética y adaptación a nuevas tecnologías.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Ejemplo: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2" marL="1296000" indent="-288000" defTabSz="9144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"Un reto común es gestionar expectativas del cliente vs. tiempo real de desarrollo. Además, el software debe evolucionar con tendencias como el IoT o la ciberseguridad."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251400" y="2204280"/>
            <a:ext cx="4908240" cy="356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600" spc="-49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Tendencias tecnológicas y sus funciones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45720" bIns="45720" anchor="t">
            <a:normAutofit/>
          </a:bodyPr>
          <a:p>
            <a:pPr marL="250920" indent="-25092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1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Inteligencia Artificial (IA):</a:t>
            </a: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 Automatizar tareas (ej. chatbots, análisis de datos).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marL="250920" indent="-25092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1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Computación en la nube:</a:t>
            </a: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 Almacenamiento remoto y servicios escalables (AWS, Azure).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marL="250920" indent="-25092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1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DevOps:</a:t>
            </a: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 Integrar desarrollo y operaciones para despliegues rápidos.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47240" y="2108160"/>
            <a:ext cx="271656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916680" y="2072160"/>
            <a:ext cx="3702600" cy="30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600" spc="-49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Verdana"/>
                <a:ea typeface="Verdana"/>
              </a:rPr>
              <a:t>Herramientas de IA que uso en mi vida cotidiana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261720" indent="-26172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e88b33"/>
              </a:buClr>
              <a:buFont typeface="Calibri"/>
              <a:buAutoNum type="arabicPeriod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Ejemplos: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DeepSeek/Gemini: Para investigar temas académicos o generar ideas.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Asistentes virtuales (Siri/Alexa): Recordatorios o control de dispositivos.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00" spc="-1" strike="noStrike">
                <a:solidFill>
                  <a:schemeClr val="dk1"/>
                </a:solidFill>
                <a:latin typeface="Verdana"/>
                <a:ea typeface="Verdana"/>
              </a:rPr>
              <a:t>"Estas herramientas optimizan mi tiempo y me ayudan a aprender de forma interactiva."</a:t>
            </a:r>
            <a:endParaRPr b="0" lang="es-MX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842160" y="2108160"/>
            <a:ext cx="372672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Speak Pro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001280" y="2462760"/>
            <a:ext cx="3687480" cy="313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MX" sz="4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eorgia Pro Cond Light"/>
                <a:ea typeface="Arial"/>
              </a:rPr>
              <a:t>¡Gracias!</a:t>
            </a:r>
            <a:endParaRPr b="0" lang="es-MX" sz="4600" spc="-1" strike="noStrike">
              <a:solidFill>
                <a:schemeClr val="dk1"/>
              </a:solidFill>
              <a:latin typeface="Speak Pro"/>
            </a:endParaRPr>
          </a:p>
        </p:txBody>
      </p:sp>
      <p:sp>
        <p:nvSpPr>
          <p:cNvPr id="117" name="CuadroTexto 3"/>
          <p:cNvSpPr/>
          <p:nvPr/>
        </p:nvSpPr>
        <p:spPr>
          <a:xfrm>
            <a:off x="1097280" y="2061000"/>
            <a:ext cx="102985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s-MX" sz="1600" spc="-1" strike="noStrike">
                <a:solidFill>
                  <a:schemeClr val="dk1"/>
                </a:solidFill>
                <a:latin typeface="Speak Pro"/>
                <a:ea typeface="Speak Pro"/>
              </a:rPr>
              <a:t>"En resumen, la Ingeniería de Software es un campo dinámico que requiere adaptación y pasión por la innovación. ¡Gracias por ver mi video!"</a:t>
            </a:r>
            <a:endParaRPr b="0" lang="es-MX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itchFamily="0" charset="1"/>
        <a:ea typeface="Arial" pitchFamily="0" charset="1"/>
        <a:cs typeface="Arial" pitchFamily="0" charset="1"/>
      </a:majorFont>
      <a:minorFont>
        <a:latin typeface="Speak Pro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0" t="0" r="0" b="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{C33D1B3B-AB5C-45F9-8C4E-6ED73F4EFD11}tf11437505_win32</Template>
  <TotalTime>10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2025-05-17T05:00:05Z</dcterms:created>
  <dc:creator>BNL098377 JOSE IBANEZ</dc:creator>
  <dc:description/>
  <dc:language>es-MX</dc:language>
  <cp:lastModifiedBy/>
  <dcterms:modified xsi:type="dcterms:W3CDTF">2025-07-05T02:23:37Z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MClips">
    <vt:i4>2</vt:i4>
  </property>
  <property fmtid="{D5CDD505-2E9C-101B-9397-08002B2CF9AE}" pid="4" name="Notes">
    <vt:i4>11</vt:i4>
  </property>
  <property fmtid="{D5CDD505-2E9C-101B-9397-08002B2CF9AE}" pid="5" name="PresentationFormat">
    <vt:lpwstr>On-screen Show (4:3)</vt:lpwstr>
  </property>
  <property fmtid="{D5CDD505-2E9C-101B-9397-08002B2CF9AE}" pid="6" name="Slides">
    <vt:i4>11</vt:i4>
  </property>
</Properties>
</file>