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5"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1"/>
    <p:restoredTop sz="96197"/>
  </p:normalViewPr>
  <p:slideViewPr>
    <p:cSldViewPr snapToGrid="0">
      <p:cViewPr>
        <p:scale>
          <a:sx n="112" d="100"/>
          <a:sy n="112" d="100"/>
        </p:scale>
        <p:origin x="576" y="4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s-MX"/>
              <a:t>Haz clic para modificar el estilo de título del patrón</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MX"/>
              <a:t>Haz clic para editar el estilo de subtítulo del patrón</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9/2/23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181646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s-MX"/>
              <a:t>Haz clic para modificar el estilo de título del patrón</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MX"/>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smtClean="0"/>
              <a:pPr/>
              <a:t>9/2/23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4909869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s-MX"/>
              <a:t>Haz clic para modificar el estilo de título del patrón</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MX"/>
              <a:t>Haga clic para modificar los estilos de texto del patrón</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MX"/>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smtClean="0"/>
              <a:pPr/>
              <a:t>9/2/23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‹Nº›</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9325174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s-MX"/>
              <a:t>Haz clic para modificar el estilo de título del patrón</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MX"/>
              <a:t>Haga clic para modificar los estilos de texto del patrón</a:t>
            </a:r>
          </a:p>
        </p:txBody>
      </p:sp>
      <p:sp>
        <p:nvSpPr>
          <p:cNvPr id="5" name="Date Placeholder 4"/>
          <p:cNvSpPr>
            <a:spLocks noGrp="1"/>
          </p:cNvSpPr>
          <p:nvPr>
            <p:ph type="dt" sz="half" idx="10"/>
          </p:nvPr>
        </p:nvSpPr>
        <p:spPr/>
        <p:txBody>
          <a:bodyPr/>
          <a:lstStyle/>
          <a:p>
            <a:fld id="{B61BEF0D-F0BB-DE4B-95CE-6DB70DBA9567}" type="datetimeFigureOut">
              <a:rPr lang="en-US" smtClean="0"/>
              <a:pPr/>
              <a:t>9/2/23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8896206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s-MX"/>
              <a:t>Haz clic para modificar el estilo de título del patrón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MX"/>
              <a:t>Haga clic para modificar los estilos de texto del patrón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MX"/>
              <a:t>Haga clic para modificar los estilos de texto del patrón</a:t>
            </a:r>
          </a:p>
        </p:txBody>
      </p:sp>
      <p:sp>
        <p:nvSpPr>
          <p:cNvPr id="5" name="Date Placeholder 4"/>
          <p:cNvSpPr>
            <a:spLocks noGrp="1"/>
          </p:cNvSpPr>
          <p:nvPr>
            <p:ph type="dt" sz="half" idx="10"/>
          </p:nvPr>
        </p:nvSpPr>
        <p:spPr/>
        <p:txBody>
          <a:bodyPr/>
          <a:lstStyle/>
          <a:p>
            <a:fld id="{B61BEF0D-F0BB-DE4B-95CE-6DB70DBA9567}" type="datetimeFigureOut">
              <a:rPr lang="en-US" smtClean="0"/>
              <a:pPr/>
              <a:t>9/2/23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‹Nº›</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3434504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s-MX"/>
              <a:t>Haz clic para modificar el estilo de título del patrón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MX"/>
              <a:t>Haga clic para modificar los estilos de texto del patrón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MX"/>
              <a:t>Haga clic para modificar los estilos de texto del patrón</a:t>
            </a:r>
          </a:p>
        </p:txBody>
      </p:sp>
      <p:sp>
        <p:nvSpPr>
          <p:cNvPr id="5" name="Date Placeholder 4"/>
          <p:cNvSpPr>
            <a:spLocks noGrp="1"/>
          </p:cNvSpPr>
          <p:nvPr>
            <p:ph type="dt" sz="half" idx="10"/>
          </p:nvPr>
        </p:nvSpPr>
        <p:spPr/>
        <p:txBody>
          <a:bodyPr/>
          <a:lstStyle/>
          <a:p>
            <a:fld id="{B61BEF0D-F0BB-DE4B-95CE-6DB70DBA9567}" type="datetimeFigureOut">
              <a:rPr lang="en-US" smtClean="0"/>
              <a:pPr/>
              <a:t>9/2/23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0207141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a:t>Haz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9/2/23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8652856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s-MX"/>
              <a:t>Haz clic para modificar el estilo de título del patrón</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9/2/23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3758960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s-MX"/>
              <a:t>Haz clic para modificar el estilo de título del patrón</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9/2/23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2706609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s-MX"/>
              <a:t>Haz clic para modificar el estilo de título del patrón</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MX"/>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smtClean="0"/>
              <a:pPr/>
              <a:t>9/2/23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84022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s-MX"/>
              <a:t>Haz clic para modificar el estilo de título del patrón</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9/2/23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7515311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MX"/>
              <a:t>Haz clic para modificar el estilo de título del patrón</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MX"/>
              <a:t>Haga clic para modificar los estilos de texto del patrón</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MX"/>
              <a:t>Haga clic para modificar los estilos de texto del patrón</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9/2/23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4093130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a:t>Haz clic para modificar el estilo de título del patrón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9/2/23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9577604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9/2/23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23954303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s-MX"/>
              <a:t>Haz clic para modificar el estilo de título del patrón</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MX"/>
              <a:t>Haga clic para modificar los estilos de texto del patrón</a:t>
            </a:r>
          </a:p>
        </p:txBody>
      </p:sp>
      <p:sp>
        <p:nvSpPr>
          <p:cNvPr id="5" name="Date Placeholder 4"/>
          <p:cNvSpPr>
            <a:spLocks noGrp="1"/>
          </p:cNvSpPr>
          <p:nvPr>
            <p:ph type="dt" sz="half" idx="10"/>
          </p:nvPr>
        </p:nvSpPr>
        <p:spPr/>
        <p:txBody>
          <a:bodyPr/>
          <a:lstStyle/>
          <a:p>
            <a:fld id="{B61BEF0D-F0BB-DE4B-95CE-6DB70DBA9567}" type="datetimeFigureOut">
              <a:rPr lang="en-US" smtClean="0"/>
              <a:pPr/>
              <a:t>9/2/23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0406167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s-MX"/>
              <a:t>Haz clic para modificar el estilo de título del patrón</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MX"/>
              <a:t>Haz clic en el icono para agregar una imagen</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MX"/>
              <a:t>Haga clic para modificar los estilos de texto del patrón</a:t>
            </a:r>
          </a:p>
        </p:txBody>
      </p:sp>
      <p:sp>
        <p:nvSpPr>
          <p:cNvPr id="5" name="Date Placeholder 4"/>
          <p:cNvSpPr>
            <a:spLocks noGrp="1"/>
          </p:cNvSpPr>
          <p:nvPr>
            <p:ph type="dt" sz="half" idx="10"/>
          </p:nvPr>
        </p:nvSpPr>
        <p:spPr/>
        <p:txBody>
          <a:bodyPr/>
          <a:lstStyle/>
          <a:p>
            <a:fld id="{B61BEF0D-F0BB-DE4B-95CE-6DB70DBA9567}" type="datetimeFigureOut">
              <a:rPr lang="en-US" smtClean="0"/>
              <a:pPr/>
              <a:t>9/2/23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965281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s-MX"/>
              <a:t>Haz clic para modificar el estilo de título del patrón</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9/2/23</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907608457"/>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DB90C9A-651E-39D3-B4DB-5FDDB6396343}"/>
              </a:ext>
            </a:extLst>
          </p:cNvPr>
          <p:cNvSpPr>
            <a:spLocks noGrp="1"/>
          </p:cNvSpPr>
          <p:nvPr>
            <p:ph type="ctrTitle"/>
          </p:nvPr>
        </p:nvSpPr>
        <p:spPr/>
        <p:txBody>
          <a:bodyPr>
            <a:normAutofit/>
          </a:bodyPr>
          <a:lstStyle/>
          <a:p>
            <a:r>
              <a:rPr lang="es-MX" sz="6000" dirty="0">
                <a:solidFill>
                  <a:schemeClr val="bg2">
                    <a:lumMod val="25000"/>
                  </a:schemeClr>
                </a:solidFill>
                <a:effectLst/>
                <a:latin typeface="Arial" panose="020B0604020202020204" pitchFamily="34" charset="0"/>
                <a:cs typeface="Arial" panose="020B0604020202020204" pitchFamily="34" charset="0"/>
              </a:rPr>
              <a:t>Planeación</a:t>
            </a:r>
            <a:endParaRPr lang="es-MX" sz="6000" dirty="0">
              <a:solidFill>
                <a:schemeClr val="bg2">
                  <a:lumMod val="25000"/>
                </a:schemeClr>
              </a:solidFill>
              <a:latin typeface="Arial" panose="020B0604020202020204" pitchFamily="34" charset="0"/>
              <a:cs typeface="Arial" panose="020B0604020202020204" pitchFamily="34" charset="0"/>
            </a:endParaRPr>
          </a:p>
        </p:txBody>
      </p:sp>
      <p:sp>
        <p:nvSpPr>
          <p:cNvPr id="3" name="Subtítulo 2">
            <a:extLst>
              <a:ext uri="{FF2B5EF4-FFF2-40B4-BE49-F238E27FC236}">
                <a16:creationId xmlns:a16="http://schemas.microsoft.com/office/drawing/2014/main" id="{496AA037-65EB-8B0F-8211-991D6030CEC7}"/>
              </a:ext>
            </a:extLst>
          </p:cNvPr>
          <p:cNvSpPr>
            <a:spLocks noGrp="1"/>
          </p:cNvSpPr>
          <p:nvPr>
            <p:ph type="subTitle" idx="1"/>
          </p:nvPr>
        </p:nvSpPr>
        <p:spPr/>
        <p:txBody>
          <a:bodyPr/>
          <a:lstStyle/>
          <a:p>
            <a:endParaRPr lang="es-MX"/>
          </a:p>
        </p:txBody>
      </p:sp>
    </p:spTree>
    <p:extLst>
      <p:ext uri="{BB962C8B-B14F-4D97-AF65-F5344CB8AC3E}">
        <p14:creationId xmlns:p14="http://schemas.microsoft.com/office/powerpoint/2010/main" val="6734250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6CA6153-8557-A5F5-86EF-D11106BDFC1C}"/>
              </a:ext>
            </a:extLst>
          </p:cNvPr>
          <p:cNvSpPr>
            <a:spLocks noGrp="1"/>
          </p:cNvSpPr>
          <p:nvPr>
            <p:ph type="title"/>
          </p:nvPr>
        </p:nvSpPr>
        <p:spPr>
          <a:xfrm>
            <a:off x="1640156" y="268128"/>
            <a:ext cx="9864455" cy="1280890"/>
          </a:xfrm>
        </p:spPr>
        <p:txBody>
          <a:bodyPr>
            <a:noAutofit/>
          </a:bodyPr>
          <a:lstStyle/>
          <a:p>
            <a:pPr algn="ctr"/>
            <a:r>
              <a:rPr lang="es-MX" sz="3000" b="0" i="0" dirty="0">
                <a:solidFill>
                  <a:srgbClr val="000000"/>
                </a:solidFill>
                <a:effectLst/>
                <a:latin typeface="Arial" panose="020B0604020202020204" pitchFamily="34" charset="0"/>
                <a:cs typeface="Arial" panose="020B0604020202020204" pitchFamily="34" charset="0"/>
              </a:rPr>
              <a:t>¿Cuál consideras que es la importancia de conocer a profundidad el propósito de una planeación?</a:t>
            </a:r>
            <a:br>
              <a:rPr lang="es-MX" sz="3000" dirty="0">
                <a:latin typeface="Arial" panose="020B0604020202020204" pitchFamily="34" charset="0"/>
                <a:cs typeface="Arial" panose="020B0604020202020204" pitchFamily="34" charset="0"/>
              </a:rPr>
            </a:br>
            <a:endParaRPr lang="es-MX" sz="3000" dirty="0">
              <a:latin typeface="Arial" panose="020B0604020202020204" pitchFamily="34" charset="0"/>
              <a:cs typeface="Arial" panose="020B0604020202020204" pitchFamily="34" charset="0"/>
            </a:endParaRPr>
          </a:p>
        </p:txBody>
      </p:sp>
      <p:sp>
        <p:nvSpPr>
          <p:cNvPr id="3" name="Marcador de contenido 2">
            <a:extLst>
              <a:ext uri="{FF2B5EF4-FFF2-40B4-BE49-F238E27FC236}">
                <a16:creationId xmlns:a16="http://schemas.microsoft.com/office/drawing/2014/main" id="{6B366300-2238-33EF-8E0B-F4A82A9F1DD9}"/>
              </a:ext>
            </a:extLst>
          </p:cNvPr>
          <p:cNvSpPr>
            <a:spLocks noGrp="1"/>
          </p:cNvSpPr>
          <p:nvPr>
            <p:ph sz="half" idx="1"/>
          </p:nvPr>
        </p:nvSpPr>
        <p:spPr>
          <a:xfrm>
            <a:off x="6572383" y="2148110"/>
            <a:ext cx="4932228" cy="1823040"/>
          </a:xfrm>
        </p:spPr>
        <p:txBody>
          <a:bodyPr>
            <a:normAutofit/>
          </a:bodyPr>
          <a:lstStyle/>
          <a:p>
            <a:r>
              <a:rPr lang="es-MX" sz="2000" b="0" i="0" dirty="0">
                <a:solidFill>
                  <a:srgbClr val="000000"/>
                </a:solidFill>
                <a:effectLst/>
                <a:latin typeface="Arial" panose="020B0604020202020204" pitchFamily="34" charset="0"/>
                <a:cs typeface="Arial" panose="020B0604020202020204" pitchFamily="34" charset="0"/>
              </a:rPr>
              <a:t>¿Para qué planear?</a:t>
            </a:r>
          </a:p>
          <a:p>
            <a:pPr marL="0" indent="0" algn="just">
              <a:buNone/>
            </a:pPr>
            <a:r>
              <a:rPr lang="es-MX" sz="2000" dirty="0">
                <a:solidFill>
                  <a:srgbClr val="000000"/>
                </a:solidFill>
                <a:latin typeface="Arial" panose="020B0604020202020204" pitchFamily="34" charset="0"/>
                <a:cs typeface="Arial" panose="020B0604020202020204" pitchFamily="34" charset="0"/>
              </a:rPr>
              <a:t>La planeación es como el esqueleto en el cuerpo humano, es la estructura que sostendrá cada sistema y como se organizan para llegar a un resultado.</a:t>
            </a:r>
          </a:p>
        </p:txBody>
      </p:sp>
      <p:sp>
        <p:nvSpPr>
          <p:cNvPr id="5" name="Marcador de contenido 4">
            <a:extLst>
              <a:ext uri="{FF2B5EF4-FFF2-40B4-BE49-F238E27FC236}">
                <a16:creationId xmlns:a16="http://schemas.microsoft.com/office/drawing/2014/main" id="{0F21D217-C6E9-EE2E-2A11-35F8E1957EB1}"/>
              </a:ext>
            </a:extLst>
          </p:cNvPr>
          <p:cNvSpPr>
            <a:spLocks noGrp="1"/>
          </p:cNvSpPr>
          <p:nvPr>
            <p:ph sz="half" idx="2"/>
          </p:nvPr>
        </p:nvSpPr>
        <p:spPr>
          <a:xfrm>
            <a:off x="1766009" y="4709890"/>
            <a:ext cx="9738602" cy="1721069"/>
          </a:xfrm>
        </p:spPr>
        <p:txBody>
          <a:bodyPr>
            <a:normAutofit/>
          </a:bodyPr>
          <a:lstStyle/>
          <a:p>
            <a:r>
              <a:rPr lang="es-MX" sz="2000" b="0" i="0" dirty="0">
                <a:solidFill>
                  <a:srgbClr val="000000"/>
                </a:solidFill>
                <a:effectLst/>
                <a:latin typeface="Arial" panose="020B0604020202020204" pitchFamily="34" charset="0"/>
                <a:cs typeface="Arial" panose="020B0604020202020204" pitchFamily="34" charset="0"/>
              </a:rPr>
              <a:t>Nunca hay que peder de vista los objetivos establecidos por la empresa y estar en constante monitoreo para visulizar el alcance de estos, por eso la planeación es la clave, ya que al trabajar con los principios de la planeación visualizas los objetivos en el futuro y a la vez tienes la verstatilidad de corregir en el camino según las situaciones que se van presentando.</a:t>
            </a:r>
          </a:p>
          <a:p>
            <a:endParaRPr lang="es-MX" sz="2000" dirty="0">
              <a:latin typeface="Arial" panose="020B0604020202020204" pitchFamily="34" charset="0"/>
              <a:cs typeface="Arial" panose="020B0604020202020204" pitchFamily="34" charset="0"/>
            </a:endParaRPr>
          </a:p>
        </p:txBody>
      </p:sp>
      <p:pic>
        <p:nvPicPr>
          <p:cNvPr id="1026" name="Picture 2" descr="Estrategias Vectores, Ilustraciones y Gráficos - 123RF">
            <a:extLst>
              <a:ext uri="{FF2B5EF4-FFF2-40B4-BE49-F238E27FC236}">
                <a16:creationId xmlns:a16="http://schemas.microsoft.com/office/drawing/2014/main" id="{AF78C36A-BEA9-6992-25BD-DD499376941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3769" t="25862" r="15978" b="28712"/>
          <a:stretch/>
        </p:blipFill>
        <p:spPr bwMode="auto">
          <a:xfrm>
            <a:off x="1766009" y="1831426"/>
            <a:ext cx="4014952" cy="25960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46256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20000"/>
              </a:schemeClr>
            </a:gs>
            <a:gs pos="100000">
              <a:schemeClr val="bg2">
                <a:shade val="98000"/>
                <a:satMod val="120000"/>
                <a:lumMod val="98000"/>
              </a:schemeClr>
            </a:gs>
          </a:gsLst>
          <a:lin ang="5400000" scaled="0"/>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8B66F92-825F-594A-E89E-3FD2AC8CF8A9}"/>
              </a:ext>
            </a:extLst>
          </p:cNvPr>
          <p:cNvSpPr>
            <a:spLocks noGrp="1"/>
          </p:cNvSpPr>
          <p:nvPr>
            <p:ph type="title"/>
          </p:nvPr>
        </p:nvSpPr>
        <p:spPr>
          <a:xfrm>
            <a:off x="1683956" y="306333"/>
            <a:ext cx="10199531" cy="1280890"/>
          </a:xfrm>
        </p:spPr>
        <p:txBody>
          <a:bodyPr vert="horz" lIns="91440" tIns="45720" rIns="91440" bIns="45720" rtlCol="0" anchor="t">
            <a:noAutofit/>
          </a:bodyPr>
          <a:lstStyle/>
          <a:p>
            <a:pPr algn="ctr"/>
            <a:r>
              <a:rPr lang="es-MX" sz="3000" dirty="0">
                <a:solidFill>
                  <a:srgbClr val="000000"/>
                </a:solidFill>
                <a:latin typeface="Arial" panose="020B0604020202020204" pitchFamily="34" charset="0"/>
                <a:cs typeface="Arial" panose="020B0604020202020204" pitchFamily="34" charset="0"/>
              </a:rPr>
              <a:t>¿Crees que el no llevar a cabo la metodología de la planeación, influya en el resultado final? ¿Por qué? </a:t>
            </a:r>
            <a:br>
              <a:rPr lang="es-MX" sz="3000" dirty="0">
                <a:solidFill>
                  <a:srgbClr val="000000"/>
                </a:solidFill>
                <a:latin typeface="Arial" panose="020B0604020202020204" pitchFamily="34" charset="0"/>
                <a:cs typeface="Arial" panose="020B0604020202020204" pitchFamily="34" charset="0"/>
              </a:rPr>
            </a:br>
            <a:br>
              <a:rPr lang="es-MX" sz="3000" dirty="0">
                <a:solidFill>
                  <a:srgbClr val="000000"/>
                </a:solidFill>
                <a:latin typeface="Arial" panose="020B0604020202020204" pitchFamily="34" charset="0"/>
                <a:cs typeface="Arial" panose="020B0604020202020204" pitchFamily="34" charset="0"/>
              </a:rPr>
            </a:br>
            <a:endParaRPr lang="es-MX" sz="3000" dirty="0">
              <a:solidFill>
                <a:srgbClr val="000000"/>
              </a:solidFill>
              <a:latin typeface="Arial" panose="020B0604020202020204" pitchFamily="34" charset="0"/>
              <a:cs typeface="Arial" panose="020B0604020202020204" pitchFamily="34" charset="0"/>
            </a:endParaRPr>
          </a:p>
        </p:txBody>
      </p:sp>
      <p:sp>
        <p:nvSpPr>
          <p:cNvPr id="3" name="Marcador de contenido 2">
            <a:extLst>
              <a:ext uri="{FF2B5EF4-FFF2-40B4-BE49-F238E27FC236}">
                <a16:creationId xmlns:a16="http://schemas.microsoft.com/office/drawing/2014/main" id="{46748D7A-5F05-3E9C-F634-361DEA467731}"/>
              </a:ext>
            </a:extLst>
          </p:cNvPr>
          <p:cNvSpPr>
            <a:spLocks noGrp="1"/>
          </p:cNvSpPr>
          <p:nvPr>
            <p:ph idx="1"/>
          </p:nvPr>
        </p:nvSpPr>
        <p:spPr>
          <a:xfrm>
            <a:off x="1683956" y="1587222"/>
            <a:ext cx="5676964" cy="5053608"/>
          </a:xfrm>
        </p:spPr>
        <p:txBody>
          <a:bodyPr>
            <a:noAutofit/>
          </a:bodyPr>
          <a:lstStyle/>
          <a:p>
            <a:pPr algn="just"/>
            <a:r>
              <a:rPr lang="es-MX" dirty="0">
                <a:solidFill>
                  <a:srgbClr val="000000"/>
                </a:solidFill>
                <a:latin typeface="Arial" panose="020B0604020202020204" pitchFamily="34" charset="0"/>
                <a:cs typeface="Arial" panose="020B0604020202020204" pitchFamily="34" charset="0"/>
              </a:rPr>
              <a:t>Retomando la compracion del esqueleto, sin la planeacion no tenemos ese soporte que mantiene de pie a los sistemas, los cuales hacen sus funciones individuales, manteniendo el mismo objetivo como meta a realizar.</a:t>
            </a:r>
          </a:p>
          <a:p>
            <a:pPr marL="0" indent="0" algn="just">
              <a:buNone/>
            </a:pPr>
            <a:endParaRPr lang="es-MX" dirty="0">
              <a:solidFill>
                <a:srgbClr val="000000"/>
              </a:solidFill>
              <a:latin typeface="Arial" panose="020B0604020202020204" pitchFamily="34" charset="0"/>
              <a:cs typeface="Arial" panose="020B0604020202020204" pitchFamily="34" charset="0"/>
            </a:endParaRPr>
          </a:p>
          <a:p>
            <a:pPr algn="just"/>
            <a:r>
              <a:rPr lang="es-MX" dirty="0">
                <a:solidFill>
                  <a:srgbClr val="000000"/>
                </a:solidFill>
                <a:latin typeface="Arial" panose="020B0604020202020204" pitchFamily="34" charset="0"/>
                <a:cs typeface="Arial" panose="020B0604020202020204" pitchFamily="34" charset="0"/>
              </a:rPr>
              <a:t>El método son los pasos claves que priorizan lo que se va a realizar, preparan el camino a trazar y al estar evaluándolos cada cierto tiempo, nos permiten revisar el alcance obtenido y los cambios que se estan consiguiendo.</a:t>
            </a:r>
          </a:p>
          <a:p>
            <a:pPr algn="just"/>
            <a:endParaRPr lang="es-MX" dirty="0">
              <a:solidFill>
                <a:srgbClr val="000000"/>
              </a:solidFill>
              <a:latin typeface="Arial" panose="020B0604020202020204" pitchFamily="34" charset="0"/>
              <a:cs typeface="Arial" panose="020B0604020202020204" pitchFamily="34" charset="0"/>
            </a:endParaRPr>
          </a:p>
          <a:p>
            <a:pPr algn="just"/>
            <a:r>
              <a:rPr lang="es-MX" dirty="0">
                <a:solidFill>
                  <a:srgbClr val="000000"/>
                </a:solidFill>
                <a:latin typeface="Arial" panose="020B0604020202020204" pitchFamily="34" charset="0"/>
                <a:cs typeface="Arial" panose="020B0604020202020204" pitchFamily="34" charset="0"/>
              </a:rPr>
              <a:t>Por tanto, al no usar los pasos claves hacia el objetivo, nuestro camino estará lleno de imprevistos que nos haran perder el objetivo por ir solucionando situaciones que pudieron preveerse.</a:t>
            </a:r>
          </a:p>
        </p:txBody>
      </p:sp>
      <p:pic>
        <p:nvPicPr>
          <p:cNvPr id="2050" name="Picture 2" descr="Concepto de planificación estratégica con escena de personas en diseño de  dibujos animados planos el hombre desarrolla la estrategia del proyecto  lluvia de ideas establece tareas organiza flujos de trabajo de negocios">
            <a:extLst>
              <a:ext uri="{FF2B5EF4-FFF2-40B4-BE49-F238E27FC236}">
                <a16:creationId xmlns:a16="http://schemas.microsoft.com/office/drawing/2014/main" id="{62FFCBEB-4DC8-5FB7-BC5E-F49CA222C57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7198" r="15430"/>
          <a:stretch/>
        </p:blipFill>
        <p:spPr bwMode="auto">
          <a:xfrm>
            <a:off x="7445453" y="1587223"/>
            <a:ext cx="4438034" cy="4380551"/>
          </a:xfrm>
          <a:prstGeom prst="ellipse">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04375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20000"/>
              </a:schemeClr>
            </a:gs>
            <a:gs pos="100000">
              <a:schemeClr val="bg2">
                <a:shade val="98000"/>
                <a:satMod val="120000"/>
                <a:lumMod val="98000"/>
              </a:schemeClr>
            </a:gs>
          </a:gsLst>
          <a:lin ang="5400000" scaled="0"/>
        </a:gradFill>
        <a:effectLst/>
      </p:bgPr>
    </p:bg>
    <p:spTree>
      <p:nvGrpSpPr>
        <p:cNvPr id="1" name=""/>
        <p:cNvGrpSpPr/>
        <p:nvPr/>
      </p:nvGrpSpPr>
      <p:grpSpPr>
        <a:xfrm>
          <a:off x="0" y="0"/>
          <a:ext cx="0" cy="0"/>
          <a:chOff x="0" y="0"/>
          <a:chExt cx="0" cy="0"/>
        </a:xfrm>
      </p:grpSpPr>
      <p:grpSp>
        <p:nvGrpSpPr>
          <p:cNvPr id="3079" name="Group 3078">
            <a:extLst>
              <a:ext uri="{FF2B5EF4-FFF2-40B4-BE49-F238E27FC236}">
                <a16:creationId xmlns:a16="http://schemas.microsoft.com/office/drawing/2014/main" id="{F27737A0-D7E0-4415-8E90-FD4F69E76C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3080" name="Freeform 11">
              <a:extLst>
                <a:ext uri="{FF2B5EF4-FFF2-40B4-BE49-F238E27FC236}">
                  <a16:creationId xmlns:a16="http://schemas.microsoft.com/office/drawing/2014/main" id="{506CE375-B39D-4C51-A858-F4A3833110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3081" name="Freeform 12">
              <a:extLst>
                <a:ext uri="{FF2B5EF4-FFF2-40B4-BE49-F238E27FC236}">
                  <a16:creationId xmlns:a16="http://schemas.microsoft.com/office/drawing/2014/main" id="{64EA8B46-395C-41F6-BE09-548B108098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3082" name="Freeform 13">
              <a:extLst>
                <a:ext uri="{FF2B5EF4-FFF2-40B4-BE49-F238E27FC236}">
                  <a16:creationId xmlns:a16="http://schemas.microsoft.com/office/drawing/2014/main" id="{BC7EDC6D-8B00-48D9-B8FD-9B5285FBCE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3083" name="Freeform 14">
              <a:extLst>
                <a:ext uri="{FF2B5EF4-FFF2-40B4-BE49-F238E27FC236}">
                  <a16:creationId xmlns:a16="http://schemas.microsoft.com/office/drawing/2014/main" id="{DE4BD3C3-5C1B-4305-BFA1-9054820BDD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3084" name="Freeform 15">
              <a:extLst>
                <a:ext uri="{FF2B5EF4-FFF2-40B4-BE49-F238E27FC236}">
                  <a16:creationId xmlns:a16="http://schemas.microsoft.com/office/drawing/2014/main" id="{4635ED79-E821-4CFD-9F97-D6137E5DCA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3085" name="Freeform 16">
              <a:extLst>
                <a:ext uri="{FF2B5EF4-FFF2-40B4-BE49-F238E27FC236}">
                  <a16:creationId xmlns:a16="http://schemas.microsoft.com/office/drawing/2014/main" id="{92FD5F9A-0D1B-4304-AC95-EA6A4E70E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86" name="Freeform 17">
              <a:extLst>
                <a:ext uri="{FF2B5EF4-FFF2-40B4-BE49-F238E27FC236}">
                  <a16:creationId xmlns:a16="http://schemas.microsoft.com/office/drawing/2014/main" id="{E9BB96F9-6F99-413C-909E-6FCF017C13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087" name="Freeform 18">
              <a:extLst>
                <a:ext uri="{FF2B5EF4-FFF2-40B4-BE49-F238E27FC236}">
                  <a16:creationId xmlns:a16="http://schemas.microsoft.com/office/drawing/2014/main" id="{1CCAEE3F-DFD6-4F56-91DF-94C715261B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088" name="Freeform 19">
              <a:extLst>
                <a:ext uri="{FF2B5EF4-FFF2-40B4-BE49-F238E27FC236}">
                  <a16:creationId xmlns:a16="http://schemas.microsoft.com/office/drawing/2014/main" id="{A9965128-6557-433B-B75B-BDF3073111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089" name="Freeform 20">
              <a:extLst>
                <a:ext uri="{FF2B5EF4-FFF2-40B4-BE49-F238E27FC236}">
                  <a16:creationId xmlns:a16="http://schemas.microsoft.com/office/drawing/2014/main" id="{6ACA7D22-11B5-4768-B195-51BF6E7C16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090" name="Freeform 21">
              <a:extLst>
                <a:ext uri="{FF2B5EF4-FFF2-40B4-BE49-F238E27FC236}">
                  <a16:creationId xmlns:a16="http://schemas.microsoft.com/office/drawing/2014/main" id="{A10AD997-8BE7-4F95-8B7C-4E59DA1AC5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091" name="Freeform 22">
              <a:extLst>
                <a:ext uri="{FF2B5EF4-FFF2-40B4-BE49-F238E27FC236}">
                  <a16:creationId xmlns:a16="http://schemas.microsoft.com/office/drawing/2014/main" id="{DE270B5A-1647-4C9C-BA5F-6BC559F869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3093" name="Group 3092">
            <a:extLst>
              <a:ext uri="{FF2B5EF4-FFF2-40B4-BE49-F238E27FC236}">
                <a16:creationId xmlns:a16="http://schemas.microsoft.com/office/drawing/2014/main" id="{57D8AB18-1DD7-4D60-B9FA-190B47BB267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157"/>
            <a:ext cx="2356675" cy="6853096"/>
            <a:chOff x="6627813" y="195610"/>
            <a:chExt cx="1952625" cy="5678141"/>
          </a:xfrm>
        </p:grpSpPr>
        <p:sp>
          <p:nvSpPr>
            <p:cNvPr id="3094" name="Freeform 27">
              <a:extLst>
                <a:ext uri="{FF2B5EF4-FFF2-40B4-BE49-F238E27FC236}">
                  <a16:creationId xmlns:a16="http://schemas.microsoft.com/office/drawing/2014/main" id="{AE3C8994-22F6-4B7D-B50B-80ECD1E2AF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3095" name="Freeform 28">
              <a:extLst>
                <a:ext uri="{FF2B5EF4-FFF2-40B4-BE49-F238E27FC236}">
                  <a16:creationId xmlns:a16="http://schemas.microsoft.com/office/drawing/2014/main" id="{DDCDE2FF-5BFC-4807-AB1E-D6928F8F46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3096" name="Freeform 29">
              <a:extLst>
                <a:ext uri="{FF2B5EF4-FFF2-40B4-BE49-F238E27FC236}">
                  <a16:creationId xmlns:a16="http://schemas.microsoft.com/office/drawing/2014/main" id="{63EF93F1-6EAF-4409-A623-76533740E1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3097" name="Freeform 30">
              <a:extLst>
                <a:ext uri="{FF2B5EF4-FFF2-40B4-BE49-F238E27FC236}">
                  <a16:creationId xmlns:a16="http://schemas.microsoft.com/office/drawing/2014/main" id="{ED3B5256-3F5C-4FDE-8A9A-5A124E92BA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3098" name="Freeform 31">
              <a:extLst>
                <a:ext uri="{FF2B5EF4-FFF2-40B4-BE49-F238E27FC236}">
                  <a16:creationId xmlns:a16="http://schemas.microsoft.com/office/drawing/2014/main" id="{ED5D4282-BFB9-4BFC-A20D-18E1C4EEA6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3099" name="Freeform 32">
              <a:extLst>
                <a:ext uri="{FF2B5EF4-FFF2-40B4-BE49-F238E27FC236}">
                  <a16:creationId xmlns:a16="http://schemas.microsoft.com/office/drawing/2014/main" id="{3E6394EB-0752-433A-BA70-AF42B45F17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3100" name="Freeform 33">
              <a:extLst>
                <a:ext uri="{FF2B5EF4-FFF2-40B4-BE49-F238E27FC236}">
                  <a16:creationId xmlns:a16="http://schemas.microsoft.com/office/drawing/2014/main" id="{DF27BE5F-DA8D-4260-9D0D-69E9CE1469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3101" name="Freeform 34">
              <a:extLst>
                <a:ext uri="{FF2B5EF4-FFF2-40B4-BE49-F238E27FC236}">
                  <a16:creationId xmlns:a16="http://schemas.microsoft.com/office/drawing/2014/main" id="{9A6E5CBE-AE54-40B7-9A00-E3975FEACB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3102" name="Freeform 35">
              <a:extLst>
                <a:ext uri="{FF2B5EF4-FFF2-40B4-BE49-F238E27FC236}">
                  <a16:creationId xmlns:a16="http://schemas.microsoft.com/office/drawing/2014/main" id="{6C307890-5461-4D51-ADA6-A3DA6D35B8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3103" name="Freeform 36">
              <a:extLst>
                <a:ext uri="{FF2B5EF4-FFF2-40B4-BE49-F238E27FC236}">
                  <a16:creationId xmlns:a16="http://schemas.microsoft.com/office/drawing/2014/main" id="{3F9B7E4B-6412-4B97-AD48-30B1F61F3B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3104" name="Freeform 37">
              <a:extLst>
                <a:ext uri="{FF2B5EF4-FFF2-40B4-BE49-F238E27FC236}">
                  <a16:creationId xmlns:a16="http://schemas.microsoft.com/office/drawing/2014/main" id="{D345D359-869B-4305-B7D7-0B5C4FDEC1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3105" name="Freeform 38">
              <a:extLst>
                <a:ext uri="{FF2B5EF4-FFF2-40B4-BE49-F238E27FC236}">
                  <a16:creationId xmlns:a16="http://schemas.microsoft.com/office/drawing/2014/main" id="{2F688B27-AEB8-45BD-9597-78A97EE0DD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3107" name="Rectangle 3106">
            <a:extLst>
              <a:ext uri="{FF2B5EF4-FFF2-40B4-BE49-F238E27FC236}">
                <a16:creationId xmlns:a16="http://schemas.microsoft.com/office/drawing/2014/main" id="{4EB21FA6-8B6A-4699-8408-91E699800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3109" name="Freeform 11">
            <a:extLst>
              <a:ext uri="{FF2B5EF4-FFF2-40B4-BE49-F238E27FC236}">
                <a16:creationId xmlns:a16="http://schemas.microsoft.com/office/drawing/2014/main" id="{664D6319-AE80-458F-A2C6-1F0351266C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2" name="Título 1">
            <a:extLst>
              <a:ext uri="{FF2B5EF4-FFF2-40B4-BE49-F238E27FC236}">
                <a16:creationId xmlns:a16="http://schemas.microsoft.com/office/drawing/2014/main" id="{A0B76B2E-8262-48C8-A29D-1C3E26379695}"/>
              </a:ext>
            </a:extLst>
          </p:cNvPr>
          <p:cNvSpPr>
            <a:spLocks noGrp="1"/>
          </p:cNvSpPr>
          <p:nvPr>
            <p:ph type="title"/>
          </p:nvPr>
        </p:nvSpPr>
        <p:spPr>
          <a:xfrm>
            <a:off x="1650847" y="327578"/>
            <a:ext cx="8944763" cy="894094"/>
          </a:xfrm>
        </p:spPr>
        <p:txBody>
          <a:bodyPr vert="horz" lIns="91440" tIns="45720" rIns="91440" bIns="45720" rtlCol="0" anchor="t">
            <a:noAutofit/>
          </a:bodyPr>
          <a:lstStyle/>
          <a:p>
            <a:pPr>
              <a:lnSpc>
                <a:spcPct val="90000"/>
              </a:lnSpc>
            </a:pPr>
            <a:r>
              <a:rPr lang="es-ES_tradnl" sz="3000" dirty="0">
                <a:solidFill>
                  <a:srgbClr val="000000"/>
                </a:solidFill>
                <a:latin typeface="Arial" panose="020B0604020202020204" pitchFamily="34" charset="0"/>
                <a:cs typeface="Arial" panose="020B0604020202020204" pitchFamily="34" charset="0"/>
              </a:rPr>
              <a:t>¿Cómo aplicas la organización en aspectos de tu vida? ¿Qué tan afectada se vería tu rutina sin ella?</a:t>
            </a:r>
            <a:br>
              <a:rPr lang="es-ES_tradnl" sz="3000" dirty="0">
                <a:latin typeface="Arial" panose="020B0604020202020204" pitchFamily="34" charset="0"/>
                <a:cs typeface="Arial" panose="020B0604020202020204" pitchFamily="34" charset="0"/>
              </a:rPr>
            </a:br>
            <a:endParaRPr lang="es-ES_tradnl" sz="3000" dirty="0">
              <a:latin typeface="Arial" panose="020B0604020202020204" pitchFamily="34" charset="0"/>
              <a:cs typeface="Arial" panose="020B0604020202020204" pitchFamily="34" charset="0"/>
            </a:endParaRPr>
          </a:p>
        </p:txBody>
      </p:sp>
      <p:sp>
        <p:nvSpPr>
          <p:cNvPr id="3" name="Marcador de contenido 2">
            <a:extLst>
              <a:ext uri="{FF2B5EF4-FFF2-40B4-BE49-F238E27FC236}">
                <a16:creationId xmlns:a16="http://schemas.microsoft.com/office/drawing/2014/main" id="{06E3E5D8-91EC-EFD5-CB11-79AF2F273B0F}"/>
              </a:ext>
            </a:extLst>
          </p:cNvPr>
          <p:cNvSpPr>
            <a:spLocks noGrp="1"/>
          </p:cNvSpPr>
          <p:nvPr>
            <p:ph sz="half" idx="1"/>
          </p:nvPr>
        </p:nvSpPr>
        <p:spPr>
          <a:xfrm>
            <a:off x="6468405" y="1502574"/>
            <a:ext cx="5396034" cy="3870755"/>
          </a:xfrm>
        </p:spPr>
        <p:txBody>
          <a:bodyPr vert="horz" lIns="91440" tIns="45720" rIns="91440" bIns="45720" rtlCol="0">
            <a:noAutofit/>
          </a:bodyPr>
          <a:lstStyle/>
          <a:p>
            <a:pPr algn="just">
              <a:lnSpc>
                <a:spcPct val="90000"/>
              </a:lnSpc>
            </a:pPr>
            <a:r>
              <a:rPr lang="es-ES_tradnl" sz="2000" dirty="0">
                <a:latin typeface="Arial" panose="020B0604020202020204" pitchFamily="34" charset="0"/>
                <a:cs typeface="Arial" panose="020B0604020202020204" pitchFamily="34" charset="0"/>
              </a:rPr>
              <a:t>Al hablar de una rutina, es imprescindible el concepto de organización, ya que se interrelacionan para la creación de hábitos a partir de la repetición de actos para llegar a la automatización.</a:t>
            </a:r>
          </a:p>
          <a:p>
            <a:pPr marL="0" indent="0" algn="just">
              <a:lnSpc>
                <a:spcPct val="90000"/>
              </a:lnSpc>
              <a:buNone/>
            </a:pPr>
            <a:endParaRPr lang="es-ES_tradnl" sz="2000" dirty="0">
              <a:latin typeface="Arial" panose="020B0604020202020204" pitchFamily="34" charset="0"/>
              <a:cs typeface="Arial" panose="020B0604020202020204" pitchFamily="34" charset="0"/>
            </a:endParaRPr>
          </a:p>
          <a:p>
            <a:pPr algn="just">
              <a:lnSpc>
                <a:spcPct val="90000"/>
              </a:lnSpc>
            </a:pPr>
            <a:r>
              <a:rPr lang="es-ES_tradnl" sz="2000" dirty="0">
                <a:latin typeface="Arial" panose="020B0604020202020204" pitchFamily="34" charset="0"/>
                <a:cs typeface="Arial" panose="020B0604020202020204" pitchFamily="34" charset="0"/>
              </a:rPr>
              <a:t>Esta automatización hace posible que se logren actividades diarias sin perder de vista el objetivo del día.</a:t>
            </a:r>
          </a:p>
          <a:p>
            <a:pPr algn="just">
              <a:lnSpc>
                <a:spcPct val="90000"/>
              </a:lnSpc>
            </a:pPr>
            <a:endParaRPr lang="es-ES_tradnl" sz="2000" dirty="0">
              <a:latin typeface="Arial" panose="020B0604020202020204" pitchFamily="34" charset="0"/>
              <a:cs typeface="Arial" panose="020B0604020202020204" pitchFamily="34" charset="0"/>
            </a:endParaRPr>
          </a:p>
          <a:p>
            <a:pPr algn="just">
              <a:lnSpc>
                <a:spcPct val="90000"/>
              </a:lnSpc>
            </a:pPr>
            <a:r>
              <a:rPr lang="es-ES_tradnl" sz="2000" dirty="0">
                <a:latin typeface="Arial" panose="020B0604020202020204" pitchFamily="34" charset="0"/>
                <a:cs typeface="Arial" panose="020B0604020202020204" pitchFamily="34" charset="0"/>
              </a:rPr>
              <a:t>Organizar el día ayuda a visualizar las actividades y acezar a soluciones ante inconvenientes, permite una visión racional y a la vez se da la oportunidad a los cambios que acontecen.</a:t>
            </a:r>
          </a:p>
        </p:txBody>
      </p:sp>
      <p:pic>
        <p:nvPicPr>
          <p:cNvPr id="3074" name="Picture 2" descr="Persona de negocios mirando el horario | Vector Premium">
            <a:extLst>
              <a:ext uri="{FF2B5EF4-FFF2-40B4-BE49-F238E27FC236}">
                <a16:creationId xmlns:a16="http://schemas.microsoft.com/office/drawing/2014/main" id="{A77314E3-342F-E05E-7FE2-D49185270A6B}"/>
              </a:ext>
            </a:extLst>
          </p:cNvPr>
          <p:cNvPicPr>
            <a:picLocks noGrp="1" noChangeAspect="1" noChangeArrowheads="1"/>
          </p:cNvPicPr>
          <p:nvPr>
            <p:ph sz="half" idx="2"/>
          </p:nvPr>
        </p:nvPicPr>
        <p:blipFill rotWithShape="1">
          <a:blip r:embed="rId2">
            <a:extLst>
              <a:ext uri="{28A0092B-C50C-407E-A947-70E740481C1C}">
                <a14:useLocalDpi xmlns:a14="http://schemas.microsoft.com/office/drawing/2010/main" val="0"/>
              </a:ext>
            </a:extLst>
          </a:blip>
          <a:srcRect l="17409" t="15983" r="19049" b="9320"/>
          <a:stretch/>
        </p:blipFill>
        <p:spPr bwMode="auto">
          <a:xfrm>
            <a:off x="1032780" y="1596228"/>
            <a:ext cx="5178169" cy="40480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0012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21F0F55-1029-3FD8-EE8C-44CB9FBC8E32}"/>
              </a:ext>
            </a:extLst>
          </p:cNvPr>
          <p:cNvSpPr>
            <a:spLocks noGrp="1"/>
          </p:cNvSpPr>
          <p:nvPr>
            <p:ph type="title"/>
          </p:nvPr>
        </p:nvSpPr>
        <p:spPr>
          <a:xfrm>
            <a:off x="1735675" y="306333"/>
            <a:ext cx="9488585" cy="1280890"/>
          </a:xfrm>
        </p:spPr>
        <p:txBody>
          <a:bodyPr>
            <a:noAutofit/>
          </a:bodyPr>
          <a:lstStyle/>
          <a:p>
            <a:pPr algn="ctr"/>
            <a:r>
              <a:rPr lang="es-MX" sz="3000" b="0" i="0" dirty="0">
                <a:solidFill>
                  <a:srgbClr val="000000"/>
                </a:solidFill>
                <a:effectLst/>
                <a:latin typeface="Arial" panose="020B0604020202020204" pitchFamily="34" charset="0"/>
                <a:cs typeface="Arial" panose="020B0604020202020204" pitchFamily="34" charset="0"/>
              </a:rPr>
              <a:t>Menciona un ejemplo de cada tipo de autoridad con la que tengas interacción o conocimiento de su función.</a:t>
            </a:r>
            <a:br>
              <a:rPr lang="es-MX" sz="3000" b="0" i="0" dirty="0">
                <a:solidFill>
                  <a:srgbClr val="262626"/>
                </a:solidFill>
                <a:effectLst/>
                <a:latin typeface="Arial" panose="020B0604020202020204" pitchFamily="34" charset="0"/>
                <a:cs typeface="Arial" panose="020B0604020202020204" pitchFamily="34" charset="0"/>
              </a:rPr>
            </a:br>
            <a:br>
              <a:rPr lang="es-MX" sz="3000" dirty="0">
                <a:latin typeface="Arial" panose="020B0604020202020204" pitchFamily="34" charset="0"/>
                <a:cs typeface="Arial" panose="020B0604020202020204" pitchFamily="34" charset="0"/>
              </a:rPr>
            </a:br>
            <a:endParaRPr lang="es-MX" sz="3000" dirty="0">
              <a:latin typeface="Arial" panose="020B0604020202020204" pitchFamily="34" charset="0"/>
              <a:cs typeface="Arial" panose="020B0604020202020204" pitchFamily="34" charset="0"/>
            </a:endParaRPr>
          </a:p>
        </p:txBody>
      </p:sp>
      <p:graphicFrame>
        <p:nvGraphicFramePr>
          <p:cNvPr id="6" name="Tabla 6">
            <a:extLst>
              <a:ext uri="{FF2B5EF4-FFF2-40B4-BE49-F238E27FC236}">
                <a16:creationId xmlns:a16="http://schemas.microsoft.com/office/drawing/2014/main" id="{322F23FC-8D4A-A22E-B391-EAA75D4B62E9}"/>
              </a:ext>
            </a:extLst>
          </p:cNvPr>
          <p:cNvGraphicFramePr>
            <a:graphicFrameLocks noGrp="1"/>
          </p:cNvGraphicFramePr>
          <p:nvPr>
            <p:ph idx="1"/>
            <p:extLst>
              <p:ext uri="{D42A27DB-BD31-4B8C-83A1-F6EECF244321}">
                <p14:modId xmlns:p14="http://schemas.microsoft.com/office/powerpoint/2010/main" val="4039736606"/>
              </p:ext>
            </p:extLst>
          </p:nvPr>
        </p:nvGraphicFramePr>
        <p:xfrm>
          <a:off x="2022267" y="2030730"/>
          <a:ext cx="8915400" cy="2484120"/>
        </p:xfrm>
        <a:graphic>
          <a:graphicData uri="http://schemas.openxmlformats.org/drawingml/2006/table">
            <a:tbl>
              <a:tblPr firstRow="1" bandRow="1">
                <a:tableStyleId>{5C22544A-7EE6-4342-B048-85BDC9FD1C3A}</a:tableStyleId>
              </a:tblPr>
              <a:tblGrid>
                <a:gridCol w="4457700">
                  <a:extLst>
                    <a:ext uri="{9D8B030D-6E8A-4147-A177-3AD203B41FA5}">
                      <a16:colId xmlns:a16="http://schemas.microsoft.com/office/drawing/2014/main" val="1125731406"/>
                    </a:ext>
                  </a:extLst>
                </a:gridCol>
                <a:gridCol w="4457700">
                  <a:extLst>
                    <a:ext uri="{9D8B030D-6E8A-4147-A177-3AD203B41FA5}">
                      <a16:colId xmlns:a16="http://schemas.microsoft.com/office/drawing/2014/main" val="3333494534"/>
                    </a:ext>
                  </a:extLst>
                </a:gridCol>
              </a:tblGrid>
              <a:tr h="370840">
                <a:tc>
                  <a:txBody>
                    <a:bodyPr/>
                    <a:lstStyle/>
                    <a:p>
                      <a:r>
                        <a:rPr lang="es-MX" sz="2500" dirty="0">
                          <a:latin typeface="Arial" panose="020B0604020202020204" pitchFamily="34" charset="0"/>
                          <a:cs typeface="Arial" panose="020B0604020202020204" pitchFamily="34" charset="0"/>
                        </a:rPr>
                        <a:t>Autoridad</a:t>
                      </a:r>
                    </a:p>
                  </a:txBody>
                  <a:tcPr/>
                </a:tc>
                <a:tc>
                  <a:txBody>
                    <a:bodyPr/>
                    <a:lstStyle/>
                    <a:p>
                      <a:r>
                        <a:rPr lang="es-MX" sz="2500" dirty="0">
                          <a:latin typeface="Arial" panose="020B0604020202020204" pitchFamily="34" charset="0"/>
                          <a:cs typeface="Arial" panose="020B0604020202020204" pitchFamily="34" charset="0"/>
                        </a:rPr>
                        <a:t>Función</a:t>
                      </a:r>
                    </a:p>
                  </a:txBody>
                  <a:tcPr/>
                </a:tc>
                <a:extLst>
                  <a:ext uri="{0D108BD9-81ED-4DB2-BD59-A6C34878D82A}">
                    <a16:rowId xmlns:a16="http://schemas.microsoft.com/office/drawing/2014/main" val="864493757"/>
                  </a:ext>
                </a:extLst>
              </a:tr>
              <a:tr h="370840">
                <a:tc>
                  <a:txBody>
                    <a:bodyPr/>
                    <a:lstStyle/>
                    <a:p>
                      <a:r>
                        <a:rPr lang="es-MX" sz="2000" dirty="0">
                          <a:latin typeface="Arial" panose="020B0604020202020204" pitchFamily="34" charset="0"/>
                          <a:cs typeface="Arial" panose="020B0604020202020204" pitchFamily="34" charset="0"/>
                        </a:rPr>
                        <a:t>Jefe Directo</a:t>
                      </a:r>
                    </a:p>
                  </a:txBody>
                  <a:tcPr/>
                </a:tc>
                <a:tc>
                  <a:txBody>
                    <a:bodyPr/>
                    <a:lstStyle/>
                    <a:p>
                      <a:r>
                        <a:rPr lang="es-MX" sz="2000" dirty="0">
                          <a:latin typeface="Arial" panose="020B0604020202020204" pitchFamily="34" charset="0"/>
                          <a:cs typeface="Arial" panose="020B0604020202020204" pitchFamily="34" charset="0"/>
                        </a:rPr>
                        <a:t>Supervisar los proyectos y contactar con los clientes para conocer sus necesidades y alcance del proyecto.</a:t>
                      </a:r>
                    </a:p>
                  </a:txBody>
                  <a:tcPr/>
                </a:tc>
                <a:extLst>
                  <a:ext uri="{0D108BD9-81ED-4DB2-BD59-A6C34878D82A}">
                    <a16:rowId xmlns:a16="http://schemas.microsoft.com/office/drawing/2014/main" val="1605838235"/>
                  </a:ext>
                </a:extLst>
              </a:tr>
              <a:tr h="370840">
                <a:tc>
                  <a:txBody>
                    <a:bodyPr/>
                    <a:lstStyle/>
                    <a:p>
                      <a:r>
                        <a:rPr lang="es-MX" sz="2000" dirty="0">
                          <a:latin typeface="Arial" panose="020B0604020202020204" pitchFamily="34" charset="0"/>
                          <a:cs typeface="Arial" panose="020B0604020202020204" pitchFamily="34" charset="0"/>
                        </a:rPr>
                        <a:t>Director Administrativo</a:t>
                      </a:r>
                    </a:p>
                  </a:txBody>
                  <a:tcPr/>
                </a:tc>
                <a:tc>
                  <a:txBody>
                    <a:bodyPr/>
                    <a:lstStyle/>
                    <a:p>
                      <a:r>
                        <a:rPr lang="es-MX" sz="2000">
                          <a:latin typeface="Arial" panose="020B0604020202020204" pitchFamily="34" charset="0"/>
                          <a:cs typeface="Arial" panose="020B0604020202020204" pitchFamily="34" charset="0"/>
                        </a:rPr>
                        <a:t>Evalua la rentabilidad con base en la informacion de los ingresos y egresos para proyectos futuros.</a:t>
                      </a:r>
                      <a:endParaRPr lang="es-MX" sz="20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276613846"/>
                  </a:ext>
                </a:extLst>
              </a:tr>
            </a:tbl>
          </a:graphicData>
        </a:graphic>
      </p:graphicFrame>
    </p:spTree>
    <p:extLst>
      <p:ext uri="{BB962C8B-B14F-4D97-AF65-F5344CB8AC3E}">
        <p14:creationId xmlns:p14="http://schemas.microsoft.com/office/powerpoint/2010/main" val="3270747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1B246EC-139A-0400-4728-5E185159012F}"/>
              </a:ext>
            </a:extLst>
          </p:cNvPr>
          <p:cNvSpPr>
            <a:spLocks noGrp="1"/>
          </p:cNvSpPr>
          <p:nvPr>
            <p:ph type="title"/>
          </p:nvPr>
        </p:nvSpPr>
        <p:spPr>
          <a:xfrm>
            <a:off x="1781395" y="306333"/>
            <a:ext cx="8911687" cy="1280890"/>
          </a:xfrm>
        </p:spPr>
        <p:txBody>
          <a:bodyPr>
            <a:normAutofit fontScale="90000"/>
          </a:bodyPr>
          <a:lstStyle/>
          <a:p>
            <a:pPr algn="ctr"/>
            <a:r>
              <a:rPr lang="es-MX" b="0" dirty="0">
                <a:solidFill>
                  <a:srgbClr val="000000"/>
                </a:solidFill>
                <a:effectLst/>
                <a:latin typeface="inherit"/>
              </a:rPr>
              <a:t>¿Cuál podrías decir que es tu motivación en el cumplimiento de las metas?</a:t>
            </a:r>
            <a:br>
              <a:rPr lang="es-MX" b="0" dirty="0">
                <a:effectLst/>
                <a:latin typeface="inherit"/>
              </a:rPr>
            </a:br>
            <a:br>
              <a:rPr lang="es-MX" b="0" dirty="0">
                <a:effectLst/>
                <a:latin typeface="inherit"/>
              </a:rPr>
            </a:br>
            <a:endParaRPr lang="es-MX" dirty="0"/>
          </a:p>
        </p:txBody>
      </p:sp>
      <p:sp>
        <p:nvSpPr>
          <p:cNvPr id="3" name="Marcador de contenido 2">
            <a:extLst>
              <a:ext uri="{FF2B5EF4-FFF2-40B4-BE49-F238E27FC236}">
                <a16:creationId xmlns:a16="http://schemas.microsoft.com/office/drawing/2014/main" id="{8ABFB53D-2561-7E7D-2A57-D3EE318989F5}"/>
              </a:ext>
            </a:extLst>
          </p:cNvPr>
          <p:cNvSpPr>
            <a:spLocks noGrp="1"/>
          </p:cNvSpPr>
          <p:nvPr>
            <p:ph idx="1"/>
          </p:nvPr>
        </p:nvSpPr>
        <p:spPr>
          <a:xfrm>
            <a:off x="1781395" y="1783073"/>
            <a:ext cx="6448500" cy="2274577"/>
          </a:xfrm>
        </p:spPr>
        <p:txBody>
          <a:bodyPr>
            <a:normAutofit/>
          </a:bodyPr>
          <a:lstStyle/>
          <a:p>
            <a:pPr algn="just"/>
            <a:r>
              <a:rPr lang="es-MX" sz="2000" dirty="0">
                <a:latin typeface="Arial" panose="020B0604020202020204" pitchFamily="34" charset="0"/>
                <a:cs typeface="Arial" panose="020B0604020202020204" pitchFamily="34" charset="0"/>
              </a:rPr>
              <a:t>Usar de manera eficiente el tiempo laboral, para complementar mis demás áreas sociales, familiares y personales.</a:t>
            </a:r>
          </a:p>
          <a:p>
            <a:pPr algn="just"/>
            <a:r>
              <a:rPr lang="es-MX" sz="2000" dirty="0">
                <a:latin typeface="Arial" panose="020B0604020202020204" pitchFamily="34" charset="0"/>
                <a:cs typeface="Arial" panose="020B0604020202020204" pitchFamily="34" charset="0"/>
              </a:rPr>
              <a:t>Tener los ingresos económicos para solventar mis diversos gastos, así como una planeación a mediano y largo plazo en mi vida personal.</a:t>
            </a:r>
          </a:p>
        </p:txBody>
      </p:sp>
      <p:pic>
        <p:nvPicPr>
          <p:cNvPr id="4100" name="Picture 4" descr="Página 9 | Vectores e ilustraciones de Motivacion laboral para descargar  gratis | Freepik">
            <a:extLst>
              <a:ext uri="{FF2B5EF4-FFF2-40B4-BE49-F238E27FC236}">
                <a16:creationId xmlns:a16="http://schemas.microsoft.com/office/drawing/2014/main" id="{5FAC4AD9-72CD-12BE-F681-30B1B42226E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062" t="13261" r="66719" b="12544"/>
          <a:stretch/>
        </p:blipFill>
        <p:spPr bwMode="auto">
          <a:xfrm>
            <a:off x="287875" y="4154888"/>
            <a:ext cx="2987040" cy="2703112"/>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4" descr="Página 9 | Vectores e ilustraciones de Motivacion laboral para descargar  gratis | Freepik">
            <a:extLst>
              <a:ext uri="{FF2B5EF4-FFF2-40B4-BE49-F238E27FC236}">
                <a16:creationId xmlns:a16="http://schemas.microsoft.com/office/drawing/2014/main" id="{CDC3A59C-6BF6-E8B9-9B63-C16DE853586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4656" t="14353" r="34888" b="13600"/>
          <a:stretch/>
        </p:blipFill>
        <p:spPr bwMode="auto">
          <a:xfrm>
            <a:off x="9239214" y="725888"/>
            <a:ext cx="2907735" cy="2703112"/>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Página 9 | Vectores e ilustraciones de Motivacion laboral para descargar  gratis | Freepik">
            <a:extLst>
              <a:ext uri="{FF2B5EF4-FFF2-40B4-BE49-F238E27FC236}">
                <a16:creationId xmlns:a16="http://schemas.microsoft.com/office/drawing/2014/main" id="{977592F1-AA92-48A6-39BA-8AEE52C92DD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64906" t="22962" r="1531" b="21153"/>
          <a:stretch/>
        </p:blipFill>
        <p:spPr bwMode="auto">
          <a:xfrm>
            <a:off x="8646721" y="4546794"/>
            <a:ext cx="3532164" cy="2311206"/>
          </a:xfrm>
          <a:prstGeom prst="rect">
            <a:avLst/>
          </a:prstGeom>
          <a:noFill/>
          <a:extLst>
            <a:ext uri="{909E8E84-426E-40DD-AFC4-6F175D3DCCD1}">
              <a14:hiddenFill xmlns:a14="http://schemas.microsoft.com/office/drawing/2010/main">
                <a:solidFill>
                  <a:srgbClr val="FFFFFF"/>
                </a:solidFill>
              </a14:hiddenFill>
            </a:ext>
          </a:extLst>
        </p:spPr>
      </p:pic>
      <p:sp>
        <p:nvSpPr>
          <p:cNvPr id="8" name="Marcador de contenido 2">
            <a:extLst>
              <a:ext uri="{FF2B5EF4-FFF2-40B4-BE49-F238E27FC236}">
                <a16:creationId xmlns:a16="http://schemas.microsoft.com/office/drawing/2014/main" id="{0F96711F-F306-4F5A-73A0-9423EA09750A}"/>
              </a:ext>
            </a:extLst>
          </p:cNvPr>
          <p:cNvSpPr txBox="1">
            <a:spLocks/>
          </p:cNvSpPr>
          <p:nvPr/>
        </p:nvSpPr>
        <p:spPr>
          <a:xfrm>
            <a:off x="3404455" y="4135310"/>
            <a:ext cx="6448500" cy="208026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gn="just"/>
            <a:endParaRPr lang="es-MX" sz="2000" dirty="0">
              <a:latin typeface="Arial" panose="020B0604020202020204" pitchFamily="34" charset="0"/>
              <a:cs typeface="Arial" panose="020B0604020202020204" pitchFamily="34" charset="0"/>
            </a:endParaRPr>
          </a:p>
        </p:txBody>
      </p:sp>
      <p:sp>
        <p:nvSpPr>
          <p:cNvPr id="9" name="Marcador de contenido 2">
            <a:extLst>
              <a:ext uri="{FF2B5EF4-FFF2-40B4-BE49-F238E27FC236}">
                <a16:creationId xmlns:a16="http://schemas.microsoft.com/office/drawing/2014/main" id="{05F5F95E-64E7-077A-C3CC-BFA90DA403B4}"/>
              </a:ext>
            </a:extLst>
          </p:cNvPr>
          <p:cNvSpPr txBox="1">
            <a:spLocks/>
          </p:cNvSpPr>
          <p:nvPr/>
        </p:nvSpPr>
        <p:spPr>
          <a:xfrm>
            <a:off x="3381890" y="4253500"/>
            <a:ext cx="5242266" cy="227457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gn="just"/>
            <a:endParaRPr lang="es-MX" sz="2000" dirty="0">
              <a:latin typeface="Arial" panose="020B0604020202020204" pitchFamily="34" charset="0"/>
              <a:cs typeface="Arial" panose="020B0604020202020204" pitchFamily="34" charset="0"/>
            </a:endParaRPr>
          </a:p>
          <a:p>
            <a:pPr algn="just"/>
            <a:r>
              <a:rPr lang="es-MX" sz="2000" dirty="0">
                <a:latin typeface="Arial" panose="020B0604020202020204" pitchFamily="34" charset="0"/>
                <a:cs typeface="Arial" panose="020B0604020202020204" pitchFamily="34" charset="0"/>
              </a:rPr>
              <a:t>Finalizar los proyectos en tiempo y forma, cumpliedo con los requisitos solicitados en un alto grado de satisfacción del cliente, que fomente la relación comercial y aumente la demanda.</a:t>
            </a:r>
          </a:p>
        </p:txBody>
      </p:sp>
    </p:spTree>
    <p:extLst>
      <p:ext uri="{BB962C8B-B14F-4D97-AF65-F5344CB8AC3E}">
        <p14:creationId xmlns:p14="http://schemas.microsoft.com/office/powerpoint/2010/main" val="1861025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1B6BF09-9D7E-CEBD-A551-A206AA1F25B7}"/>
              </a:ext>
            </a:extLst>
          </p:cNvPr>
          <p:cNvSpPr>
            <a:spLocks noGrp="1"/>
          </p:cNvSpPr>
          <p:nvPr>
            <p:ph type="title"/>
          </p:nvPr>
        </p:nvSpPr>
        <p:spPr>
          <a:xfrm>
            <a:off x="1838545" y="306333"/>
            <a:ext cx="9168545" cy="1280890"/>
          </a:xfrm>
        </p:spPr>
        <p:txBody>
          <a:bodyPr>
            <a:noAutofit/>
          </a:bodyPr>
          <a:lstStyle/>
          <a:p>
            <a:pPr algn="ctr"/>
            <a:r>
              <a:rPr lang="es-MX" sz="3000" b="0" dirty="0">
                <a:solidFill>
                  <a:srgbClr val="000000"/>
                </a:solidFill>
                <a:effectLst/>
                <a:latin typeface="Arial" panose="020B0604020202020204" pitchFamily="34" charset="0"/>
                <a:cs typeface="Arial" panose="020B0604020202020204" pitchFamily="34" charset="0"/>
              </a:rPr>
              <a:t> ¿Consideras que la descripción que se presenta en la clase es aplicable a la vida cotidiana? ¿Por qué? </a:t>
            </a:r>
            <a:endParaRPr lang="es-MX" sz="3000" dirty="0">
              <a:latin typeface="Arial" panose="020B0604020202020204" pitchFamily="34" charset="0"/>
              <a:cs typeface="Arial" panose="020B0604020202020204" pitchFamily="34" charset="0"/>
            </a:endParaRPr>
          </a:p>
        </p:txBody>
      </p:sp>
      <p:sp>
        <p:nvSpPr>
          <p:cNvPr id="3" name="Marcador de contenido 2">
            <a:extLst>
              <a:ext uri="{FF2B5EF4-FFF2-40B4-BE49-F238E27FC236}">
                <a16:creationId xmlns:a16="http://schemas.microsoft.com/office/drawing/2014/main" id="{1B886FC5-A79D-DC1B-BB2C-D646FC690FCE}"/>
              </a:ext>
            </a:extLst>
          </p:cNvPr>
          <p:cNvSpPr>
            <a:spLocks noGrp="1"/>
          </p:cNvSpPr>
          <p:nvPr>
            <p:ph idx="1"/>
          </p:nvPr>
        </p:nvSpPr>
        <p:spPr>
          <a:xfrm>
            <a:off x="1965117" y="2076450"/>
            <a:ext cx="8915400" cy="3777622"/>
          </a:xfrm>
        </p:spPr>
        <p:txBody>
          <a:bodyPr>
            <a:normAutofit/>
          </a:bodyPr>
          <a:lstStyle/>
          <a:p>
            <a:pPr algn="just"/>
            <a:r>
              <a:rPr lang="es-MX" sz="2000" dirty="0">
                <a:latin typeface="Arial" panose="020B0604020202020204" pitchFamily="34" charset="0"/>
                <a:cs typeface="Arial" panose="020B0604020202020204" pitchFamily="34" charset="0"/>
              </a:rPr>
              <a:t>Todo conocimiento es aplicable en la vida de cada quien y este deberá tener las adecuaciones necesarias según el estilo de vida o su grado de compromiso al cambio.</a:t>
            </a:r>
          </a:p>
          <a:p>
            <a:pPr marL="0" indent="0" algn="just">
              <a:buNone/>
            </a:pPr>
            <a:endParaRPr lang="es-MX" sz="2000" dirty="0">
              <a:latin typeface="Arial" panose="020B0604020202020204" pitchFamily="34" charset="0"/>
              <a:cs typeface="Arial" panose="020B0604020202020204" pitchFamily="34" charset="0"/>
            </a:endParaRPr>
          </a:p>
          <a:p>
            <a:pPr algn="just"/>
            <a:r>
              <a:rPr lang="es-MX" sz="2000" dirty="0">
                <a:latin typeface="Arial" panose="020B0604020202020204" pitchFamily="34" charset="0"/>
                <a:cs typeface="Arial" panose="020B0604020202020204" pitchFamily="34" charset="0"/>
              </a:rPr>
              <a:t>Clarificar los pasos claves, enlistar los recursos, conocer los riesgos, visualizar acciones ante situaciones críticas y sobretodo la medición cuantitativa del alcance de los objetivos o los cambios que se están presentando para llegar a ellos, son necesarios para no perder el rumbo de la meta a la que se quiere llegar.</a:t>
            </a:r>
          </a:p>
        </p:txBody>
      </p:sp>
    </p:spTree>
    <p:extLst>
      <p:ext uri="{BB962C8B-B14F-4D97-AF65-F5344CB8AC3E}">
        <p14:creationId xmlns:p14="http://schemas.microsoft.com/office/powerpoint/2010/main" val="3997275468"/>
      </p:ext>
    </p:extLst>
  </p:cSld>
  <p:clrMapOvr>
    <a:masterClrMapping/>
  </p:clrMapOvr>
</p:sld>
</file>

<file path=ppt/theme/theme1.xml><?xml version="1.0" encoding="utf-8"?>
<a:theme xmlns:a="http://schemas.openxmlformats.org/drawingml/2006/main" name="Espiral">
  <a:themeElements>
    <a:clrScheme name="Azul">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Espiral">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Espiral">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{4492BAC6-7416-DD40-8BAC-E8020CA0E4F0}tf10001069_mac</Template>
  <TotalTime>199</TotalTime>
  <Words>630</Words>
  <Application>Microsoft Macintosh PowerPoint</Application>
  <PresentationFormat>Panorámica</PresentationFormat>
  <Paragraphs>33</Paragraphs>
  <Slides>7</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7</vt:i4>
      </vt:variant>
    </vt:vector>
  </HeadingPairs>
  <TitlesOfParts>
    <vt:vector size="12" baseType="lpstr">
      <vt:lpstr>Arial</vt:lpstr>
      <vt:lpstr>Century Gothic</vt:lpstr>
      <vt:lpstr>inherit</vt:lpstr>
      <vt:lpstr>Wingdings 3</vt:lpstr>
      <vt:lpstr>Espiral</vt:lpstr>
      <vt:lpstr>Planeación</vt:lpstr>
      <vt:lpstr>¿Cuál consideras que es la importancia de conocer a profundidad el propósito de una planeación? </vt:lpstr>
      <vt:lpstr>¿Crees que el no llevar a cabo la metodología de la planeación, influya en el resultado final? ¿Por qué?   </vt:lpstr>
      <vt:lpstr>¿Cómo aplicas la organización en aspectos de tu vida? ¿Qué tan afectada se vería tu rutina sin ella? </vt:lpstr>
      <vt:lpstr>Menciona un ejemplo de cada tipo de autoridad con la que tengas interacción o conocimiento de su función.  </vt:lpstr>
      <vt:lpstr>¿Cuál podrías decir que es tu motivación en el cumplimiento de las metas?  </vt:lpstr>
      <vt:lpstr> ¿Consideras que la descripción que se presenta en la clase es aplicable a la vida cotidiana? ¿Por qué?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Planeación</dc:title>
  <dc:creator>José Ibáñez</dc:creator>
  <cp:lastModifiedBy>José Ibáñez</cp:lastModifiedBy>
  <cp:revision>18</cp:revision>
  <dcterms:created xsi:type="dcterms:W3CDTF">2023-09-02T19:17:28Z</dcterms:created>
  <dcterms:modified xsi:type="dcterms:W3CDTF">2023-09-02T22:36:43Z</dcterms:modified>
</cp:coreProperties>
</file>