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197"/>
  </p:normalViewPr>
  <p:slideViewPr>
    <p:cSldViewPr snapToGrid="0">
      <p:cViewPr>
        <p:scale>
          <a:sx n="112" d="100"/>
          <a:sy n="112" d="100"/>
        </p:scale>
        <p:origin x="576"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89213" y="2514600"/>
            <a:ext cx="8915399" cy="2262781"/>
          </a:xfrm>
        </p:spPr>
        <p:txBody>
          <a:bodyPr anchor="b">
            <a:normAutofit/>
          </a:bodyPr>
          <a:lstStyle>
            <a:lvl1pPr>
              <a:defRPr sz="5400"/>
            </a:lvl1pPr>
          </a:lstStyle>
          <a:p>
            <a:r>
              <a:rPr lang="es-MX"/>
              <a:t>Haz clic para modificar el estilo de título del patrón</a:t>
            </a:r>
            <a:endParaRPr lang="en-US" dirty="0"/>
          </a:p>
        </p:txBody>
      </p:sp>
      <p:sp>
        <p:nvSpPr>
          <p:cNvPr id="3" name="Subtitle 2"/>
          <p:cNvSpPr>
            <a:spLocks noGrp="1"/>
          </p:cNvSpPr>
          <p:nvPr>
            <p:ph type="subTitle" idx="1" hasCustomPrompt="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2" y="609600"/>
            <a:ext cx="8915399" cy="3117040"/>
          </a:xfrm>
        </p:spPr>
        <p:txBody>
          <a:bodyPr anchor="ctr">
            <a:normAutofit/>
          </a:bodyPr>
          <a:lstStyle>
            <a:lvl1pPr algn="l">
              <a:defRPr sz="4800" b="0" cap="none"/>
            </a:lvl1pPr>
          </a:lstStyle>
          <a:p>
            <a:r>
              <a:rPr lang="es-MX"/>
              <a:t>Haz clic para modificar el estilo de título del patrón</a:t>
            </a:r>
            <a:endParaRPr lang="en-US" dirty="0"/>
          </a:p>
        </p:txBody>
      </p:sp>
      <p:sp>
        <p:nvSpPr>
          <p:cNvPr id="3" name="Text Placeholder 2"/>
          <p:cNvSpPr>
            <a:spLocks noGrp="1"/>
          </p:cNvSpPr>
          <p:nvPr>
            <p:ph type="body" idx="1" hasCustomPrompt="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endParaRPr lang="es-MX"/>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49949" y="609600"/>
            <a:ext cx="8393926" cy="2895600"/>
          </a:xfrm>
        </p:spPr>
        <p:txBody>
          <a:bodyPr anchor="ctr">
            <a:normAutofit/>
          </a:bodyPr>
          <a:lstStyle>
            <a:lvl1pPr algn="l">
              <a:defRPr sz="4800" b="0" cap="none"/>
            </a:lvl1pPr>
          </a:lstStyle>
          <a:p>
            <a:r>
              <a:rPr lang="es-MX"/>
              <a:t>Haz clic para modificar el estilo de título del patrón</a:t>
            </a:r>
            <a:endParaRPr lang="en-US" dirty="0"/>
          </a:p>
        </p:txBody>
      </p:sp>
      <p:sp>
        <p:nvSpPr>
          <p:cNvPr id="13" name="Text Placeholder 9"/>
          <p:cNvSpPr>
            <a:spLocks noGrp="1"/>
          </p:cNvSpPr>
          <p:nvPr>
            <p:ph type="body" sz="quarter" idx="13" hasCustomPrompt="1"/>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endParaRPr lang="es-MX"/>
          </a:p>
        </p:txBody>
      </p:sp>
      <p:sp>
        <p:nvSpPr>
          <p:cNvPr id="3" name="Text Placeholder 2"/>
          <p:cNvSpPr>
            <a:spLocks noGrp="1"/>
          </p:cNvSpPr>
          <p:nvPr>
            <p:ph type="body" idx="1" hasCustomPrompt="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endParaRPr lang="es-MX"/>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3" y="2438400"/>
            <a:ext cx="8915400" cy="2724845"/>
          </a:xfrm>
        </p:spPr>
        <p:txBody>
          <a:bodyPr anchor="b">
            <a:normAutofit/>
          </a:bodyPr>
          <a:lstStyle>
            <a:lvl1pPr algn="l">
              <a:defRPr sz="4800" b="0"/>
            </a:lvl1pPr>
          </a:lstStyle>
          <a:p>
            <a:r>
              <a:rPr lang="es-MX"/>
              <a:t>Haz clic para modificar el estilo de título del patrón</a:t>
            </a:r>
            <a:endParaRPr lang="en-US" dirty="0"/>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MX"/>
              <a:t>Haga clic para modificar los estilos de texto del patrón</a:t>
            </a:r>
            <a:endParaRPr lang="es-MX"/>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2849949" y="609600"/>
            <a:ext cx="8393926" cy="2895600"/>
          </a:xfrm>
        </p:spPr>
        <p:txBody>
          <a:bodyPr anchor="ctr">
            <a:normAutofit/>
          </a:bodyPr>
          <a:lstStyle>
            <a:lvl1pPr algn="l">
              <a:defRPr sz="4800" b="0" cap="none"/>
            </a:lvl1pPr>
          </a:lstStyle>
          <a:p>
            <a:r>
              <a:rPr lang="es-MX"/>
              <a:t>Haz clic para modificar el estilo de título del patrón</a:t>
            </a:r>
            <a:endParaRPr lang="en-US" dirty="0"/>
          </a:p>
        </p:txBody>
      </p:sp>
      <p:sp>
        <p:nvSpPr>
          <p:cNvPr id="21" name="Text Placeholder 9"/>
          <p:cNvSpPr>
            <a:spLocks noGrp="1"/>
          </p:cNvSpPr>
          <p:nvPr>
            <p:ph type="body" sz="quarter" idx="13" hasCustomPrompt="1"/>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endParaRPr lang="es-MX"/>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MX"/>
              <a:t>Haga clic para modificar los estilos de texto del patrón</a:t>
            </a:r>
            <a:endParaRPr lang="es-MX"/>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2" y="627407"/>
            <a:ext cx="8915399" cy="2880020"/>
          </a:xfrm>
        </p:spPr>
        <p:txBody>
          <a:bodyPr anchor="ctr">
            <a:normAutofit/>
          </a:bodyPr>
          <a:lstStyle>
            <a:lvl1pPr algn="l">
              <a:defRPr sz="4800" b="0"/>
            </a:lvl1pPr>
          </a:lstStyle>
          <a:p>
            <a:r>
              <a:rPr lang="es-MX"/>
              <a:t>Haz clic para modificar el estilo de título del patrón</a:t>
            </a:r>
            <a:endParaRPr lang="en-US" dirty="0"/>
          </a:p>
        </p:txBody>
      </p:sp>
      <p:sp>
        <p:nvSpPr>
          <p:cNvPr id="21" name="Text Placeholder 9"/>
          <p:cNvSpPr>
            <a:spLocks noGrp="1"/>
          </p:cNvSpPr>
          <p:nvPr>
            <p:ph type="body" sz="quarter" idx="13" hasCustomPrompt="1"/>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endParaRPr lang="es-MX"/>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MX"/>
              <a:t>Haga clic para modificar los estilos de texto del patrón</a:t>
            </a:r>
            <a:endParaRPr lang="es-MX"/>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es-MX"/>
              <a:t>Haga clic para modificar los estilos de texto del patrón</a:t>
            </a:r>
            <a:endParaRPr lang="es-MX"/>
          </a:p>
          <a:p>
            <a:pPr lvl="1"/>
            <a:r>
              <a:rPr lang="es-MX"/>
              <a:t>Segundo nivel</a:t>
            </a:r>
            <a:endParaRPr lang="es-MX"/>
          </a:p>
          <a:p>
            <a:pPr lvl="2"/>
            <a:r>
              <a:rPr lang="es-MX"/>
              <a:t>Tercer nivel</a:t>
            </a:r>
            <a:endParaRPr lang="es-MX"/>
          </a:p>
          <a:p>
            <a:pPr lvl="3"/>
            <a:r>
              <a:rPr lang="es-MX"/>
              <a:t>Cuarto nivel</a:t>
            </a:r>
            <a:endParaRPr lang="es-MX"/>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294812" y="627405"/>
            <a:ext cx="2207601" cy="5283817"/>
          </a:xfrm>
        </p:spPr>
        <p:txBody>
          <a:bodyPr vert="eaVert" anchor="ctr"/>
          <a:lstStyle/>
          <a:p>
            <a:r>
              <a:rPr lang="es-MX"/>
              <a:t>Haz clic para modificar el estilo de título del patrón</a:t>
            </a:r>
            <a:endParaRPr lang="en-US" dirty="0"/>
          </a:p>
        </p:txBody>
      </p:sp>
      <p:sp>
        <p:nvSpPr>
          <p:cNvPr id="3" name="Vertical Text Placeholder 2"/>
          <p:cNvSpPr>
            <a:spLocks noGrp="1"/>
          </p:cNvSpPr>
          <p:nvPr>
            <p:ph type="body" orient="vert" idx="1" hasCustomPrompt="1"/>
          </p:nvPr>
        </p:nvSpPr>
        <p:spPr>
          <a:xfrm>
            <a:off x="2589212" y="627405"/>
            <a:ext cx="6477000" cy="5283817"/>
          </a:xfrm>
        </p:spPr>
        <p:txBody>
          <a:bodyPr vert="eaVert"/>
          <a:lstStyle/>
          <a:p>
            <a:pPr lvl="0"/>
            <a:r>
              <a:rPr lang="es-MX"/>
              <a:t>Haga clic para modificar los estilos de texto del patrón</a:t>
            </a:r>
            <a:endParaRPr lang="es-MX"/>
          </a:p>
          <a:p>
            <a:pPr lvl="1"/>
            <a:r>
              <a:rPr lang="es-MX"/>
              <a:t>Segundo nivel</a:t>
            </a:r>
            <a:endParaRPr lang="es-MX"/>
          </a:p>
          <a:p>
            <a:pPr lvl="2"/>
            <a:r>
              <a:rPr lang="es-MX"/>
              <a:t>Tercer nivel</a:t>
            </a:r>
            <a:endParaRPr lang="es-MX"/>
          </a:p>
          <a:p>
            <a:pPr lvl="3"/>
            <a:r>
              <a:rPr lang="es-MX"/>
              <a:t>Cuarto nivel</a:t>
            </a:r>
            <a:endParaRPr lang="es-MX"/>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925" y="624110"/>
            <a:ext cx="8911687" cy="1280890"/>
          </a:xfrm>
        </p:spPr>
        <p:txBody>
          <a:bodyPr/>
          <a:lstStyle/>
          <a:p>
            <a:r>
              <a:rPr lang="es-MX"/>
              <a:t>Haz clic para modificar el estilo de título del patrón</a:t>
            </a:r>
            <a:endParaRPr lang="en-US" dirty="0"/>
          </a:p>
        </p:txBody>
      </p:sp>
      <p:sp>
        <p:nvSpPr>
          <p:cNvPr id="3" name="Content Placeholder 2"/>
          <p:cNvSpPr>
            <a:spLocks noGrp="1"/>
          </p:cNvSpPr>
          <p:nvPr>
            <p:ph idx="1" hasCustomPrompt="1"/>
          </p:nvPr>
        </p:nvSpPr>
        <p:spPr>
          <a:xfrm>
            <a:off x="2589212" y="2133600"/>
            <a:ext cx="8915400" cy="3777622"/>
          </a:xfrm>
        </p:spPr>
        <p:txBody>
          <a:bodyPr/>
          <a:lstStyle/>
          <a:p>
            <a:pPr lvl="0"/>
            <a:r>
              <a:rPr lang="es-MX"/>
              <a:t>Haga clic para modificar los estilos de texto del patrón</a:t>
            </a:r>
            <a:endParaRPr lang="es-MX"/>
          </a:p>
          <a:p>
            <a:pPr lvl="1"/>
            <a:r>
              <a:rPr lang="es-MX"/>
              <a:t>Segundo nivel</a:t>
            </a:r>
            <a:endParaRPr lang="es-MX"/>
          </a:p>
          <a:p>
            <a:pPr lvl="2"/>
            <a:r>
              <a:rPr lang="es-MX"/>
              <a:t>Tercer nivel</a:t>
            </a:r>
            <a:endParaRPr lang="es-MX"/>
          </a:p>
          <a:p>
            <a:pPr lvl="3"/>
            <a:r>
              <a:rPr lang="es-MX"/>
              <a:t>Cuarto nivel</a:t>
            </a:r>
            <a:endParaRPr lang="es-MX"/>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2" y="2058750"/>
            <a:ext cx="8915399" cy="1468800"/>
          </a:xfrm>
        </p:spPr>
        <p:txBody>
          <a:bodyPr anchor="b"/>
          <a:lstStyle>
            <a:lvl1pPr algn="l">
              <a:defRPr sz="4000" b="0" cap="none"/>
            </a:lvl1pPr>
          </a:lstStyle>
          <a:p>
            <a:r>
              <a:rPr lang="es-MX"/>
              <a:t>Haz clic para modificar el estilo de título del patrón</a:t>
            </a:r>
            <a:endParaRPr lang="en-US" dirty="0"/>
          </a:p>
        </p:txBody>
      </p:sp>
      <p:sp>
        <p:nvSpPr>
          <p:cNvPr id="3" name="Text Placeholder 2"/>
          <p:cNvSpPr>
            <a:spLocks noGrp="1"/>
          </p:cNvSpPr>
          <p:nvPr>
            <p:ph type="body" idx="1" hasCustomPrompt="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endParaRPr lang="es-MX"/>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es-MX"/>
              <a:t>Haz clic para modificar el estilo de título del patrón</a:t>
            </a:r>
            <a:endParaRPr lang="en-US" dirty="0"/>
          </a:p>
        </p:txBody>
      </p:sp>
      <p:sp>
        <p:nvSpPr>
          <p:cNvPr id="3" name="Content Placeholder 2"/>
          <p:cNvSpPr>
            <a:spLocks noGrp="1"/>
          </p:cNvSpPr>
          <p:nvPr>
            <p:ph sz="half" idx="1" hasCustomPrompt="1"/>
          </p:nvPr>
        </p:nvSpPr>
        <p:spPr>
          <a:xfrm>
            <a:off x="2589212" y="2133600"/>
            <a:ext cx="4313864" cy="3777622"/>
          </a:xfrm>
        </p:spPr>
        <p:txBody>
          <a:bodyPr>
            <a:normAutofit/>
          </a:bodyPr>
          <a:lstStyle/>
          <a:p>
            <a:pPr lvl="0"/>
            <a:r>
              <a:rPr lang="es-MX"/>
              <a:t>Haga clic para modificar los estilos de texto del patrón</a:t>
            </a:r>
            <a:endParaRPr lang="es-MX"/>
          </a:p>
          <a:p>
            <a:pPr lvl="1"/>
            <a:r>
              <a:rPr lang="es-MX"/>
              <a:t>Segundo nivel</a:t>
            </a:r>
            <a:endParaRPr lang="es-MX"/>
          </a:p>
          <a:p>
            <a:pPr lvl="2"/>
            <a:r>
              <a:rPr lang="es-MX"/>
              <a:t>Tercer nivel</a:t>
            </a:r>
            <a:endParaRPr lang="es-MX"/>
          </a:p>
          <a:p>
            <a:pPr lvl="3"/>
            <a:r>
              <a:rPr lang="es-MX"/>
              <a:t>Cuarto nivel</a:t>
            </a:r>
            <a:endParaRPr lang="es-MX"/>
          </a:p>
          <a:p>
            <a:pPr lvl="4"/>
            <a:r>
              <a:rPr lang="es-MX"/>
              <a:t>Quinto nivel</a:t>
            </a:r>
            <a:endParaRPr lang="en-US" dirty="0"/>
          </a:p>
        </p:txBody>
      </p:sp>
      <p:sp>
        <p:nvSpPr>
          <p:cNvPr id="4" name="Content Placeholder 3"/>
          <p:cNvSpPr>
            <a:spLocks noGrp="1"/>
          </p:cNvSpPr>
          <p:nvPr>
            <p:ph sz="half" idx="2" hasCustomPrompt="1"/>
          </p:nvPr>
        </p:nvSpPr>
        <p:spPr>
          <a:xfrm>
            <a:off x="7190747" y="2126222"/>
            <a:ext cx="4313864" cy="3777622"/>
          </a:xfrm>
        </p:spPr>
        <p:txBody>
          <a:bodyPr>
            <a:normAutofit/>
          </a:bodyPr>
          <a:lstStyle/>
          <a:p>
            <a:pPr lvl="0"/>
            <a:r>
              <a:rPr lang="es-MX"/>
              <a:t>Haga clic para modificar los estilos de texto del patrón</a:t>
            </a:r>
            <a:endParaRPr lang="es-MX"/>
          </a:p>
          <a:p>
            <a:pPr lvl="1"/>
            <a:r>
              <a:rPr lang="es-MX"/>
              <a:t>Segundo nivel</a:t>
            </a:r>
            <a:endParaRPr lang="es-MX"/>
          </a:p>
          <a:p>
            <a:pPr lvl="2"/>
            <a:r>
              <a:rPr lang="es-MX"/>
              <a:t>Tercer nivel</a:t>
            </a:r>
            <a:endParaRPr lang="es-MX"/>
          </a:p>
          <a:p>
            <a:pPr lvl="3"/>
            <a:r>
              <a:rPr lang="es-MX"/>
              <a:t>Cuarto nivel</a:t>
            </a:r>
            <a:endParaRPr lang="es-MX"/>
          </a:p>
          <a:p>
            <a:pPr lvl="4"/>
            <a:r>
              <a:rPr lang="es-MX"/>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p>
            <a:r>
              <a:rPr lang="es-MX"/>
              <a:t>Haz clic para modificar el estilo de título del patrón</a:t>
            </a:r>
            <a:endParaRPr lang="en-US" dirty="0"/>
          </a:p>
        </p:txBody>
      </p:sp>
      <p:sp>
        <p:nvSpPr>
          <p:cNvPr id="3" name="Text Placeholder 2"/>
          <p:cNvSpPr>
            <a:spLocks noGrp="1"/>
          </p:cNvSpPr>
          <p:nvPr>
            <p:ph type="body" idx="1" hasCustomPrompt="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endParaRPr lang="es-MX"/>
          </a:p>
        </p:txBody>
      </p:sp>
      <p:sp>
        <p:nvSpPr>
          <p:cNvPr id="4" name="Content Placeholder 3"/>
          <p:cNvSpPr>
            <a:spLocks noGrp="1"/>
          </p:cNvSpPr>
          <p:nvPr>
            <p:ph sz="half" idx="2" hasCustomPrompt="1"/>
          </p:nvPr>
        </p:nvSpPr>
        <p:spPr>
          <a:xfrm>
            <a:off x="2589212" y="2548966"/>
            <a:ext cx="4342893" cy="3354060"/>
          </a:xfrm>
        </p:spPr>
        <p:txBody>
          <a:bodyPr>
            <a:normAutofit/>
          </a:bodyPr>
          <a:lstStyle/>
          <a:p>
            <a:pPr lvl="0"/>
            <a:r>
              <a:rPr lang="es-MX"/>
              <a:t>Haga clic para modificar los estilos de texto del patrón</a:t>
            </a:r>
            <a:endParaRPr lang="es-MX"/>
          </a:p>
          <a:p>
            <a:pPr lvl="1"/>
            <a:r>
              <a:rPr lang="es-MX"/>
              <a:t>Segundo nivel</a:t>
            </a:r>
            <a:endParaRPr lang="es-MX"/>
          </a:p>
          <a:p>
            <a:pPr lvl="2"/>
            <a:r>
              <a:rPr lang="es-MX"/>
              <a:t>Tercer nivel</a:t>
            </a:r>
            <a:endParaRPr lang="es-MX"/>
          </a:p>
          <a:p>
            <a:pPr lvl="3"/>
            <a:r>
              <a:rPr lang="es-MX"/>
              <a:t>Cuarto nivel</a:t>
            </a:r>
            <a:endParaRPr lang="es-MX"/>
          </a:p>
          <a:p>
            <a:pPr lvl="4"/>
            <a:r>
              <a:rPr lang="es-MX"/>
              <a:t>Quinto nivel</a:t>
            </a:r>
            <a:endParaRPr lang="en-US" dirty="0"/>
          </a:p>
        </p:txBody>
      </p:sp>
      <p:sp>
        <p:nvSpPr>
          <p:cNvPr id="5" name="Text Placeholder 4"/>
          <p:cNvSpPr>
            <a:spLocks noGrp="1"/>
          </p:cNvSpPr>
          <p:nvPr>
            <p:ph type="body" sz="quarter" idx="3" hasCustomPrompt="1"/>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endParaRPr lang="es-MX"/>
          </a:p>
        </p:txBody>
      </p:sp>
      <p:sp>
        <p:nvSpPr>
          <p:cNvPr id="6" name="Content Placeholder 5"/>
          <p:cNvSpPr>
            <a:spLocks noGrp="1"/>
          </p:cNvSpPr>
          <p:nvPr>
            <p:ph sz="quarter" idx="4" hasCustomPrompt="1"/>
          </p:nvPr>
        </p:nvSpPr>
        <p:spPr>
          <a:xfrm>
            <a:off x="7166957" y="2545738"/>
            <a:ext cx="4338674" cy="3354060"/>
          </a:xfrm>
        </p:spPr>
        <p:txBody>
          <a:bodyPr>
            <a:normAutofit/>
          </a:bodyPr>
          <a:lstStyle/>
          <a:p>
            <a:pPr lvl="0"/>
            <a:r>
              <a:rPr lang="es-MX"/>
              <a:t>Haga clic para modificar los estilos de texto del patrón</a:t>
            </a:r>
            <a:endParaRPr lang="es-MX"/>
          </a:p>
          <a:p>
            <a:pPr lvl="1"/>
            <a:r>
              <a:rPr lang="es-MX"/>
              <a:t>Segundo nivel</a:t>
            </a:r>
            <a:endParaRPr lang="es-MX"/>
          </a:p>
          <a:p>
            <a:pPr lvl="2"/>
            <a:r>
              <a:rPr lang="es-MX"/>
              <a:t>Tercer nivel</a:t>
            </a:r>
            <a:endParaRPr lang="es-MX"/>
          </a:p>
          <a:p>
            <a:pPr lvl="3"/>
            <a:r>
              <a:rPr lang="es-MX"/>
              <a:t>Cuarto nivel</a:t>
            </a:r>
            <a:endParaRPr lang="es-MX"/>
          </a:p>
          <a:p>
            <a:pPr lvl="4"/>
            <a:r>
              <a:rPr lang="es-MX"/>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2" y="446088"/>
            <a:ext cx="3505199" cy="976312"/>
          </a:xfrm>
        </p:spPr>
        <p:txBody>
          <a:bodyPr anchor="b"/>
          <a:lstStyle>
            <a:lvl1pPr algn="l">
              <a:defRPr sz="2000" b="0"/>
            </a:lvl1pPr>
          </a:lstStyle>
          <a:p>
            <a:r>
              <a:rPr lang="es-MX"/>
              <a:t>Haz clic para modificar el estilo de título del patrón</a:t>
            </a:r>
            <a:endParaRPr lang="en-US" dirty="0"/>
          </a:p>
        </p:txBody>
      </p:sp>
      <p:sp>
        <p:nvSpPr>
          <p:cNvPr id="3" name="Content Placeholder 2"/>
          <p:cNvSpPr>
            <a:spLocks noGrp="1"/>
          </p:cNvSpPr>
          <p:nvPr>
            <p:ph idx="1" hasCustomPrompt="1"/>
          </p:nvPr>
        </p:nvSpPr>
        <p:spPr>
          <a:xfrm>
            <a:off x="6323012" y="446088"/>
            <a:ext cx="5181600" cy="5414963"/>
          </a:xfrm>
        </p:spPr>
        <p:txBody>
          <a:bodyPr anchor="ctr">
            <a:normAutofit/>
          </a:bodyPr>
          <a:lstStyle/>
          <a:p>
            <a:pPr lvl="0"/>
            <a:r>
              <a:rPr lang="es-MX"/>
              <a:t>Haga clic para modificar los estilos de texto del patrón</a:t>
            </a:r>
            <a:endParaRPr lang="es-MX"/>
          </a:p>
          <a:p>
            <a:pPr lvl="1"/>
            <a:r>
              <a:rPr lang="es-MX"/>
              <a:t>Segundo nivel</a:t>
            </a:r>
            <a:endParaRPr lang="es-MX"/>
          </a:p>
          <a:p>
            <a:pPr lvl="2"/>
            <a:r>
              <a:rPr lang="es-MX"/>
              <a:t>Tercer nivel</a:t>
            </a:r>
            <a:endParaRPr lang="es-MX"/>
          </a:p>
          <a:p>
            <a:pPr lvl="3"/>
            <a:r>
              <a:rPr lang="es-MX"/>
              <a:t>Cuarto nivel</a:t>
            </a:r>
            <a:endParaRPr lang="es-MX"/>
          </a:p>
          <a:p>
            <a:pPr lvl="4"/>
            <a:r>
              <a:rPr lang="es-MX"/>
              <a:t>Quinto nivel</a:t>
            </a:r>
            <a:endParaRPr lang="en-US" dirty="0"/>
          </a:p>
        </p:txBody>
      </p:sp>
      <p:sp>
        <p:nvSpPr>
          <p:cNvPr id="4" name="Text Placeholder 3"/>
          <p:cNvSpPr>
            <a:spLocks noGrp="1"/>
          </p:cNvSpPr>
          <p:nvPr>
            <p:ph type="body" sz="half" idx="2" hasCustomPrompt="1"/>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endParaRPr lang="es-MX"/>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3" y="4800600"/>
            <a:ext cx="8915400" cy="566738"/>
          </a:xfrm>
        </p:spPr>
        <p:txBody>
          <a:bodyPr anchor="b">
            <a:normAutofit/>
          </a:bodyPr>
          <a:lstStyle>
            <a:lvl1pPr algn="l">
              <a:defRPr sz="2400" b="0"/>
            </a:lvl1pPr>
          </a:lstStyle>
          <a:p>
            <a:r>
              <a:rPr lang="es-MX"/>
              <a:t>Haz clic para modificar el estilo de título del patrón</a:t>
            </a:r>
            <a:endParaRPr lang="en-US" dirty="0"/>
          </a:p>
        </p:txBody>
      </p:sp>
      <p:sp>
        <p:nvSpPr>
          <p:cNvPr id="3" name="Picture Placeholder 2"/>
          <p:cNvSpPr>
            <a:spLocks noGrp="1" noChangeAspect="1"/>
          </p:cNvSpPr>
          <p:nvPr>
            <p:ph type="pic" idx="1" hasCustomPrompt="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hasCustomPrompt="1"/>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endParaRPr lang="es-MX"/>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MX"/>
              <a:t>Haga clic para modificar los estilos de texto del patrón</a:t>
            </a:r>
            <a:endParaRPr lang="es-MX"/>
          </a:p>
          <a:p>
            <a:pPr lvl="1"/>
            <a:r>
              <a:rPr lang="es-MX"/>
              <a:t>Segundo nivel</a:t>
            </a:r>
            <a:endParaRPr lang="es-MX"/>
          </a:p>
          <a:p>
            <a:pPr lvl="2"/>
            <a:r>
              <a:rPr lang="es-MX"/>
              <a:t>Tercer nivel</a:t>
            </a:r>
            <a:endParaRPr lang="es-MX"/>
          </a:p>
          <a:p>
            <a:pPr lvl="3"/>
            <a:r>
              <a:rPr lang="es-MX"/>
              <a:t>Cuarto nivel</a:t>
            </a:r>
            <a:endParaRPr lang="es-MX"/>
          </a:p>
          <a:p>
            <a:pPr lvl="4"/>
            <a:r>
              <a:rPr lang="es-MX"/>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_tradnl" altLang="es-MX" sz="6000" dirty="0">
                <a:solidFill>
                  <a:schemeClr val="bg2">
                    <a:lumMod val="25000"/>
                  </a:schemeClr>
                </a:solidFill>
                <a:effectLst/>
                <a:latin typeface="Arial" panose="020B0604020202020204" pitchFamily="34" charset="0"/>
                <a:cs typeface="Arial" panose="020B0604020202020204" pitchFamily="34" charset="0"/>
              </a:rPr>
              <a:t>Administración</a:t>
            </a:r>
            <a:endParaRPr lang="es-ES_tradnl" altLang="es-MX" sz="6000" dirty="0">
              <a:solidFill>
                <a:schemeClr val="bg2">
                  <a:lumMod val="25000"/>
                </a:schemeClr>
              </a:solidFill>
              <a:effectLst/>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p:txBody>
          <a:bodyPr/>
          <a:lstStyle/>
          <a:p>
            <a:r>
              <a:rPr lang="es-ES_tradnl" altLang="es-MX"/>
              <a:t>Áreas Funcionales de una Empresa y Espiritu Empresarial </a:t>
            </a:r>
            <a:endParaRPr lang="es-ES_tradnl" altLang="es-MX"/>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40205" y="267970"/>
            <a:ext cx="9864725" cy="976630"/>
          </a:xfrm>
        </p:spPr>
        <p:txBody>
          <a:bodyPr>
            <a:noAutofit/>
          </a:bodyPr>
          <a:lstStyle/>
          <a:p>
            <a:pPr algn="ctr"/>
            <a:r>
              <a:rPr lang="es-ES_tradnl" altLang="es-MX" sz="3000" dirty="0">
                <a:latin typeface="Arial" panose="020B0604020202020204" pitchFamily="34" charset="0"/>
                <a:cs typeface="Arial" panose="020B0604020202020204" pitchFamily="34" charset="0"/>
              </a:rPr>
              <a:t>Áres funcionales de una empresa:</a:t>
            </a:r>
            <a:br>
              <a:rPr lang="es-ES_tradnl" altLang="es-MX" sz="3000" dirty="0">
                <a:latin typeface="Arial" panose="020B0604020202020204" pitchFamily="34" charset="0"/>
                <a:cs typeface="Arial" panose="020B0604020202020204" pitchFamily="34" charset="0"/>
              </a:rPr>
            </a:br>
            <a:r>
              <a:rPr lang="es-ES_tradnl" altLang="es-MX" sz="3000" dirty="0">
                <a:latin typeface="Arial" panose="020B0604020202020204" pitchFamily="34" charset="0"/>
                <a:cs typeface="Arial" panose="020B0604020202020204" pitchFamily="34" charset="0"/>
              </a:rPr>
              <a:t>Capital Humano</a:t>
            </a:r>
            <a:br>
              <a:rPr lang="es-MX" sz="3000" dirty="0">
                <a:latin typeface="Arial" panose="020B0604020202020204" pitchFamily="34" charset="0"/>
                <a:cs typeface="Arial" panose="020B0604020202020204" pitchFamily="34" charset="0"/>
              </a:rPr>
            </a:br>
            <a:endParaRPr lang="es-MX" sz="3000" dirty="0">
              <a:latin typeface="Arial" panose="020B0604020202020204" pitchFamily="34" charset="0"/>
              <a:cs typeface="Arial" panose="020B0604020202020204" pitchFamily="34" charset="0"/>
            </a:endParaRPr>
          </a:p>
        </p:txBody>
      </p:sp>
      <p:sp>
        <p:nvSpPr>
          <p:cNvPr id="3" name="Marcador de contenido 2"/>
          <p:cNvSpPr>
            <a:spLocks noGrp="1"/>
          </p:cNvSpPr>
          <p:nvPr>
            <p:ph sz="half" idx="1"/>
          </p:nvPr>
        </p:nvSpPr>
        <p:spPr>
          <a:xfrm>
            <a:off x="6571615" y="1548765"/>
            <a:ext cx="4932045" cy="1659255"/>
          </a:xfrm>
        </p:spPr>
        <p:txBody>
          <a:bodyPr>
            <a:normAutofit/>
          </a:bodyPr>
          <a:lstStyle/>
          <a:p>
            <a:pPr algn="just"/>
            <a:r>
              <a:rPr lang="es-ES_tradnl" altLang="es-MX" b="1" i="0" dirty="0">
                <a:solidFill>
                  <a:srgbClr val="000000"/>
                </a:solidFill>
                <a:effectLst/>
                <a:latin typeface="Arial" panose="020B0604020202020204" pitchFamily="34" charset="0"/>
                <a:cs typeface="Arial" panose="020B0604020202020204" pitchFamily="34" charset="0"/>
              </a:rPr>
              <a:t>Definición</a:t>
            </a:r>
            <a:endParaRPr lang="es-ES_tradnl" altLang="es-MX" b="0" i="0" dirty="0">
              <a:solidFill>
                <a:srgbClr val="000000"/>
              </a:solidFill>
              <a:effectLst/>
              <a:latin typeface="Arial" panose="020B0604020202020204" pitchFamily="34" charset="0"/>
              <a:cs typeface="Arial" panose="020B0604020202020204" pitchFamily="34" charset="0"/>
            </a:endParaRPr>
          </a:p>
          <a:p>
            <a:pPr algn="just"/>
            <a:r>
              <a:rPr lang="es-ES_tradnl" altLang="es-MX" dirty="0">
                <a:solidFill>
                  <a:srgbClr val="000000"/>
                </a:solidFill>
                <a:latin typeface="Arial" panose="020B0604020202020204" pitchFamily="34" charset="0"/>
                <a:cs typeface="Arial" panose="020B0604020202020204" pitchFamily="34" charset="0"/>
              </a:rPr>
              <a:t>Es un concepto importante en la gestión de empresas, ya que se refiere a la calidad y el valor de los recursos humanos en una organización.</a:t>
            </a:r>
            <a:endParaRPr lang="es-ES_tradnl" altLang="es-MX" dirty="0">
              <a:solidFill>
                <a:srgbClr val="000000"/>
              </a:solidFill>
              <a:latin typeface="Arial" panose="020B0604020202020204" pitchFamily="34" charset="0"/>
              <a:cs typeface="Arial" panose="020B0604020202020204" pitchFamily="34" charset="0"/>
            </a:endParaRPr>
          </a:p>
        </p:txBody>
      </p:sp>
      <p:sp>
        <p:nvSpPr>
          <p:cNvPr id="5" name="Marcador de contenido 4"/>
          <p:cNvSpPr>
            <a:spLocks noGrp="1"/>
          </p:cNvSpPr>
          <p:nvPr>
            <p:ph sz="half" idx="2"/>
          </p:nvPr>
        </p:nvSpPr>
        <p:spPr>
          <a:xfrm>
            <a:off x="1765935" y="4709795"/>
            <a:ext cx="4805680" cy="2095500"/>
          </a:xfrm>
        </p:spPr>
        <p:txBody>
          <a:bodyPr>
            <a:noAutofit/>
          </a:bodyPr>
          <a:lstStyle/>
          <a:p>
            <a:pPr algn="just"/>
            <a:r>
              <a:rPr lang="es-ES_tradnl" altLang="es-MX" b="1" dirty="0">
                <a:solidFill>
                  <a:schemeClr val="tx1"/>
                </a:solidFill>
                <a:latin typeface="Arial" panose="020B0604020202020204" pitchFamily="34" charset="0"/>
                <a:cs typeface="Arial" panose="020B0604020202020204" pitchFamily="34" charset="0"/>
              </a:rPr>
              <a:t>Importancia</a:t>
            </a:r>
            <a:endParaRPr lang="es-ES_tradnl" altLang="es-MX" dirty="0">
              <a:solidFill>
                <a:schemeClr val="tx1"/>
              </a:solidFill>
              <a:latin typeface="Arial" panose="020B0604020202020204" pitchFamily="34" charset="0"/>
              <a:cs typeface="Arial" panose="020B0604020202020204" pitchFamily="34" charset="0"/>
            </a:endParaRPr>
          </a:p>
          <a:p>
            <a:pPr algn="just"/>
            <a:r>
              <a:rPr lang="es-ES_tradnl" altLang="es-MX" dirty="0">
                <a:solidFill>
                  <a:schemeClr val="tx1"/>
                </a:solidFill>
                <a:latin typeface="Arial" panose="020B0604020202020204" pitchFamily="34" charset="0"/>
                <a:cs typeface="Arial" panose="020B0604020202020204" pitchFamily="34" charset="0"/>
              </a:rPr>
              <a:t>La importancia de capital humano radica en que los empleados son los principales actores en la producción de bienes y servicios, y su gestión adecuada puede aumentar la productividad, la innovación y la satisfacción laboral.</a:t>
            </a:r>
            <a:endParaRPr lang="es-ES_tradnl" altLang="es-MX" dirty="0">
              <a:solidFill>
                <a:schemeClr val="tx1"/>
              </a:solidFill>
              <a:latin typeface="Arial" panose="020B0604020202020204" pitchFamily="34" charset="0"/>
              <a:cs typeface="Arial" panose="020B0604020202020204" pitchFamily="34" charset="0"/>
            </a:endParaRPr>
          </a:p>
        </p:txBody>
      </p:sp>
      <p:pic>
        <p:nvPicPr>
          <p:cNvPr id="1026" name="Picture 2" descr="Estrategias Vectores, Ilustraciones y Gráficos - 123RF"/>
          <p:cNvPicPr>
            <a:picLocks noChangeAspect="1" noChangeArrowheads="1"/>
          </p:cNvPicPr>
          <p:nvPr/>
        </p:nvPicPr>
        <p:blipFill rotWithShape="1">
          <a:blip r:embed="rId1">
            <a:extLst>
              <a:ext uri="{28A0092B-C50C-407E-A947-70E740481C1C}">
                <a14:useLocalDpi xmlns:a14="http://schemas.microsoft.com/office/drawing/2010/main" val="0"/>
              </a:ext>
            </a:extLst>
          </a:blip>
          <a:srcRect l="13769" t="25862" r="15978" b="28712"/>
          <a:stretch>
            <a:fillRect/>
          </a:stretch>
        </p:blipFill>
        <p:spPr bwMode="auto">
          <a:xfrm>
            <a:off x="1766009" y="1831426"/>
            <a:ext cx="4014952" cy="2596056"/>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4"/>
          <p:cNvSpPr>
            <a:spLocks noGrp="1"/>
          </p:cNvSpPr>
          <p:nvPr/>
        </p:nvSpPr>
        <p:spPr>
          <a:xfrm>
            <a:off x="6966585" y="3295015"/>
            <a:ext cx="4805680" cy="351028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ES_tradnl" altLang="es-MX" b="1" dirty="0">
                <a:solidFill>
                  <a:schemeClr val="tx1"/>
                </a:solidFill>
                <a:latin typeface="Arial" panose="020B0604020202020204" pitchFamily="34" charset="0"/>
                <a:cs typeface="Arial" panose="020B0604020202020204" pitchFamily="34" charset="0"/>
              </a:rPr>
              <a:t>Funciones e Impacto</a:t>
            </a:r>
            <a:endParaRPr lang="es-ES_tradnl" altLang="es-MX" dirty="0">
              <a:solidFill>
                <a:schemeClr val="tx1"/>
              </a:solidFill>
              <a:latin typeface="Arial" panose="020B0604020202020204" pitchFamily="34" charset="0"/>
              <a:cs typeface="Arial" panose="020B0604020202020204" pitchFamily="34" charset="0"/>
            </a:endParaRPr>
          </a:p>
          <a:p>
            <a:pPr algn="just"/>
            <a:r>
              <a:rPr lang="es-ES_tradnl" altLang="es-MX" dirty="0">
                <a:solidFill>
                  <a:schemeClr val="tx1"/>
                </a:solidFill>
                <a:latin typeface="Arial" panose="020B0604020202020204" pitchFamily="34" charset="0"/>
                <a:cs typeface="Arial" panose="020B0604020202020204" pitchFamily="34" charset="0"/>
              </a:rPr>
              <a:t>Sus funciones abarcan desde reclutamiento y selección hasta desarrollo y gestión del desempeño.</a:t>
            </a:r>
            <a:endParaRPr lang="es-ES_tradnl" altLang="es-MX" dirty="0">
              <a:solidFill>
                <a:schemeClr val="tx1"/>
              </a:solidFill>
              <a:latin typeface="Arial" panose="020B0604020202020204" pitchFamily="34" charset="0"/>
              <a:cs typeface="Arial" panose="020B0604020202020204" pitchFamily="34" charset="0"/>
            </a:endParaRPr>
          </a:p>
          <a:p>
            <a:pPr algn="just"/>
            <a:r>
              <a:rPr lang="es-ES_tradnl" altLang="es-MX" dirty="0">
                <a:solidFill>
                  <a:schemeClr val="tx1"/>
                </a:solidFill>
                <a:latin typeface="Arial" panose="020B0604020202020204" pitchFamily="34" charset="0"/>
                <a:cs typeface="Arial" panose="020B0604020202020204" pitchFamily="34" charset="0"/>
              </a:rPr>
              <a:t>El impacto del capital humano se refleja en la productividad, la innovación, la calidad, la adaptabilidad y la fidelización de clientes.</a:t>
            </a:r>
            <a:endParaRPr lang="es-ES_tradnl" altLang="es-MX" dirty="0">
              <a:solidFill>
                <a:schemeClr val="tx1"/>
              </a:solidFill>
              <a:latin typeface="Arial" panose="020B0604020202020204" pitchFamily="34" charset="0"/>
              <a:cs typeface="Arial" panose="020B0604020202020204" pitchFamily="34" charset="0"/>
            </a:endParaRPr>
          </a:p>
          <a:p>
            <a:pPr algn="just"/>
            <a:endParaRPr lang="es-ES_tradnl" altLang="es-MX"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684020" y="306070"/>
            <a:ext cx="10199370" cy="991870"/>
          </a:xfrm>
        </p:spPr>
        <p:txBody>
          <a:bodyPr vert="horz" lIns="91440" tIns="45720" rIns="91440" bIns="45720" rtlCol="0" anchor="t">
            <a:noAutofit/>
          </a:bodyPr>
          <a:lstStyle/>
          <a:p>
            <a:pPr algn="ctr"/>
            <a:r>
              <a:rPr lang="es-ES_tradnl" altLang="es-MX" sz="3000" dirty="0">
                <a:latin typeface="Arial" panose="020B0604020202020204" pitchFamily="34" charset="0"/>
                <a:cs typeface="Arial" panose="020B0604020202020204" pitchFamily="34" charset="0"/>
                <a:sym typeface="+mn-ea"/>
              </a:rPr>
              <a:t>Áres funcionales de una empresa: </a:t>
            </a:r>
            <a:br>
              <a:rPr lang="es-ES_tradnl" altLang="es-MX" sz="3000" dirty="0">
                <a:latin typeface="Arial" panose="020B0604020202020204" pitchFamily="34" charset="0"/>
                <a:cs typeface="Arial" panose="020B0604020202020204" pitchFamily="34" charset="0"/>
                <a:sym typeface="+mn-ea"/>
              </a:rPr>
            </a:br>
            <a:r>
              <a:rPr lang="es-ES_tradnl" altLang="es-MX" sz="3000" dirty="0">
                <a:latin typeface="Arial" panose="020B0604020202020204" pitchFamily="34" charset="0"/>
                <a:cs typeface="Arial" panose="020B0604020202020204" pitchFamily="34" charset="0"/>
                <a:sym typeface="+mn-ea"/>
              </a:rPr>
              <a:t>Finanzas</a:t>
            </a:r>
            <a:endParaRPr lang="es-ES_tradnl" altLang="es-MX" sz="3000" dirty="0">
              <a:solidFill>
                <a:srgbClr val="000000"/>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683956" y="1587222"/>
            <a:ext cx="5676964" cy="5053608"/>
          </a:xfrm>
        </p:spPr>
        <p:txBody>
          <a:bodyPr>
            <a:noAutofit/>
          </a:bodyPr>
          <a:lstStyle/>
          <a:p>
            <a:pPr algn="just"/>
            <a:r>
              <a:rPr lang="es-MX" b="1" dirty="0">
                <a:solidFill>
                  <a:srgbClr val="000000"/>
                </a:solidFill>
                <a:latin typeface="Arial" panose="020B0604020202020204" pitchFamily="34" charset="0"/>
                <a:cs typeface="Arial" panose="020B0604020202020204" pitchFamily="34" charset="0"/>
              </a:rPr>
              <a:t>Las finanzas </a:t>
            </a:r>
            <a:r>
              <a:rPr lang="es-MX" dirty="0">
                <a:solidFill>
                  <a:srgbClr val="000000"/>
                </a:solidFill>
                <a:latin typeface="Arial" panose="020B0604020202020204" pitchFamily="34" charset="0"/>
                <a:cs typeface="Arial" panose="020B0604020202020204" pitchFamily="34" charset="0"/>
              </a:rPr>
              <a:t>desempeñan un papel fundamental en una empresa, ya que se encargan de administrar los recursos económicos y financieros de la organización.</a:t>
            </a:r>
            <a:endParaRPr lang="es-MX" dirty="0">
              <a:solidFill>
                <a:srgbClr val="000000"/>
              </a:solidFill>
              <a:latin typeface="Arial" panose="020B0604020202020204" pitchFamily="34" charset="0"/>
              <a:cs typeface="Arial" panose="020B0604020202020204" pitchFamily="34" charset="0"/>
            </a:endParaRPr>
          </a:p>
          <a:p>
            <a:pPr algn="just"/>
            <a:r>
              <a:rPr lang="es-ES_tradnl" altLang="es-MX" b="1" dirty="0">
                <a:solidFill>
                  <a:srgbClr val="000000"/>
                </a:solidFill>
                <a:latin typeface="Arial" panose="020B0604020202020204" pitchFamily="34" charset="0"/>
                <a:cs typeface="Arial" panose="020B0604020202020204" pitchFamily="34" charset="0"/>
              </a:rPr>
              <a:t>La importancia</a:t>
            </a:r>
            <a:r>
              <a:rPr lang="es-ES_tradnl" altLang="es-MX" dirty="0">
                <a:solidFill>
                  <a:srgbClr val="000000"/>
                </a:solidFill>
                <a:latin typeface="Arial" panose="020B0604020202020204" pitchFamily="34" charset="0"/>
                <a:cs typeface="Arial" panose="020B0604020202020204" pitchFamily="34" charset="0"/>
              </a:rPr>
              <a:t>, de </a:t>
            </a:r>
            <a:r>
              <a:rPr lang="es-MX" dirty="0">
                <a:solidFill>
                  <a:srgbClr val="000000"/>
                </a:solidFill>
                <a:latin typeface="Arial" panose="020B0604020202020204" pitchFamily="34" charset="0"/>
                <a:cs typeface="Arial" panose="020B0604020202020204" pitchFamily="34" charset="0"/>
              </a:rPr>
              <a:t>las finanzas son vitales en una empresa para la toma de decisiones informadas, la gestión eficiente de los recursos, la planificación financiera y la obtención de financiamiento. </a:t>
            </a:r>
            <a:endParaRPr lang="es-MX" dirty="0">
              <a:solidFill>
                <a:srgbClr val="000000"/>
              </a:solidFill>
              <a:latin typeface="Arial" panose="020B0604020202020204" pitchFamily="34" charset="0"/>
              <a:cs typeface="Arial" panose="020B0604020202020204" pitchFamily="34" charset="0"/>
            </a:endParaRPr>
          </a:p>
          <a:p>
            <a:pPr algn="just"/>
            <a:r>
              <a:rPr lang="es-MX" b="1" dirty="0">
                <a:solidFill>
                  <a:srgbClr val="000000"/>
                </a:solidFill>
                <a:latin typeface="Arial" panose="020B0604020202020204" pitchFamily="34" charset="0"/>
                <a:cs typeface="Arial" panose="020B0604020202020204" pitchFamily="34" charset="0"/>
              </a:rPr>
              <a:t>Sus funciones</a:t>
            </a:r>
            <a:r>
              <a:rPr lang="es-MX" dirty="0">
                <a:solidFill>
                  <a:srgbClr val="000000"/>
                </a:solidFill>
                <a:latin typeface="Arial" panose="020B0604020202020204" pitchFamily="34" charset="0"/>
                <a:cs typeface="Arial" panose="020B0604020202020204" pitchFamily="34" charset="0"/>
              </a:rPr>
              <a:t> incluyen la contabilidad, el análisis financiero, la gestión de tesorería, la gestión de riesgos y la planificación financiera. </a:t>
            </a:r>
            <a:endParaRPr lang="es-MX" dirty="0">
              <a:solidFill>
                <a:srgbClr val="000000"/>
              </a:solidFill>
              <a:latin typeface="Arial" panose="020B0604020202020204" pitchFamily="34" charset="0"/>
              <a:cs typeface="Arial" panose="020B0604020202020204" pitchFamily="34" charset="0"/>
            </a:endParaRPr>
          </a:p>
          <a:p>
            <a:pPr algn="just"/>
            <a:r>
              <a:rPr lang="es-MX" b="1" dirty="0">
                <a:solidFill>
                  <a:srgbClr val="000000"/>
                </a:solidFill>
                <a:latin typeface="Arial" panose="020B0604020202020204" pitchFamily="34" charset="0"/>
                <a:cs typeface="Arial" panose="020B0604020202020204" pitchFamily="34" charset="0"/>
              </a:rPr>
              <a:t>El impacto de las finanzas</a:t>
            </a:r>
            <a:r>
              <a:rPr lang="es-MX" dirty="0">
                <a:solidFill>
                  <a:srgbClr val="000000"/>
                </a:solidFill>
                <a:latin typeface="Arial" panose="020B0604020202020204" pitchFamily="34" charset="0"/>
                <a:cs typeface="Arial" panose="020B0604020202020204" pitchFamily="34" charset="0"/>
              </a:rPr>
              <a:t> se refleja en la rentabilidad, el crecimiento y expansión, la estabilidad financiera, las decisiones estratégicas y la confianza de los inversionistas y prestamistas.</a:t>
            </a:r>
            <a:endParaRPr lang="es-MX" dirty="0">
              <a:solidFill>
                <a:srgbClr val="000000"/>
              </a:solidFill>
              <a:latin typeface="Arial" panose="020B0604020202020204" pitchFamily="34" charset="0"/>
              <a:cs typeface="Arial" panose="020B0604020202020204" pitchFamily="34" charset="0"/>
            </a:endParaRPr>
          </a:p>
        </p:txBody>
      </p:sp>
      <p:pic>
        <p:nvPicPr>
          <p:cNvPr id="2050" name="Picture 2" descr="Concepto de planificación estratégica con escena de personas en diseño de  dibujos animados planos el hombre desarrolla la estrategia del proyecto  lluvia de ideas establece tareas organiza flujos de trabajo de negocios"/>
          <p:cNvPicPr>
            <a:picLocks noChangeAspect="1" noChangeArrowheads="1"/>
          </p:cNvPicPr>
          <p:nvPr/>
        </p:nvPicPr>
        <p:blipFill rotWithShape="1">
          <a:blip r:embed="rId1">
            <a:extLst>
              <a:ext uri="{28A0092B-C50C-407E-A947-70E740481C1C}">
                <a14:useLocalDpi xmlns:a14="http://schemas.microsoft.com/office/drawing/2010/main" val="0"/>
              </a:ext>
            </a:extLst>
          </a:blip>
          <a:srcRect l="17198" r="15430"/>
          <a:stretch>
            <a:fillRect/>
          </a:stretch>
        </p:blipFill>
        <p:spPr bwMode="auto">
          <a:xfrm>
            <a:off x="7445453" y="1587223"/>
            <a:ext cx="4438034" cy="4380551"/>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3079" name="Group 3078"/>
          <p:cNvGrpSpPr>
            <a:grpSpLocks noGrp="1" noRot="1" noChangeAspect="1" noMove="1" noResize="1" noUngrp="1"/>
          </p:cNvGrpSpPr>
          <p:nvPr/>
        </p:nvGrpSpPr>
        <p:grpSpPr>
          <a:xfrm>
            <a:off x="9" y="228600"/>
            <a:ext cx="2851523" cy="6638625"/>
            <a:chOff x="2487613" y="285750"/>
            <a:chExt cx="2428875" cy="5654676"/>
          </a:xfrm>
        </p:grpSpPr>
        <p:sp>
          <p:nvSpPr>
            <p:cNvPr id="3080"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081"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082"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3083"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3084"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3085"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86"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087"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088"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089"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090"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091"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093" name="Group 3092"/>
          <p:cNvGrpSpPr>
            <a:grpSpLocks noGrp="1" noRot="1" noChangeAspect="1" noMove="1" noResize="1" noUngrp="1"/>
          </p:cNvGrpSpPr>
          <p:nvPr/>
        </p:nvGrpSpPr>
        <p:grpSpPr>
          <a:xfrm>
            <a:off x="27224" y="157"/>
            <a:ext cx="2356675" cy="6853096"/>
            <a:chOff x="6627813" y="195610"/>
            <a:chExt cx="1952625" cy="5678141"/>
          </a:xfrm>
        </p:grpSpPr>
        <p:sp>
          <p:nvSpPr>
            <p:cNvPr id="3094"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95"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96"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97"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98"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99"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00"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01"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02"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03"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104"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105"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107" name="Rectangle 3106"/>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109" name="Freeform 11"/>
          <p:cNvSpPr>
            <a:spLocks noGrp="1" noRot="1" noChangeAspect="1" noMove="1" noResize="1" noEditPoints="1" noAdjustHandles="1" noChangeArrowheads="1" noChangeShapeType="1" noTextEdit="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 name="Título 1"/>
          <p:cNvSpPr>
            <a:spLocks noGrp="1"/>
          </p:cNvSpPr>
          <p:nvPr>
            <p:ph type="title"/>
          </p:nvPr>
        </p:nvSpPr>
        <p:spPr>
          <a:xfrm>
            <a:off x="1650847" y="327578"/>
            <a:ext cx="8944763" cy="894094"/>
          </a:xfrm>
        </p:spPr>
        <p:txBody>
          <a:bodyPr vert="horz" lIns="91440" tIns="45720" rIns="91440" bIns="45720" rtlCol="0" anchor="t">
            <a:noAutofit/>
          </a:bodyPr>
          <a:lstStyle/>
          <a:p>
            <a:pPr algn="ctr">
              <a:lnSpc>
                <a:spcPct val="90000"/>
              </a:lnSpc>
            </a:pPr>
            <a:r>
              <a:rPr lang="es-ES_tradnl" altLang="es-MX" sz="3000" dirty="0">
                <a:latin typeface="Arial" panose="020B0604020202020204" pitchFamily="34" charset="0"/>
                <a:cs typeface="Arial" panose="020B0604020202020204" pitchFamily="34" charset="0"/>
                <a:sym typeface="+mn-ea"/>
              </a:rPr>
              <a:t>Áres funcionales de una empresa: </a:t>
            </a:r>
            <a:br>
              <a:rPr lang="es-ES_tradnl" altLang="es-MX" sz="3000" dirty="0">
                <a:latin typeface="Arial" panose="020B0604020202020204" pitchFamily="34" charset="0"/>
                <a:cs typeface="Arial" panose="020B0604020202020204" pitchFamily="34" charset="0"/>
                <a:sym typeface="+mn-ea"/>
              </a:rPr>
            </a:br>
            <a:r>
              <a:rPr lang="es-ES_tradnl" altLang="es-MX" sz="3000" dirty="0">
                <a:latin typeface="Arial" panose="020B0604020202020204" pitchFamily="34" charset="0"/>
                <a:cs typeface="Arial" panose="020B0604020202020204" pitchFamily="34" charset="0"/>
                <a:sym typeface="+mn-ea"/>
              </a:rPr>
              <a:t>Materiales</a:t>
            </a:r>
            <a:br>
              <a:rPr lang="es-ES_tradnl" altLang="es-MX" sz="3000" dirty="0">
                <a:solidFill>
                  <a:srgbClr val="000000"/>
                </a:solidFill>
                <a:latin typeface="Arial" panose="020B0604020202020204" pitchFamily="34" charset="0"/>
                <a:cs typeface="Arial" panose="020B0604020202020204" pitchFamily="34" charset="0"/>
              </a:rPr>
            </a:br>
            <a:endParaRPr lang="es-ES_tradnl" sz="3000" dirty="0">
              <a:latin typeface="Arial" panose="020B0604020202020204" pitchFamily="34" charset="0"/>
              <a:cs typeface="Arial" panose="020B0604020202020204" pitchFamily="34" charset="0"/>
            </a:endParaRPr>
          </a:p>
        </p:txBody>
      </p:sp>
      <p:sp>
        <p:nvSpPr>
          <p:cNvPr id="3" name="Marcador de contenido 2"/>
          <p:cNvSpPr>
            <a:spLocks noGrp="1"/>
          </p:cNvSpPr>
          <p:nvPr>
            <p:ph sz="half" idx="1"/>
          </p:nvPr>
        </p:nvSpPr>
        <p:spPr>
          <a:xfrm>
            <a:off x="6468110" y="1502410"/>
            <a:ext cx="5396230" cy="4271010"/>
          </a:xfrm>
        </p:spPr>
        <p:txBody>
          <a:bodyPr vert="horz" lIns="91440" tIns="45720" rIns="91440" bIns="45720" rtlCol="0">
            <a:noAutofit/>
          </a:bodyPr>
          <a:lstStyle/>
          <a:p>
            <a:pPr algn="just">
              <a:lnSpc>
                <a:spcPct val="90000"/>
              </a:lnSpc>
            </a:pPr>
            <a:r>
              <a:rPr lang="es-ES_tradnl" b="1" dirty="0">
                <a:latin typeface="Arial" panose="020B0604020202020204" pitchFamily="34" charset="0"/>
                <a:cs typeface="Arial" panose="020B0604020202020204" pitchFamily="34" charset="0"/>
              </a:rPr>
              <a:t>El área de materiales</a:t>
            </a:r>
            <a:r>
              <a:rPr lang="es-ES_tradnl" dirty="0">
                <a:latin typeface="Arial" panose="020B0604020202020204" pitchFamily="34" charset="0"/>
                <a:cs typeface="Arial" panose="020B0604020202020204" pitchFamily="34" charset="0"/>
              </a:rPr>
              <a:t> en una empresa es crucial para el funcionamiento y el éxito de la organización.</a:t>
            </a:r>
            <a:endParaRPr lang="es-ES_tradnl" dirty="0">
              <a:latin typeface="Arial" panose="020B0604020202020204" pitchFamily="34" charset="0"/>
              <a:cs typeface="Arial" panose="020B0604020202020204" pitchFamily="34" charset="0"/>
            </a:endParaRPr>
          </a:p>
          <a:p>
            <a:pPr algn="just">
              <a:lnSpc>
                <a:spcPct val="90000"/>
              </a:lnSpc>
            </a:pPr>
            <a:r>
              <a:rPr lang="es-ES_tradnl" b="1" dirty="0">
                <a:latin typeface="Arial" panose="020B0604020202020204" pitchFamily="34" charset="0"/>
                <a:cs typeface="Arial" panose="020B0604020202020204" pitchFamily="34" charset="0"/>
              </a:rPr>
              <a:t>Su importancia</a:t>
            </a:r>
            <a:r>
              <a:rPr lang="es-ES_tradnl" dirty="0">
                <a:latin typeface="Arial" panose="020B0604020202020204" pitchFamily="34" charset="0"/>
                <a:cs typeface="Arial" panose="020B0604020202020204" pitchFamily="34" charset="0"/>
              </a:rPr>
              <a:t> radica en la gestión eficiente de los materiales y suministros necesarios para la producción, logística y ventas.</a:t>
            </a:r>
            <a:endParaRPr lang="es-ES_tradnl" dirty="0">
              <a:latin typeface="Arial" panose="020B0604020202020204" pitchFamily="34" charset="0"/>
              <a:cs typeface="Arial" panose="020B0604020202020204" pitchFamily="34" charset="0"/>
            </a:endParaRPr>
          </a:p>
          <a:p>
            <a:pPr algn="just">
              <a:lnSpc>
                <a:spcPct val="90000"/>
              </a:lnSpc>
            </a:pPr>
            <a:r>
              <a:rPr lang="es-ES_tradnl" b="1" dirty="0">
                <a:latin typeface="Arial" panose="020B0604020202020204" pitchFamily="34" charset="0"/>
                <a:cs typeface="Arial" panose="020B0604020202020204" pitchFamily="34" charset="0"/>
              </a:rPr>
              <a:t>Las funciones</a:t>
            </a:r>
            <a:r>
              <a:rPr lang="es-ES_tradnl" dirty="0">
                <a:latin typeface="Arial" panose="020B0604020202020204" pitchFamily="34" charset="0"/>
                <a:cs typeface="Arial" panose="020B0604020202020204" pitchFamily="34" charset="0"/>
              </a:rPr>
              <a:t> de un área de materiales incluyen la adquisición, almacenamiento, gestión y distribución de materiales, así como la supervisión de la calidad y la gestión de inventarios.</a:t>
            </a:r>
            <a:endParaRPr lang="es-ES_tradnl" dirty="0">
              <a:latin typeface="Arial" panose="020B0604020202020204" pitchFamily="34" charset="0"/>
              <a:cs typeface="Arial" panose="020B0604020202020204" pitchFamily="34" charset="0"/>
            </a:endParaRPr>
          </a:p>
          <a:p>
            <a:pPr algn="just">
              <a:lnSpc>
                <a:spcPct val="90000"/>
              </a:lnSpc>
            </a:pPr>
            <a:r>
              <a:rPr lang="es-ES_tradnl" b="1" dirty="0">
                <a:latin typeface="Arial" panose="020B0604020202020204" pitchFamily="34" charset="0"/>
                <a:cs typeface="Arial" panose="020B0604020202020204" pitchFamily="34" charset="0"/>
              </a:rPr>
              <a:t>Un impacto positivo</a:t>
            </a:r>
            <a:r>
              <a:rPr lang="es-ES_tradnl" dirty="0">
                <a:latin typeface="Arial" panose="020B0604020202020204" pitchFamily="34" charset="0"/>
                <a:cs typeface="Arial" panose="020B0604020202020204" pitchFamily="34" charset="0"/>
              </a:rPr>
              <a:t> de una área de materiales eficiente puede ser la reducción de costos, mejoras en la eficiencia de la producción y la satisfacción de los clientes.</a:t>
            </a:r>
            <a:endParaRPr lang="es-ES_tradnl" dirty="0">
              <a:latin typeface="Arial" panose="020B0604020202020204" pitchFamily="34" charset="0"/>
              <a:cs typeface="Arial" panose="020B0604020202020204" pitchFamily="34" charset="0"/>
            </a:endParaRPr>
          </a:p>
        </p:txBody>
      </p:sp>
      <p:pic>
        <p:nvPicPr>
          <p:cNvPr id="3074" name="Picture 2" descr="Persona de negocios mirando el horario | Vector Premium"/>
          <p:cNvPicPr>
            <a:picLocks noGrp="1" noChangeAspect="1" noChangeArrowheads="1"/>
          </p:cNvPicPr>
          <p:nvPr>
            <p:ph sz="half" idx="2"/>
          </p:nvPr>
        </p:nvPicPr>
        <p:blipFill rotWithShape="1">
          <a:blip r:embed="rId1">
            <a:extLst>
              <a:ext uri="{28A0092B-C50C-407E-A947-70E740481C1C}">
                <a14:useLocalDpi xmlns:a14="http://schemas.microsoft.com/office/drawing/2010/main" val="0"/>
              </a:ext>
            </a:extLst>
          </a:blip>
          <a:srcRect l="17409" t="15983" r="19049" b="9320"/>
          <a:stretch>
            <a:fillRect/>
          </a:stretch>
        </p:blipFill>
        <p:spPr bwMode="auto">
          <a:xfrm>
            <a:off x="1032780" y="1596228"/>
            <a:ext cx="5178169" cy="40480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81395" y="306333"/>
            <a:ext cx="8911687" cy="1280890"/>
          </a:xfrm>
        </p:spPr>
        <p:txBody>
          <a:bodyPr>
            <a:normAutofit fontScale="90000"/>
          </a:bodyPr>
          <a:lstStyle/>
          <a:p>
            <a:pPr algn="ctr"/>
            <a:r>
              <a:rPr lang="es-ES_tradnl" altLang="es-MX" dirty="0">
                <a:latin typeface="Arial" panose="020B0604020202020204" pitchFamily="34" charset="0"/>
                <a:cs typeface="Arial" panose="020B0604020202020204" pitchFamily="34" charset="0"/>
                <a:sym typeface="+mn-ea"/>
              </a:rPr>
              <a:t>Áres funcionales de una empresa: </a:t>
            </a:r>
            <a:br>
              <a:rPr lang="es-ES_tradnl" altLang="es-MX" dirty="0">
                <a:latin typeface="Arial" panose="020B0604020202020204" pitchFamily="34" charset="0"/>
                <a:cs typeface="Arial" panose="020B0604020202020204" pitchFamily="34" charset="0"/>
                <a:sym typeface="+mn-ea"/>
              </a:rPr>
            </a:br>
            <a:r>
              <a:rPr lang="es-ES_tradnl" altLang="es-MX" dirty="0">
                <a:latin typeface="Arial" panose="020B0604020202020204" pitchFamily="34" charset="0"/>
                <a:cs typeface="Arial" panose="020B0604020202020204" pitchFamily="34" charset="0"/>
                <a:sym typeface="+mn-ea"/>
              </a:rPr>
              <a:t>Producción</a:t>
            </a:r>
            <a:br>
              <a:rPr lang="es-ES_tradnl" altLang="es-MX" dirty="0">
                <a:solidFill>
                  <a:srgbClr val="000000"/>
                </a:solidFill>
                <a:latin typeface="Arial" panose="020B0604020202020204" pitchFamily="34" charset="0"/>
                <a:cs typeface="Arial" panose="020B0604020202020204" pitchFamily="34" charset="0"/>
                <a:sym typeface="+mn-ea"/>
              </a:rPr>
            </a:br>
            <a:endParaRPr lang="es-MX" dirty="0"/>
          </a:p>
        </p:txBody>
      </p:sp>
      <p:sp>
        <p:nvSpPr>
          <p:cNvPr id="3" name="Marcador de contenido 2"/>
          <p:cNvSpPr>
            <a:spLocks noGrp="1"/>
          </p:cNvSpPr>
          <p:nvPr>
            <p:ph idx="1"/>
          </p:nvPr>
        </p:nvSpPr>
        <p:spPr>
          <a:xfrm>
            <a:off x="576580" y="1783080"/>
            <a:ext cx="8662035" cy="2274570"/>
          </a:xfrm>
        </p:spPr>
        <p:txBody>
          <a:bodyPr>
            <a:normAutofit lnSpcReduction="10000"/>
          </a:bodyPr>
          <a:lstStyle/>
          <a:p>
            <a:pPr algn="just"/>
            <a:r>
              <a:rPr lang="es-MX" b="1" dirty="0">
                <a:latin typeface="Arial" panose="020B0604020202020204" pitchFamily="34" charset="0"/>
                <a:cs typeface="Arial" panose="020B0604020202020204" pitchFamily="34" charset="0"/>
              </a:rPr>
              <a:t>El área de producción</a:t>
            </a:r>
            <a:r>
              <a:rPr lang="es-MX" dirty="0">
                <a:latin typeface="Arial" panose="020B0604020202020204" pitchFamily="34" charset="0"/>
                <a:cs typeface="Arial" panose="020B0604020202020204" pitchFamily="34" charset="0"/>
              </a:rPr>
              <a:t> en una empresa desempeña un papel crucial en el proceso de fabricación de productos y es esencial para el éxito de la organización.Tener los ingresos económicos para solventar mis diversos gastos, así como una planeación a mediano y largo plazo en mi vida personal.</a:t>
            </a:r>
            <a:endParaRPr lang="es-MX" dirty="0">
              <a:latin typeface="Arial" panose="020B0604020202020204" pitchFamily="34" charset="0"/>
              <a:cs typeface="Arial" panose="020B0604020202020204" pitchFamily="34" charset="0"/>
            </a:endParaRPr>
          </a:p>
          <a:p>
            <a:pPr algn="just"/>
            <a:r>
              <a:rPr lang="es-MX" b="1" dirty="0">
                <a:latin typeface="Arial" panose="020B0604020202020204" pitchFamily="34" charset="0"/>
                <a:cs typeface="Arial" panose="020B0604020202020204" pitchFamily="34" charset="0"/>
              </a:rPr>
              <a:t>La importancia</a:t>
            </a:r>
            <a:r>
              <a:rPr lang="es-MX" dirty="0">
                <a:latin typeface="Arial" panose="020B0604020202020204" pitchFamily="34" charset="0"/>
                <a:cs typeface="Arial" panose="020B0604020202020204" pitchFamily="34" charset="0"/>
              </a:rPr>
              <a:t> del área de producción radica en su capacidad para garantizar un flujo constante de productos a tiempo y cumpliendo con los estándares de calidad establecidos.</a:t>
            </a:r>
            <a:endParaRPr lang="es-MX" dirty="0">
              <a:latin typeface="Arial" panose="020B0604020202020204" pitchFamily="34" charset="0"/>
              <a:cs typeface="Arial" panose="020B0604020202020204" pitchFamily="34" charset="0"/>
            </a:endParaRPr>
          </a:p>
          <a:p>
            <a:pPr algn="just"/>
            <a:endParaRPr lang="es-MX" dirty="0">
              <a:latin typeface="Arial" panose="020B0604020202020204" pitchFamily="34" charset="0"/>
              <a:cs typeface="Arial" panose="020B0604020202020204" pitchFamily="34" charset="0"/>
            </a:endParaRPr>
          </a:p>
        </p:txBody>
      </p:sp>
      <p:pic>
        <p:nvPicPr>
          <p:cNvPr id="4" name="Picture 4" descr="Página 9 | Vectores e ilustraciones de Motivacion laboral para descargar  gratis | Freepik"/>
          <p:cNvPicPr>
            <a:picLocks noChangeAspect="1" noChangeArrowheads="1"/>
          </p:cNvPicPr>
          <p:nvPr/>
        </p:nvPicPr>
        <p:blipFill rotWithShape="1">
          <a:blip r:embed="rId1">
            <a:extLst>
              <a:ext uri="{28A0092B-C50C-407E-A947-70E740481C1C}">
                <a14:useLocalDpi xmlns:a14="http://schemas.microsoft.com/office/drawing/2010/main" val="0"/>
              </a:ext>
            </a:extLst>
          </a:blip>
          <a:srcRect l="34656" t="14353" r="34888" b="13600"/>
          <a:stretch>
            <a:fillRect/>
          </a:stretch>
        </p:blipFill>
        <p:spPr bwMode="auto">
          <a:xfrm>
            <a:off x="9239214" y="725888"/>
            <a:ext cx="2907735" cy="27031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ágina 9 | Vectores e ilustraciones de Motivacion laboral para descargar  gratis | Freepik"/>
          <p:cNvPicPr>
            <a:picLocks noChangeAspect="1" noChangeArrowheads="1"/>
          </p:cNvPicPr>
          <p:nvPr/>
        </p:nvPicPr>
        <p:blipFill rotWithShape="1">
          <a:blip r:embed="rId1">
            <a:extLst>
              <a:ext uri="{28A0092B-C50C-407E-A947-70E740481C1C}">
                <a14:useLocalDpi xmlns:a14="http://schemas.microsoft.com/office/drawing/2010/main" val="0"/>
              </a:ext>
            </a:extLst>
          </a:blip>
          <a:srcRect l="64906" t="22962" r="1531" b="21153"/>
          <a:stretch>
            <a:fillRect/>
          </a:stretch>
        </p:blipFill>
        <p:spPr bwMode="auto">
          <a:xfrm>
            <a:off x="473001" y="4253424"/>
            <a:ext cx="3532164" cy="2311206"/>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contenido 2"/>
          <p:cNvSpPr txBox="1"/>
          <p:nvPr/>
        </p:nvSpPr>
        <p:spPr>
          <a:xfrm>
            <a:off x="3404455" y="4135310"/>
            <a:ext cx="6448500" cy="20802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endParaRPr lang="es-MX" sz="2000" dirty="0">
              <a:latin typeface="Arial" panose="020B0604020202020204" pitchFamily="34" charset="0"/>
              <a:cs typeface="Arial" panose="020B0604020202020204" pitchFamily="34" charset="0"/>
            </a:endParaRPr>
          </a:p>
        </p:txBody>
      </p:sp>
      <p:sp>
        <p:nvSpPr>
          <p:cNvPr id="9" name="Marcador de contenido 2"/>
          <p:cNvSpPr txBox="1"/>
          <p:nvPr/>
        </p:nvSpPr>
        <p:spPr>
          <a:xfrm>
            <a:off x="4234180" y="3940810"/>
            <a:ext cx="7912735" cy="2807970"/>
          </a:xfrm>
          <a:prstGeom prst="rect">
            <a:avLst/>
          </a:prstGeom>
        </p:spPr>
        <p:txBody>
          <a:bodyPr vert="horz" lIns="91440" tIns="45720" rIns="91440" bIns="45720" rtlCol="0">
            <a:normAutofit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endParaRPr lang="es-MX"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Las </a:t>
            </a:r>
            <a:r>
              <a:rPr lang="es-MX" b="1" dirty="0">
                <a:latin typeface="Arial" panose="020B0604020202020204" pitchFamily="34" charset="0"/>
                <a:cs typeface="Arial" panose="020B0604020202020204" pitchFamily="34" charset="0"/>
              </a:rPr>
              <a:t>funciones </a:t>
            </a:r>
            <a:r>
              <a:rPr lang="es-MX" dirty="0">
                <a:latin typeface="Arial" panose="020B0604020202020204" pitchFamily="34" charset="0"/>
                <a:cs typeface="Arial" panose="020B0604020202020204" pitchFamily="34" charset="0"/>
              </a:rPr>
              <a:t>del área de producción incluyen la planificación y programación de la producción, el control de inventario, la gestión de la calidad, la coordinación con proveedores y la supervisión del proceso de fabricación. Estas funciones son vitales para asegurar la eficiencia y efectividad de la producción.</a:t>
            </a:r>
            <a:endParaRPr lang="es-MX"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Un ejemplo de </a:t>
            </a:r>
            <a:r>
              <a:rPr lang="es-MX" b="1" dirty="0">
                <a:latin typeface="Arial" panose="020B0604020202020204" pitchFamily="34" charset="0"/>
                <a:cs typeface="Arial" panose="020B0604020202020204" pitchFamily="34" charset="0"/>
              </a:rPr>
              <a:t>impacto </a:t>
            </a:r>
            <a:r>
              <a:rPr lang="es-MX" dirty="0">
                <a:latin typeface="Arial" panose="020B0604020202020204" pitchFamily="34" charset="0"/>
                <a:cs typeface="Arial" panose="020B0604020202020204" pitchFamily="34" charset="0"/>
              </a:rPr>
              <a:t>positivo de un área de producción eficiente puede ser la reducción de costos. Un buen manejo de la producción puede ayudar a minimizar el desperdicio de materiales y optimizar el uso de recursos, lo que a su vez puede conducir a una reducción en los costos de producción.</a:t>
            </a:r>
            <a:endParaRPr lang="es-MX"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8545" y="306333"/>
            <a:ext cx="9168545" cy="1280890"/>
          </a:xfrm>
        </p:spPr>
        <p:txBody>
          <a:bodyPr>
            <a:noAutofit/>
          </a:bodyPr>
          <a:lstStyle/>
          <a:p>
            <a:pPr algn="ctr"/>
            <a:r>
              <a:rPr lang="es-ES_tradnl" altLang="es-MX" sz="3000" dirty="0">
                <a:latin typeface="Arial" panose="020B0604020202020204" pitchFamily="34" charset="0"/>
                <a:cs typeface="Arial" panose="020B0604020202020204" pitchFamily="34" charset="0"/>
                <a:sym typeface="+mn-ea"/>
              </a:rPr>
              <a:t>Espiritu Empresarial</a:t>
            </a:r>
            <a:br>
              <a:rPr lang="es-ES_tradnl" altLang="es-MX" sz="3000" dirty="0">
                <a:solidFill>
                  <a:srgbClr val="000000"/>
                </a:solidFill>
                <a:latin typeface="Arial" panose="020B0604020202020204" pitchFamily="34" charset="0"/>
                <a:cs typeface="Arial" panose="020B0604020202020204" pitchFamily="34" charset="0"/>
                <a:sym typeface="+mn-ea"/>
              </a:rPr>
            </a:br>
            <a:endParaRPr lang="es-MX" sz="30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965325" y="2076450"/>
            <a:ext cx="8915400" cy="2406650"/>
          </a:xfrm>
        </p:spPr>
        <p:txBody>
          <a:bodyPr>
            <a:normAutofit/>
          </a:bodyPr>
          <a:lstStyle/>
          <a:p>
            <a:pPr lvl="1" algn="just"/>
            <a:r>
              <a:rPr lang="es-MX" sz="1800" b="1" dirty="0">
                <a:latin typeface="Arial" panose="020B0604020202020204" pitchFamily="34" charset="0"/>
                <a:cs typeface="Arial" panose="020B0604020202020204" pitchFamily="34" charset="0"/>
              </a:rPr>
              <a:t>El espíritu empresarial</a:t>
            </a:r>
            <a:r>
              <a:rPr lang="es-MX" sz="1800" dirty="0">
                <a:latin typeface="Arial" panose="020B0604020202020204" pitchFamily="34" charset="0"/>
                <a:cs typeface="Arial" panose="020B0604020202020204" pitchFamily="34" charset="0"/>
              </a:rPr>
              <a:t> es la mentalidad y actitud que caracteriza a una empresa innovadora y emprendedora. </a:t>
            </a:r>
            <a:endParaRPr lang="es-MX" sz="1800" dirty="0">
              <a:latin typeface="Arial" panose="020B0604020202020204" pitchFamily="34" charset="0"/>
              <a:cs typeface="Arial" panose="020B0604020202020204" pitchFamily="34" charset="0"/>
            </a:endParaRPr>
          </a:p>
          <a:p>
            <a:pPr lvl="1" algn="just"/>
            <a:r>
              <a:rPr lang="es-MX" sz="1800" b="1" dirty="0">
                <a:latin typeface="Arial" panose="020B0604020202020204" pitchFamily="34" charset="0"/>
                <a:cs typeface="Arial" panose="020B0604020202020204" pitchFamily="34" charset="0"/>
              </a:rPr>
              <a:t>Importancia</a:t>
            </a:r>
            <a:r>
              <a:rPr lang="es-MX" sz="1800" dirty="0">
                <a:latin typeface="Arial" panose="020B0604020202020204" pitchFamily="34" charset="0"/>
                <a:cs typeface="Arial" panose="020B0604020202020204" pitchFamily="34" charset="0"/>
              </a:rPr>
              <a:t>: ayuda a la empresa a mantenerse actualizada y competitiva en el mercado. </a:t>
            </a:r>
            <a:endParaRPr lang="es-MX" sz="1800" dirty="0">
              <a:latin typeface="Arial" panose="020B0604020202020204" pitchFamily="34" charset="0"/>
              <a:cs typeface="Arial" panose="020B0604020202020204" pitchFamily="34" charset="0"/>
            </a:endParaRPr>
          </a:p>
          <a:p>
            <a:pPr lvl="1" algn="just"/>
            <a:r>
              <a:rPr lang="es-MX" sz="1800" b="1" dirty="0">
                <a:latin typeface="Arial" panose="020B0604020202020204" pitchFamily="34" charset="0"/>
                <a:cs typeface="Arial" panose="020B0604020202020204" pitchFamily="34" charset="0"/>
              </a:rPr>
              <a:t>Funciones</a:t>
            </a:r>
            <a:r>
              <a:rPr lang="es-MX" sz="1800" dirty="0">
                <a:latin typeface="Arial" panose="020B0604020202020204" pitchFamily="34" charset="0"/>
                <a:cs typeface="Arial" panose="020B0604020202020204" pitchFamily="34" charset="0"/>
              </a:rPr>
              <a:t>: fomentar la creatividad, la toma de riesgos, la adaptabilidad y la colaboración. Impacto: mejora de la productividad, crecimiento económico y satisfacción laboral.</a:t>
            </a:r>
            <a:endParaRPr lang="es-MX" sz="18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Espiral">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{4492BAC6-7416-DD40-8BAC-E8020CA0E4F0}tf10001069_mac</Template>
  <TotalTime>0</TotalTime>
  <Words>3604</Words>
  <Application>WPS Presentation</Application>
  <PresentationFormat>Panorámica</PresentationFormat>
  <Paragraphs>46</Paragraphs>
  <Slides>6</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vt:i4>
      </vt:variant>
    </vt:vector>
  </HeadingPairs>
  <TitlesOfParts>
    <vt:vector size="22" baseType="lpstr">
      <vt:lpstr>Arial</vt:lpstr>
      <vt:lpstr>SimSun</vt:lpstr>
      <vt:lpstr>Wingdings</vt:lpstr>
      <vt:lpstr>Wingdings 3</vt:lpstr>
      <vt:lpstr>Webdings</vt:lpstr>
      <vt:lpstr>Arial</vt:lpstr>
      <vt:lpstr>inherit</vt:lpstr>
      <vt:lpstr>Gubbi</vt:lpstr>
      <vt:lpstr>Century Gothic</vt:lpstr>
      <vt:lpstr>Microsoft YaHei</vt:lpstr>
      <vt:lpstr>Droid Sans Fallback</vt:lpstr>
      <vt:lpstr>Arial Unicode MS</vt:lpstr>
      <vt:lpstr>Calibri</vt:lpstr>
      <vt:lpstr>Trebuchet MS</vt:lpstr>
      <vt:lpstr>OpenSymbol</vt:lpstr>
      <vt:lpstr>Espiral</vt:lpstr>
      <vt:lpstr>Planeación</vt:lpstr>
      <vt:lpstr>¿Cuál consideras que es la importancia de conocer a profundidad el propósito de una planeación? </vt:lpstr>
      <vt:lpstr>¿Crees que el no llevar a cabo la metodología de la planeación, influya en el resultado final? ¿Por qué?   </vt:lpstr>
      <vt:lpstr>¿Cómo aplicas la organización en aspectos de tu vida? ¿Qué tan afectada se vería tu rutina sin ella? </vt:lpstr>
      <vt:lpstr>¿Cuál podrías decir que es tu motivación en el cumplimiento de las metas?  </vt:lpstr>
      <vt:lpstr> ¿Consideras que la descripción que se presenta en la clase es aplicable a la vida cotidiana? ¿Por qué?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Planeación</dc:title>
  <dc:creator>José Ibáñez</dc:creator>
  <cp:lastModifiedBy>jibanez</cp:lastModifiedBy>
  <cp:revision>28</cp:revision>
  <dcterms:created xsi:type="dcterms:W3CDTF">2023-09-03T06:40:36Z</dcterms:created>
  <dcterms:modified xsi:type="dcterms:W3CDTF">2023-09-03T06:40:36Z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1033-11.1.0.11704</vt:lpwstr>
  </property>
</Properties>
</file>