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2" r:id="rId1"/>
  </p:sldMasterIdLst>
  <p:sldIdLst>
    <p:sldId id="256" r:id="rId2"/>
    <p:sldId id="257" r:id="rId3"/>
    <p:sldId id="260" r:id="rId4"/>
    <p:sldId id="259" r:id="rId5"/>
    <p:sldId id="263" r:id="rId6"/>
    <p:sldId id="265" r:id="rId7"/>
    <p:sldId id="262" r:id="rId8"/>
    <p:sldId id="261" r:id="rId9"/>
    <p:sldId id="258" r:id="rId10"/>
    <p:sldId id="264" r:id="rId11"/>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965"/>
    <p:restoredTop sz="94624"/>
  </p:normalViewPr>
  <p:slideViewPr>
    <p:cSldViewPr snapToGrid="0" showGuides="1">
      <p:cViewPr varScale="1">
        <p:scale>
          <a:sx n="140" d="100"/>
          <a:sy n="140" d="100"/>
        </p:scale>
        <p:origin x="150" y="35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33821-597E-4B4F-8572-5DA1CB183565}"/>
              </a:ext>
            </a:extLst>
          </p:cNvPr>
          <p:cNvSpPr>
            <a:spLocks noGrp="1"/>
          </p:cNvSpPr>
          <p:nvPr>
            <p:ph type="ctrTitle"/>
          </p:nvPr>
        </p:nvSpPr>
        <p:spPr>
          <a:xfrm>
            <a:off x="548640" y="950976"/>
            <a:ext cx="6509385" cy="3556730"/>
          </a:xfrm>
        </p:spPr>
        <p:txBody>
          <a:bodyPr anchor="t">
            <a:normAutofit/>
          </a:bodyPr>
          <a:lstStyle>
            <a:lvl1pPr algn="l">
              <a:defRPr sz="4400"/>
            </a:lvl1pPr>
          </a:lstStyle>
          <a:p>
            <a:r>
              <a:rPr lang="en-US" dirty="0"/>
              <a:t>Click to edit Master title style</a:t>
            </a:r>
          </a:p>
        </p:txBody>
      </p:sp>
      <p:sp>
        <p:nvSpPr>
          <p:cNvPr id="3" name="Subtitle 2">
            <a:extLst>
              <a:ext uri="{FF2B5EF4-FFF2-40B4-BE49-F238E27FC236}">
                <a16:creationId xmlns:a16="http://schemas.microsoft.com/office/drawing/2014/main" id="{F4C38D70-8FF5-47D7-A0DD-087A227BC94F}"/>
              </a:ext>
            </a:extLst>
          </p:cNvPr>
          <p:cNvSpPr>
            <a:spLocks noGrp="1"/>
          </p:cNvSpPr>
          <p:nvPr>
            <p:ph type="subTitle" idx="1"/>
          </p:nvPr>
        </p:nvSpPr>
        <p:spPr>
          <a:xfrm>
            <a:off x="576072" y="4572000"/>
            <a:ext cx="6481953" cy="1485900"/>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6DB5B485-516D-48B7-AF1D-69AEEA351A94}"/>
              </a:ext>
            </a:extLst>
          </p:cNvPr>
          <p:cNvSpPr>
            <a:spLocks noGrp="1"/>
          </p:cNvSpPr>
          <p:nvPr>
            <p:ph type="dt" sz="half" idx="10"/>
          </p:nvPr>
        </p:nvSpPr>
        <p:spPr/>
        <p:txBody>
          <a:bodyPr/>
          <a:lstStyle/>
          <a:p>
            <a:fld id="{4CDE23C7-78A4-413A-A84B-93D4CC0A9EB1}" type="datetimeFigureOut">
              <a:rPr lang="en-US" smtClean="0"/>
              <a:t>8/29/2025</a:t>
            </a:fld>
            <a:endParaRPr lang="en-US"/>
          </a:p>
        </p:txBody>
      </p:sp>
      <p:sp>
        <p:nvSpPr>
          <p:cNvPr id="5" name="Footer Placeholder 4">
            <a:extLst>
              <a:ext uri="{FF2B5EF4-FFF2-40B4-BE49-F238E27FC236}">
                <a16:creationId xmlns:a16="http://schemas.microsoft.com/office/drawing/2014/main" id="{1D614DDB-2831-4FF8-9DA7-0449659D7A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F178F6-65BA-4964-80E2-DB6EA3355FBB}"/>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13963213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07F1B-6F93-4E6E-8C8C-D01A9DEB6AA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97D2968-FE85-492F-A77B-1771F4EAA8C6}"/>
              </a:ext>
            </a:extLst>
          </p:cNvPr>
          <p:cNvSpPr>
            <a:spLocks noGrp="1"/>
          </p:cNvSpPr>
          <p:nvPr>
            <p:ph type="body" orient="vert" idx="1"/>
          </p:nvPr>
        </p:nvSpPr>
        <p:spPr>
          <a:xfrm>
            <a:off x="548641" y="2028826"/>
            <a:ext cx="11094348" cy="4029074"/>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4592DA2-B1FB-45C6-B10C-141AC2BFB381}"/>
              </a:ext>
            </a:extLst>
          </p:cNvPr>
          <p:cNvSpPr>
            <a:spLocks noGrp="1"/>
          </p:cNvSpPr>
          <p:nvPr>
            <p:ph type="dt" sz="half" idx="10"/>
          </p:nvPr>
        </p:nvSpPr>
        <p:spPr/>
        <p:txBody>
          <a:bodyPr/>
          <a:lstStyle/>
          <a:p>
            <a:fld id="{4CDE23C7-78A4-413A-A84B-93D4CC0A9EB1}" type="datetimeFigureOut">
              <a:rPr lang="en-US" smtClean="0"/>
              <a:t>8/29/2025</a:t>
            </a:fld>
            <a:endParaRPr lang="en-US"/>
          </a:p>
        </p:txBody>
      </p:sp>
      <p:sp>
        <p:nvSpPr>
          <p:cNvPr id="5" name="Footer Placeholder 4">
            <a:extLst>
              <a:ext uri="{FF2B5EF4-FFF2-40B4-BE49-F238E27FC236}">
                <a16:creationId xmlns:a16="http://schemas.microsoft.com/office/drawing/2014/main" id="{18CA6D78-CE47-4CA7-B3B6-AFAE5175F6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EDC5C0-8780-4819-A8FC-32A0141D271C}"/>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42825390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7B8F9A8-05F2-4F79-B689-1FA2F31965D8}"/>
              </a:ext>
            </a:extLst>
          </p:cNvPr>
          <p:cNvSpPr>
            <a:spLocks noGrp="1"/>
          </p:cNvSpPr>
          <p:nvPr>
            <p:ph type="title" orient="vert"/>
          </p:nvPr>
        </p:nvSpPr>
        <p:spPr>
          <a:xfrm>
            <a:off x="9472612" y="952499"/>
            <a:ext cx="2207417" cy="5105401"/>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05D615BC-61CD-4D59-8E85-B59072E2B22D}"/>
              </a:ext>
            </a:extLst>
          </p:cNvPr>
          <p:cNvSpPr>
            <a:spLocks noGrp="1"/>
          </p:cNvSpPr>
          <p:nvPr>
            <p:ph type="body" orient="vert" idx="1"/>
          </p:nvPr>
        </p:nvSpPr>
        <p:spPr>
          <a:xfrm>
            <a:off x="557924" y="952499"/>
            <a:ext cx="8914688" cy="51054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3F81C46-8CC0-4B79-AF2E-84C86C6A803A}"/>
              </a:ext>
            </a:extLst>
          </p:cNvPr>
          <p:cNvSpPr>
            <a:spLocks noGrp="1"/>
          </p:cNvSpPr>
          <p:nvPr>
            <p:ph type="dt" sz="half" idx="10"/>
          </p:nvPr>
        </p:nvSpPr>
        <p:spPr/>
        <p:txBody>
          <a:bodyPr/>
          <a:lstStyle/>
          <a:p>
            <a:fld id="{4CDE23C7-78A4-413A-A84B-93D4CC0A9EB1}" type="datetimeFigureOut">
              <a:rPr lang="en-US" smtClean="0"/>
              <a:t>8/29/2025</a:t>
            </a:fld>
            <a:endParaRPr lang="en-US"/>
          </a:p>
        </p:txBody>
      </p:sp>
      <p:sp>
        <p:nvSpPr>
          <p:cNvPr id="5" name="Footer Placeholder 4">
            <a:extLst>
              <a:ext uri="{FF2B5EF4-FFF2-40B4-BE49-F238E27FC236}">
                <a16:creationId xmlns:a16="http://schemas.microsoft.com/office/drawing/2014/main" id="{A1A76817-4D29-4888-B68C-A35F5A069C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A0B21A-30A9-4173-9E3F-D985B86A35CE}"/>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33664253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A45AC-24E0-45A1-90C3-7BF96C3FC7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2018E1-7CA3-4B5E-9683-554FDFC63E4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95D32D-7150-4DF2-B992-A2B4F5605D94}"/>
              </a:ext>
            </a:extLst>
          </p:cNvPr>
          <p:cNvSpPr>
            <a:spLocks noGrp="1"/>
          </p:cNvSpPr>
          <p:nvPr>
            <p:ph type="dt" sz="half" idx="10"/>
          </p:nvPr>
        </p:nvSpPr>
        <p:spPr/>
        <p:txBody>
          <a:bodyPr/>
          <a:lstStyle/>
          <a:p>
            <a:fld id="{4CDE23C7-78A4-413A-A84B-93D4CC0A9EB1}" type="datetimeFigureOut">
              <a:rPr lang="en-US" smtClean="0"/>
              <a:t>8/29/2025</a:t>
            </a:fld>
            <a:endParaRPr lang="en-US"/>
          </a:p>
        </p:txBody>
      </p:sp>
      <p:sp>
        <p:nvSpPr>
          <p:cNvPr id="5" name="Footer Placeholder 4">
            <a:extLst>
              <a:ext uri="{FF2B5EF4-FFF2-40B4-BE49-F238E27FC236}">
                <a16:creationId xmlns:a16="http://schemas.microsoft.com/office/drawing/2014/main" id="{F3D03F0C-FCA3-464C-B6ED-864DB51E7D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C41006-DAE1-4326-B1AE-FD527A653BDE}"/>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23607284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73B84-BE32-464A-A765-975C21B5CF4B}"/>
              </a:ext>
            </a:extLst>
          </p:cNvPr>
          <p:cNvSpPr>
            <a:spLocks noGrp="1"/>
          </p:cNvSpPr>
          <p:nvPr>
            <p:ph type="title"/>
          </p:nvPr>
        </p:nvSpPr>
        <p:spPr>
          <a:xfrm>
            <a:off x="557923" y="952500"/>
            <a:ext cx="6678695" cy="3962398"/>
          </a:xfrm>
        </p:spPr>
        <p:txBody>
          <a:bodyPr anchor="t">
            <a:normAutofit/>
          </a:bodyPr>
          <a:lstStyle>
            <a:lvl1pPr>
              <a:defRPr sz="5400"/>
            </a:lvl1pPr>
          </a:lstStyle>
          <a:p>
            <a:r>
              <a:rPr lang="en-US" dirty="0"/>
              <a:t>Click to edit Master title style</a:t>
            </a:r>
          </a:p>
        </p:txBody>
      </p:sp>
      <p:sp>
        <p:nvSpPr>
          <p:cNvPr id="3" name="Text Placeholder 2">
            <a:extLst>
              <a:ext uri="{FF2B5EF4-FFF2-40B4-BE49-F238E27FC236}">
                <a16:creationId xmlns:a16="http://schemas.microsoft.com/office/drawing/2014/main" id="{640145C2-97CF-4887-904A-8ADC80525A2E}"/>
              </a:ext>
            </a:extLst>
          </p:cNvPr>
          <p:cNvSpPr>
            <a:spLocks noGrp="1"/>
          </p:cNvSpPr>
          <p:nvPr>
            <p:ph type="body" idx="1"/>
          </p:nvPr>
        </p:nvSpPr>
        <p:spPr>
          <a:xfrm>
            <a:off x="8043860" y="952501"/>
            <a:ext cx="3500440" cy="3962399"/>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E524559-DA32-4398-A8EE-EED2469D63BB}"/>
              </a:ext>
            </a:extLst>
          </p:cNvPr>
          <p:cNvSpPr>
            <a:spLocks noGrp="1"/>
          </p:cNvSpPr>
          <p:nvPr>
            <p:ph type="dt" sz="half" idx="10"/>
          </p:nvPr>
        </p:nvSpPr>
        <p:spPr/>
        <p:txBody>
          <a:bodyPr/>
          <a:lstStyle/>
          <a:p>
            <a:fld id="{4CDE23C7-78A4-413A-A84B-93D4CC0A9EB1}" type="datetimeFigureOut">
              <a:rPr lang="en-US" smtClean="0"/>
              <a:t>8/29/2025</a:t>
            </a:fld>
            <a:endParaRPr lang="en-US"/>
          </a:p>
        </p:txBody>
      </p:sp>
      <p:sp>
        <p:nvSpPr>
          <p:cNvPr id="5" name="Footer Placeholder 4">
            <a:extLst>
              <a:ext uri="{FF2B5EF4-FFF2-40B4-BE49-F238E27FC236}">
                <a16:creationId xmlns:a16="http://schemas.microsoft.com/office/drawing/2014/main" id="{73967BE1-F1AC-4732-B52E-1C7D63DEF8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A13C03-DDF0-48C6-B1BF-D28875F8238F}"/>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26028668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6F411-42B3-4A17-BE7E-861BE7E7DC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58E0603-F4C0-40AC-A53E-40449D53D741}"/>
              </a:ext>
            </a:extLst>
          </p:cNvPr>
          <p:cNvSpPr>
            <a:spLocks noGrp="1"/>
          </p:cNvSpPr>
          <p:nvPr>
            <p:ph sz="half" idx="1"/>
          </p:nvPr>
        </p:nvSpPr>
        <p:spPr>
          <a:xfrm>
            <a:off x="548640" y="2029968"/>
            <a:ext cx="5281506" cy="41481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F6BC5634-2887-4182-A9BE-B382357D4F9C}"/>
              </a:ext>
            </a:extLst>
          </p:cNvPr>
          <p:cNvSpPr>
            <a:spLocks noGrp="1"/>
          </p:cNvSpPr>
          <p:nvPr>
            <p:ph sz="half" idx="2"/>
          </p:nvPr>
        </p:nvSpPr>
        <p:spPr>
          <a:xfrm>
            <a:off x="6257928" y="2029968"/>
            <a:ext cx="5281506" cy="41481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D56B6E74-28E1-4684-B515-4265ED7B1EAE}"/>
              </a:ext>
            </a:extLst>
          </p:cNvPr>
          <p:cNvSpPr>
            <a:spLocks noGrp="1"/>
          </p:cNvSpPr>
          <p:nvPr>
            <p:ph type="dt" sz="half" idx="10"/>
          </p:nvPr>
        </p:nvSpPr>
        <p:spPr/>
        <p:txBody>
          <a:bodyPr/>
          <a:lstStyle/>
          <a:p>
            <a:fld id="{4CDE23C7-78A4-413A-A84B-93D4CC0A9EB1}" type="datetimeFigureOut">
              <a:rPr lang="en-US" smtClean="0"/>
              <a:t>8/29/2025</a:t>
            </a:fld>
            <a:endParaRPr lang="en-US"/>
          </a:p>
        </p:txBody>
      </p:sp>
      <p:sp>
        <p:nvSpPr>
          <p:cNvPr id="6" name="Footer Placeholder 5">
            <a:extLst>
              <a:ext uri="{FF2B5EF4-FFF2-40B4-BE49-F238E27FC236}">
                <a16:creationId xmlns:a16="http://schemas.microsoft.com/office/drawing/2014/main" id="{18D375EA-A8F8-485D-A82F-CD85D4C9E1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D9E4B0-F5E3-407F-A548-B616E774987F}"/>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3799758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2161A-7627-4D64-AF08-10D702AFE286}"/>
              </a:ext>
            </a:extLst>
          </p:cNvPr>
          <p:cNvSpPr>
            <a:spLocks noGrp="1"/>
          </p:cNvSpPr>
          <p:nvPr>
            <p:ph type="title"/>
          </p:nvPr>
        </p:nvSpPr>
        <p:spPr>
          <a:xfrm>
            <a:off x="552659" y="950976"/>
            <a:ext cx="10802729" cy="881796"/>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553B6884-07D8-4CC4-BE99-516F1433BED8}"/>
              </a:ext>
            </a:extLst>
          </p:cNvPr>
          <p:cNvSpPr>
            <a:spLocks noGrp="1"/>
          </p:cNvSpPr>
          <p:nvPr>
            <p:ph type="body" idx="1"/>
          </p:nvPr>
        </p:nvSpPr>
        <p:spPr>
          <a:xfrm>
            <a:off x="542918" y="1832772"/>
            <a:ext cx="5281507" cy="742638"/>
          </a:xfrm>
        </p:spPr>
        <p:txBody>
          <a:bodyPr anchor="b">
            <a:normAutofit/>
          </a:bodyPr>
          <a:lstStyle>
            <a:lvl1pPr marL="0" indent="0">
              <a:buNone/>
              <a:defRPr sz="1800" b="1" cap="all" spc="13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E182C638-B5A8-4F8C-85AE-33BEAF54C07A}"/>
              </a:ext>
            </a:extLst>
          </p:cNvPr>
          <p:cNvSpPr>
            <a:spLocks noGrp="1"/>
          </p:cNvSpPr>
          <p:nvPr>
            <p:ph sz="half" idx="2"/>
          </p:nvPr>
        </p:nvSpPr>
        <p:spPr>
          <a:xfrm>
            <a:off x="548640" y="2600531"/>
            <a:ext cx="528150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E40D1933-A703-4BDC-A697-728E899EEDE1}"/>
              </a:ext>
            </a:extLst>
          </p:cNvPr>
          <p:cNvSpPr>
            <a:spLocks noGrp="1"/>
          </p:cNvSpPr>
          <p:nvPr>
            <p:ph type="body" sz="quarter" idx="3"/>
          </p:nvPr>
        </p:nvSpPr>
        <p:spPr>
          <a:xfrm>
            <a:off x="6257927" y="1832772"/>
            <a:ext cx="5283202" cy="742638"/>
          </a:xfrm>
        </p:spPr>
        <p:txBody>
          <a:bodyPr anchor="b">
            <a:normAutofit/>
          </a:bodyPr>
          <a:lstStyle>
            <a:lvl1pPr marL="0" indent="0">
              <a:buNone/>
              <a:defRPr sz="1800" b="1" cap="all" spc="13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95925DBD-4D51-4A2D-B1E4-6D094CD1E803}"/>
              </a:ext>
            </a:extLst>
          </p:cNvPr>
          <p:cNvSpPr>
            <a:spLocks noGrp="1"/>
          </p:cNvSpPr>
          <p:nvPr>
            <p:ph sz="quarter" idx="4"/>
          </p:nvPr>
        </p:nvSpPr>
        <p:spPr>
          <a:xfrm>
            <a:off x="6257927" y="2600531"/>
            <a:ext cx="5283202"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62636E2-E26E-42F7-9E05-3F756C7D17AE}"/>
              </a:ext>
            </a:extLst>
          </p:cNvPr>
          <p:cNvSpPr>
            <a:spLocks noGrp="1"/>
          </p:cNvSpPr>
          <p:nvPr>
            <p:ph type="dt" sz="half" idx="10"/>
          </p:nvPr>
        </p:nvSpPr>
        <p:spPr/>
        <p:txBody>
          <a:bodyPr/>
          <a:lstStyle/>
          <a:p>
            <a:fld id="{4CDE23C7-78A4-413A-A84B-93D4CC0A9EB1}" type="datetimeFigureOut">
              <a:rPr lang="en-US" smtClean="0"/>
              <a:t>8/29/2025</a:t>
            </a:fld>
            <a:endParaRPr lang="en-US"/>
          </a:p>
        </p:txBody>
      </p:sp>
      <p:sp>
        <p:nvSpPr>
          <p:cNvPr id="8" name="Footer Placeholder 7">
            <a:extLst>
              <a:ext uri="{FF2B5EF4-FFF2-40B4-BE49-F238E27FC236}">
                <a16:creationId xmlns:a16="http://schemas.microsoft.com/office/drawing/2014/main" id="{86F7281B-0E5C-421E-AFFE-775F57C5DDB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E483462-E410-4DC7-AE53-27AABECFE6E8}"/>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24509778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CFA68-31B5-48C5-929A-842FDF0FD8E7}"/>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595A2600-419E-46E9-946F-FBDEDBA1D448}"/>
              </a:ext>
            </a:extLst>
          </p:cNvPr>
          <p:cNvSpPr>
            <a:spLocks noGrp="1"/>
          </p:cNvSpPr>
          <p:nvPr>
            <p:ph type="dt" sz="half" idx="10"/>
          </p:nvPr>
        </p:nvSpPr>
        <p:spPr/>
        <p:txBody>
          <a:bodyPr/>
          <a:lstStyle/>
          <a:p>
            <a:fld id="{4CDE23C7-78A4-413A-A84B-93D4CC0A9EB1}" type="datetimeFigureOut">
              <a:rPr lang="en-US" smtClean="0"/>
              <a:t>8/29/2025</a:t>
            </a:fld>
            <a:endParaRPr lang="en-US"/>
          </a:p>
        </p:txBody>
      </p:sp>
      <p:sp>
        <p:nvSpPr>
          <p:cNvPr id="4" name="Footer Placeholder 3">
            <a:extLst>
              <a:ext uri="{FF2B5EF4-FFF2-40B4-BE49-F238E27FC236}">
                <a16:creationId xmlns:a16="http://schemas.microsoft.com/office/drawing/2014/main" id="{1385F9A9-98FF-4653-A570-9F351A1ABDC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BD44457-95F1-4B15-A647-B14F91F7A6D4}"/>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375125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519EABA-1008-4E49-9184-3A946ECD7199}"/>
              </a:ext>
            </a:extLst>
          </p:cNvPr>
          <p:cNvSpPr>
            <a:spLocks noGrp="1"/>
          </p:cNvSpPr>
          <p:nvPr>
            <p:ph type="dt" sz="half" idx="10"/>
          </p:nvPr>
        </p:nvSpPr>
        <p:spPr/>
        <p:txBody>
          <a:bodyPr/>
          <a:lstStyle/>
          <a:p>
            <a:fld id="{4CDE23C7-78A4-413A-A84B-93D4CC0A9EB1}" type="datetimeFigureOut">
              <a:rPr lang="en-US" smtClean="0"/>
              <a:t>8/29/2025</a:t>
            </a:fld>
            <a:endParaRPr lang="en-US"/>
          </a:p>
        </p:txBody>
      </p:sp>
      <p:sp>
        <p:nvSpPr>
          <p:cNvPr id="3" name="Footer Placeholder 2">
            <a:extLst>
              <a:ext uri="{FF2B5EF4-FFF2-40B4-BE49-F238E27FC236}">
                <a16:creationId xmlns:a16="http://schemas.microsoft.com/office/drawing/2014/main" id="{D05C3BD0-269D-4127-B5F7-84B0D8A7422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1623447-C740-4495-93EC-7252B1B929E4}"/>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21973923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D1155-71E7-4F0A-BB62-933743CF6EDD}"/>
              </a:ext>
            </a:extLst>
          </p:cNvPr>
          <p:cNvSpPr>
            <a:spLocks noGrp="1"/>
          </p:cNvSpPr>
          <p:nvPr>
            <p:ph type="title"/>
          </p:nvPr>
        </p:nvSpPr>
        <p:spPr>
          <a:xfrm>
            <a:off x="548640" y="952500"/>
            <a:ext cx="4124084" cy="2362200"/>
          </a:xfrm>
        </p:spPr>
        <p:txBody>
          <a:bodyPr anchor="t"/>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E0CB6D44-5A1E-4176-8766-4B81E045D50A}"/>
              </a:ext>
            </a:extLst>
          </p:cNvPr>
          <p:cNvSpPr>
            <a:spLocks noGrp="1"/>
          </p:cNvSpPr>
          <p:nvPr>
            <p:ph idx="1"/>
          </p:nvPr>
        </p:nvSpPr>
        <p:spPr>
          <a:xfrm>
            <a:off x="5600700" y="952500"/>
            <a:ext cx="5934074" cy="49085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8C810EC6-11DD-4B5D-A2D2-4DCF73E58389}"/>
              </a:ext>
            </a:extLst>
          </p:cNvPr>
          <p:cNvSpPr>
            <a:spLocks noGrp="1"/>
          </p:cNvSpPr>
          <p:nvPr>
            <p:ph type="body" sz="half" idx="2"/>
          </p:nvPr>
        </p:nvSpPr>
        <p:spPr>
          <a:xfrm>
            <a:off x="548641" y="3429000"/>
            <a:ext cx="4124084" cy="243998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CD5DFCDF-666E-4DB4-A1C0-79D40A007066}"/>
              </a:ext>
            </a:extLst>
          </p:cNvPr>
          <p:cNvSpPr>
            <a:spLocks noGrp="1"/>
          </p:cNvSpPr>
          <p:nvPr>
            <p:ph type="dt" sz="half" idx="10"/>
          </p:nvPr>
        </p:nvSpPr>
        <p:spPr/>
        <p:txBody>
          <a:bodyPr/>
          <a:lstStyle/>
          <a:p>
            <a:fld id="{4CDE23C7-78A4-413A-A84B-93D4CC0A9EB1}" type="datetimeFigureOut">
              <a:rPr lang="en-US" smtClean="0"/>
              <a:t>8/29/2025</a:t>
            </a:fld>
            <a:endParaRPr lang="en-US"/>
          </a:p>
        </p:txBody>
      </p:sp>
      <p:sp>
        <p:nvSpPr>
          <p:cNvPr id="6" name="Footer Placeholder 5">
            <a:extLst>
              <a:ext uri="{FF2B5EF4-FFF2-40B4-BE49-F238E27FC236}">
                <a16:creationId xmlns:a16="http://schemas.microsoft.com/office/drawing/2014/main" id="{083A69AC-15E6-4B19-A59D-DBDBE923DB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79F0EE-74DE-4FEC-81E9-E40D53397857}"/>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22603134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3CA4F-6508-4AD6-8367-A0288D888DD6}"/>
              </a:ext>
            </a:extLst>
          </p:cNvPr>
          <p:cNvSpPr>
            <a:spLocks noGrp="1"/>
          </p:cNvSpPr>
          <p:nvPr>
            <p:ph type="title"/>
          </p:nvPr>
        </p:nvSpPr>
        <p:spPr>
          <a:xfrm>
            <a:off x="548641" y="952500"/>
            <a:ext cx="4124084" cy="2397918"/>
          </a:xfrm>
        </p:spPr>
        <p:txBody>
          <a:bodyPr anchor="t"/>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1906BFCD-2F93-4D99-89EA-F0359FB782B7}"/>
              </a:ext>
            </a:extLst>
          </p:cNvPr>
          <p:cNvSpPr>
            <a:spLocks noGrp="1"/>
          </p:cNvSpPr>
          <p:nvPr>
            <p:ph type="pic" idx="1"/>
          </p:nvPr>
        </p:nvSpPr>
        <p:spPr>
          <a:xfrm>
            <a:off x="5522119" y="987425"/>
            <a:ext cx="6022181"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FF4C1F7-1272-41C8-8C29-676316D02D5D}"/>
              </a:ext>
            </a:extLst>
          </p:cNvPr>
          <p:cNvSpPr>
            <a:spLocks noGrp="1"/>
          </p:cNvSpPr>
          <p:nvPr>
            <p:ph type="body" sz="half" idx="2"/>
          </p:nvPr>
        </p:nvSpPr>
        <p:spPr>
          <a:xfrm>
            <a:off x="548641" y="3429000"/>
            <a:ext cx="4124084" cy="24399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A5CDD491-0FE6-4B42-AAA6-B698E46F1A8E}"/>
              </a:ext>
            </a:extLst>
          </p:cNvPr>
          <p:cNvSpPr>
            <a:spLocks noGrp="1"/>
          </p:cNvSpPr>
          <p:nvPr>
            <p:ph type="dt" sz="half" idx="10"/>
          </p:nvPr>
        </p:nvSpPr>
        <p:spPr/>
        <p:txBody>
          <a:bodyPr/>
          <a:lstStyle/>
          <a:p>
            <a:fld id="{4CDE23C7-78A4-413A-A84B-93D4CC0A9EB1}" type="datetimeFigureOut">
              <a:rPr lang="en-US" smtClean="0"/>
              <a:t>8/29/2025</a:t>
            </a:fld>
            <a:endParaRPr lang="en-US"/>
          </a:p>
        </p:txBody>
      </p:sp>
      <p:sp>
        <p:nvSpPr>
          <p:cNvPr id="6" name="Footer Placeholder 5">
            <a:extLst>
              <a:ext uri="{FF2B5EF4-FFF2-40B4-BE49-F238E27FC236}">
                <a16:creationId xmlns:a16="http://schemas.microsoft.com/office/drawing/2014/main" id="{D258F83F-4E9F-4607-A69B-DFC932560A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324484-C6E4-4D8A-BDAB-09B1FBB43631}"/>
              </a:ext>
            </a:extLst>
          </p:cNvPr>
          <p:cNvSpPr>
            <a:spLocks noGrp="1"/>
          </p:cNvSpPr>
          <p:nvPr>
            <p:ph type="sldNum" sz="quarter" idx="12"/>
          </p:nvPr>
        </p:nvSpPr>
        <p:spPr/>
        <p:txBody>
          <a:bodyPr/>
          <a:lstStyle/>
          <a:p>
            <a:fld id="{6CB39E08-E0E5-4B1A-8F7D-08FE7678A3B6}" type="slidenum">
              <a:rPr lang="en-US" smtClean="0"/>
              <a:t>‹#›</a:t>
            </a:fld>
            <a:endParaRPr lang="en-US"/>
          </a:p>
        </p:txBody>
      </p:sp>
    </p:spTree>
    <p:extLst>
      <p:ext uri="{BB962C8B-B14F-4D97-AF65-F5344CB8AC3E}">
        <p14:creationId xmlns:p14="http://schemas.microsoft.com/office/powerpoint/2010/main" val="35665337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F90E843-90BA-4A7D-8F9F-FFE49387A618}"/>
              </a:ext>
            </a:extLst>
          </p:cNvPr>
          <p:cNvSpPr>
            <a:spLocks noGrp="1"/>
          </p:cNvSpPr>
          <p:nvPr>
            <p:ph type="title"/>
          </p:nvPr>
        </p:nvSpPr>
        <p:spPr>
          <a:xfrm>
            <a:off x="548639" y="950976"/>
            <a:ext cx="10995659" cy="1077849"/>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43F7CA62-9B55-49B4-94B6-EAAF7D5AE0DC}"/>
              </a:ext>
            </a:extLst>
          </p:cNvPr>
          <p:cNvSpPr>
            <a:spLocks noGrp="1"/>
          </p:cNvSpPr>
          <p:nvPr>
            <p:ph type="body" idx="1"/>
          </p:nvPr>
        </p:nvSpPr>
        <p:spPr>
          <a:xfrm>
            <a:off x="548641" y="2028826"/>
            <a:ext cx="10995660" cy="402907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93CEA03-AAFA-4A69-A3DA-1DD0EF273F11}"/>
              </a:ext>
            </a:extLst>
          </p:cNvPr>
          <p:cNvSpPr>
            <a:spLocks noGrp="1"/>
          </p:cNvSpPr>
          <p:nvPr>
            <p:ph type="dt" sz="half" idx="2"/>
          </p:nvPr>
        </p:nvSpPr>
        <p:spPr>
          <a:xfrm>
            <a:off x="588729" y="6449535"/>
            <a:ext cx="2983095" cy="308453"/>
          </a:xfrm>
          <a:prstGeom prst="rect">
            <a:avLst/>
          </a:prstGeom>
        </p:spPr>
        <p:txBody>
          <a:bodyPr vert="horz" lIns="91440" tIns="45720" rIns="91440" bIns="45720" rtlCol="0" anchor="t"/>
          <a:lstStyle>
            <a:lvl1pPr algn="l">
              <a:defRPr sz="900">
                <a:solidFill>
                  <a:schemeClr val="tx1"/>
                </a:solidFill>
              </a:defRPr>
            </a:lvl1pPr>
          </a:lstStyle>
          <a:p>
            <a:fld id="{4CDE23C7-78A4-413A-A84B-93D4CC0A9EB1}" type="datetimeFigureOut">
              <a:rPr lang="en-US" smtClean="0"/>
              <a:pPr/>
              <a:t>8/29/2025</a:t>
            </a:fld>
            <a:endParaRPr lang="en-US" dirty="0"/>
          </a:p>
        </p:txBody>
      </p:sp>
      <p:sp>
        <p:nvSpPr>
          <p:cNvPr id="5" name="Footer Placeholder 4">
            <a:extLst>
              <a:ext uri="{FF2B5EF4-FFF2-40B4-BE49-F238E27FC236}">
                <a16:creationId xmlns:a16="http://schemas.microsoft.com/office/drawing/2014/main" id="{F3E97F43-1ECB-4FC2-863E-26CEE24A008A}"/>
              </a:ext>
            </a:extLst>
          </p:cNvPr>
          <p:cNvSpPr>
            <a:spLocks noGrp="1"/>
          </p:cNvSpPr>
          <p:nvPr>
            <p:ph type="ftr" sz="quarter" idx="3"/>
          </p:nvPr>
        </p:nvSpPr>
        <p:spPr>
          <a:xfrm>
            <a:off x="557924" y="173776"/>
            <a:ext cx="411480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53C7F9D8-4B2E-4871-B2AE-EFC06BE23179}"/>
              </a:ext>
            </a:extLst>
          </p:cNvPr>
          <p:cNvSpPr>
            <a:spLocks noGrp="1"/>
          </p:cNvSpPr>
          <p:nvPr>
            <p:ph type="sldNum" sz="quarter" idx="4"/>
          </p:nvPr>
        </p:nvSpPr>
        <p:spPr>
          <a:xfrm>
            <a:off x="10710710" y="6449535"/>
            <a:ext cx="932279" cy="308453"/>
          </a:xfrm>
          <a:prstGeom prst="rect">
            <a:avLst/>
          </a:prstGeom>
        </p:spPr>
        <p:txBody>
          <a:bodyPr vert="horz" lIns="91440" tIns="45720" rIns="91440" bIns="45720" rtlCol="0" anchor="t"/>
          <a:lstStyle>
            <a:lvl1pPr algn="r">
              <a:defRPr sz="900">
                <a:solidFill>
                  <a:schemeClr val="tx1"/>
                </a:solidFill>
              </a:defRPr>
            </a:lvl1pPr>
          </a:lstStyle>
          <a:p>
            <a:fld id="{6CB39E08-E0E5-4B1A-8F7D-08FE7678A3B6}" type="slidenum">
              <a:rPr lang="en-US" smtClean="0"/>
              <a:pPr/>
              <a:t>‹#›</a:t>
            </a:fld>
            <a:endParaRPr lang="en-US"/>
          </a:p>
        </p:txBody>
      </p:sp>
      <p:cxnSp>
        <p:nvCxnSpPr>
          <p:cNvPr id="7" name="Straight Connector 6">
            <a:extLst>
              <a:ext uri="{FF2B5EF4-FFF2-40B4-BE49-F238E27FC236}">
                <a16:creationId xmlns:a16="http://schemas.microsoft.com/office/drawing/2014/main" id="{462919E4-C488-4107-9EF1-66152F848008}"/>
              </a:ext>
            </a:extLst>
          </p:cNvPr>
          <p:cNvCxnSpPr>
            <a:cxnSpLocks/>
          </p:cNvCxnSpPr>
          <p:nvPr/>
        </p:nvCxnSpPr>
        <p:spPr>
          <a:xfrm>
            <a:off x="643467" y="678719"/>
            <a:ext cx="10905066"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BF79732-4088-424C-A653-4534E4389443}"/>
              </a:ext>
            </a:extLst>
          </p:cNvPr>
          <p:cNvCxnSpPr>
            <a:cxnSpLocks/>
          </p:cNvCxnSpPr>
          <p:nvPr/>
        </p:nvCxnSpPr>
        <p:spPr>
          <a:xfrm>
            <a:off x="643467" y="6309695"/>
            <a:ext cx="10905066"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0233101"/>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51" r:id="rId6"/>
    <p:sldLayoutId id="2147483746" r:id="rId7"/>
    <p:sldLayoutId id="2147483747" r:id="rId8"/>
    <p:sldLayoutId id="2147483748" r:id="rId9"/>
    <p:sldLayoutId id="2147483750" r:id="rId10"/>
    <p:sldLayoutId id="2147483749" r:id="rId11"/>
  </p:sldLayoutIdLst>
  <p:txStyles>
    <p:titleStyle>
      <a:lvl1pPr algn="l" defTabSz="914400" rtl="0" eaLnBrk="1" latinLnBrk="0" hangingPunct="1">
        <a:lnSpc>
          <a:spcPct val="85000"/>
        </a:lnSpc>
        <a:spcBef>
          <a:spcPct val="0"/>
        </a:spcBef>
        <a:buNone/>
        <a:defRPr sz="3600" kern="1200">
          <a:solidFill>
            <a:schemeClr val="accent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50292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23444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Vector background of vibrant colors splashing">
            <a:extLst>
              <a:ext uri="{FF2B5EF4-FFF2-40B4-BE49-F238E27FC236}">
                <a16:creationId xmlns:a16="http://schemas.microsoft.com/office/drawing/2014/main" id="{89B916E5-D77B-FFF4-6F38-2E65A4A7EAD2}"/>
              </a:ext>
            </a:extLst>
          </p:cNvPr>
          <p:cNvPicPr>
            <a:picLocks noChangeAspect="1"/>
          </p:cNvPicPr>
          <p:nvPr/>
        </p:nvPicPr>
        <p:blipFill rotWithShape="1">
          <a:blip r:embed="rId2"/>
          <a:srcRect t="17280"/>
          <a:stretch/>
        </p:blipFill>
        <p:spPr>
          <a:xfrm>
            <a:off x="20" y="10"/>
            <a:ext cx="12191981" cy="6857990"/>
          </a:xfrm>
          <a:prstGeom prst="rect">
            <a:avLst/>
          </a:prstGeom>
          <a:noFill/>
        </p:spPr>
      </p:pic>
      <p:sp>
        <p:nvSpPr>
          <p:cNvPr id="33" name="Title 1">
            <a:extLst>
              <a:ext uri="{FF2B5EF4-FFF2-40B4-BE49-F238E27FC236}">
                <a16:creationId xmlns:a16="http://schemas.microsoft.com/office/drawing/2014/main" id="{BA4B1949-F4A7-44BB-A4B7-EB27A9663578}"/>
              </a:ext>
            </a:extLst>
          </p:cNvPr>
          <p:cNvSpPr>
            <a:spLocks noGrp="1"/>
          </p:cNvSpPr>
          <p:nvPr>
            <p:ph type="ctrTitle"/>
          </p:nvPr>
        </p:nvSpPr>
        <p:spPr>
          <a:xfrm>
            <a:off x="448627" y="692246"/>
            <a:ext cx="6476474" cy="979392"/>
          </a:xfrm>
        </p:spPr>
        <p:txBody>
          <a:bodyPr anchor="b">
            <a:noAutofit/>
          </a:bodyPr>
          <a:lstStyle/>
          <a:p>
            <a:pPr>
              <a:lnSpc>
                <a:spcPct val="115000"/>
              </a:lnSpc>
              <a:spcAft>
                <a:spcPts val="800"/>
              </a:spcAft>
            </a:pPr>
            <a:r>
              <a:rPr lang="es-MX" sz="3000" dirty="0">
                <a:solidFill>
                  <a:schemeClr val="bg1"/>
                </a:solidFill>
                <a:effectLst/>
                <a:ea typeface="Arial Black" panose="020B0604020202020204" pitchFamily="34" charset="0"/>
                <a:cs typeface="Arial Black" panose="020B0604020202020204" pitchFamily="34" charset="0"/>
              </a:rPr>
              <a:t>M</a:t>
            </a:r>
            <a:r>
              <a:rPr lang="es-MX" sz="3000" dirty="0">
                <a:solidFill>
                  <a:schemeClr val="bg1"/>
                </a:solidFill>
                <a:ea typeface="Arial Black" panose="020B0604020202020204" pitchFamily="34" charset="0"/>
                <a:cs typeface="Arial Black" panose="020B0604020202020204" pitchFamily="34" charset="0"/>
              </a:rPr>
              <a:t>8</a:t>
            </a:r>
            <a:r>
              <a:rPr lang="es-MX" sz="3000" dirty="0">
                <a:solidFill>
                  <a:schemeClr val="bg1"/>
                </a:solidFill>
                <a:effectLst/>
                <a:ea typeface="Arial Black" panose="020B0604020202020204" pitchFamily="34" charset="0"/>
                <a:cs typeface="Arial Black" panose="020B0604020202020204" pitchFamily="34" charset="0"/>
              </a:rPr>
              <a:t> Diseño de redes FIN A</a:t>
            </a:r>
            <a:br>
              <a:rPr lang="es-MX" sz="3000" dirty="0">
                <a:solidFill>
                  <a:schemeClr val="bg1"/>
                </a:solidFill>
                <a:effectLst/>
                <a:ea typeface="Calibri" panose="020F0502020204030204" pitchFamily="34" charset="0"/>
              </a:rPr>
            </a:br>
            <a:r>
              <a:rPr lang="es-MX" sz="3000" dirty="0">
                <a:solidFill>
                  <a:schemeClr val="bg1"/>
                </a:solidFill>
                <a:effectLst/>
                <a:ea typeface="Arial Black" panose="020B0604020202020204" pitchFamily="34" charset="0"/>
                <a:cs typeface="Arial Black" panose="020B0604020202020204" pitchFamily="34" charset="0"/>
              </a:rPr>
              <a:t>Proyecto Modular</a:t>
            </a:r>
            <a:endParaRPr lang="en-US" sz="3000" dirty="0">
              <a:solidFill>
                <a:schemeClr val="bg1"/>
              </a:solidFill>
              <a:effectLst>
                <a:outerShdw blurRad="38100" dist="38100" dir="2700000" algn="tl">
                  <a:srgbClr val="000000">
                    <a:alpha val="43137"/>
                  </a:srgbClr>
                </a:outerShdw>
              </a:effectLst>
            </a:endParaRPr>
          </a:p>
        </p:txBody>
      </p:sp>
      <p:sp>
        <p:nvSpPr>
          <p:cNvPr id="22" name="Subtitle 2">
            <a:extLst>
              <a:ext uri="{FF2B5EF4-FFF2-40B4-BE49-F238E27FC236}">
                <a16:creationId xmlns:a16="http://schemas.microsoft.com/office/drawing/2014/main" id="{EEE29103-7EAD-4144-AEB1-9015FB7BF86F}"/>
              </a:ext>
            </a:extLst>
          </p:cNvPr>
          <p:cNvSpPr>
            <a:spLocks noGrp="1"/>
          </p:cNvSpPr>
          <p:nvPr>
            <p:ph type="subTitle" idx="1"/>
          </p:nvPr>
        </p:nvSpPr>
        <p:spPr>
          <a:xfrm>
            <a:off x="8115300" y="4637304"/>
            <a:ext cx="3429000" cy="1420597"/>
          </a:xfrm>
        </p:spPr>
        <p:txBody>
          <a:bodyPr anchor="b">
            <a:normAutofit/>
          </a:bodyPr>
          <a:lstStyle/>
          <a:p>
            <a:r>
              <a:rPr lang="en-US" dirty="0">
                <a:solidFill>
                  <a:srgbClr val="FFFFFF"/>
                </a:solidFill>
                <a:effectLst>
                  <a:outerShdw blurRad="38100" dist="38100" dir="2700000" algn="tl">
                    <a:srgbClr val="000000">
                      <a:alpha val="43137"/>
                    </a:srgbClr>
                  </a:outerShdw>
                </a:effectLst>
              </a:rPr>
              <a:t>	</a:t>
            </a:r>
          </a:p>
        </p:txBody>
      </p:sp>
      <p:sp>
        <p:nvSpPr>
          <p:cNvPr id="26" name="Date Placeholder 3">
            <a:extLst>
              <a:ext uri="{FF2B5EF4-FFF2-40B4-BE49-F238E27FC236}">
                <a16:creationId xmlns:a16="http://schemas.microsoft.com/office/drawing/2014/main" id="{7F85241D-C269-487B-9FC3-6FC98CC7BD15}"/>
              </a:ext>
            </a:extLst>
          </p:cNvPr>
          <p:cNvSpPr>
            <a:spLocks noGrp="1"/>
          </p:cNvSpPr>
          <p:nvPr>
            <p:ph type="dt" sz="half" idx="10"/>
          </p:nvPr>
        </p:nvSpPr>
        <p:spPr>
          <a:xfrm>
            <a:off x="588729" y="6449535"/>
            <a:ext cx="2983095" cy="308453"/>
          </a:xfrm>
        </p:spPr>
        <p:txBody>
          <a:bodyPr>
            <a:normAutofit fontScale="92500"/>
          </a:bodyPr>
          <a:lstStyle/>
          <a:p>
            <a:pPr>
              <a:spcAft>
                <a:spcPts val="600"/>
              </a:spcAft>
            </a:pPr>
            <a:r>
              <a:rPr lang="en-US" dirty="0">
                <a:solidFill>
                  <a:srgbClr val="FFFFFF"/>
                </a:solidFill>
                <a:effectLst>
                  <a:outerShdw blurRad="38100" dist="38100" dir="2700000" algn="tl">
                    <a:srgbClr val="000000">
                      <a:alpha val="43137"/>
                    </a:srgbClr>
                  </a:outerShdw>
                </a:effectLst>
              </a:rPr>
              <a:t>San Nicolás de los Garza, Viernes 29 de Agosto de 2025.</a:t>
            </a:r>
          </a:p>
        </p:txBody>
      </p:sp>
      <p:sp>
        <p:nvSpPr>
          <p:cNvPr id="28" name="Slide Number Placeholder 5">
            <a:extLst>
              <a:ext uri="{FF2B5EF4-FFF2-40B4-BE49-F238E27FC236}">
                <a16:creationId xmlns:a16="http://schemas.microsoft.com/office/drawing/2014/main" id="{E27B8990-9A72-47E9-AC0A-F6EB302F4E5E}"/>
              </a:ext>
            </a:extLst>
          </p:cNvPr>
          <p:cNvSpPr>
            <a:spLocks noGrp="1"/>
          </p:cNvSpPr>
          <p:nvPr>
            <p:ph type="sldNum" sz="quarter" idx="12"/>
          </p:nvPr>
        </p:nvSpPr>
        <p:spPr>
          <a:xfrm>
            <a:off x="10710710" y="6449535"/>
            <a:ext cx="932279" cy="308453"/>
          </a:xfrm>
        </p:spPr>
        <p:txBody>
          <a:bodyPr>
            <a:normAutofit/>
          </a:bodyPr>
          <a:lstStyle/>
          <a:p>
            <a:pPr>
              <a:spcAft>
                <a:spcPts val="600"/>
              </a:spcAft>
            </a:pPr>
            <a:fld id="{3FAE4C1A-77DB-4702-BC27-716D25204027}" type="slidenum">
              <a:rPr lang="en-US" smtClean="0">
                <a:solidFill>
                  <a:srgbClr val="FFFFFF"/>
                </a:solidFill>
                <a:effectLst>
                  <a:outerShdw blurRad="38100" dist="38100" dir="2700000" algn="tl">
                    <a:srgbClr val="000000">
                      <a:alpha val="43137"/>
                    </a:srgbClr>
                  </a:outerShdw>
                </a:effectLst>
              </a:rPr>
              <a:pPr>
                <a:spcAft>
                  <a:spcPts val="600"/>
                </a:spcAft>
              </a:pPr>
              <a:t>1</a:t>
            </a:fld>
            <a:endParaRPr lang="en-US">
              <a:solidFill>
                <a:srgbClr val="FFFFFF"/>
              </a:solidFill>
              <a:effectLst>
                <a:outerShdw blurRad="38100" dist="38100" dir="2700000" algn="tl">
                  <a:srgbClr val="000000">
                    <a:alpha val="43137"/>
                  </a:srgbClr>
                </a:outerShdw>
              </a:effectLst>
            </a:endParaRPr>
          </a:p>
        </p:txBody>
      </p:sp>
      <p:graphicFrame>
        <p:nvGraphicFramePr>
          <p:cNvPr id="5" name="Tabla 4">
            <a:extLst>
              <a:ext uri="{FF2B5EF4-FFF2-40B4-BE49-F238E27FC236}">
                <a16:creationId xmlns:a16="http://schemas.microsoft.com/office/drawing/2014/main" id="{6517CCCF-70DD-9053-58F0-F86777657CEB}"/>
              </a:ext>
            </a:extLst>
          </p:cNvPr>
          <p:cNvGraphicFramePr>
            <a:graphicFrameLocks noGrp="1"/>
          </p:cNvGraphicFramePr>
          <p:nvPr>
            <p:extLst>
              <p:ext uri="{D42A27DB-BD31-4B8C-83A1-F6EECF244321}">
                <p14:modId xmlns:p14="http://schemas.microsoft.com/office/powerpoint/2010/main" val="885837088"/>
              </p:ext>
            </p:extLst>
          </p:nvPr>
        </p:nvGraphicFramePr>
        <p:xfrm>
          <a:off x="323849" y="3241942"/>
          <a:ext cx="5362184" cy="1255395"/>
        </p:xfrm>
        <a:graphic>
          <a:graphicData uri="http://schemas.openxmlformats.org/drawingml/2006/table">
            <a:tbl>
              <a:tblPr bandRow="1">
                <a:tableStyleId>{5C22544A-7EE6-4342-B048-85BDC9FD1C3A}</a:tableStyleId>
              </a:tblPr>
              <a:tblGrid>
                <a:gridCol w="1315623">
                  <a:extLst>
                    <a:ext uri="{9D8B030D-6E8A-4147-A177-3AD203B41FA5}">
                      <a16:colId xmlns:a16="http://schemas.microsoft.com/office/drawing/2014/main" val="3010954262"/>
                    </a:ext>
                  </a:extLst>
                </a:gridCol>
                <a:gridCol w="4046561">
                  <a:extLst>
                    <a:ext uri="{9D8B030D-6E8A-4147-A177-3AD203B41FA5}">
                      <a16:colId xmlns:a16="http://schemas.microsoft.com/office/drawing/2014/main" val="3414096676"/>
                    </a:ext>
                  </a:extLst>
                </a:gridCol>
              </a:tblGrid>
              <a:tr h="418465">
                <a:tc>
                  <a:txBody>
                    <a:bodyPr/>
                    <a:lstStyle/>
                    <a:p>
                      <a:pPr algn="l">
                        <a:lnSpc>
                          <a:spcPct val="150000"/>
                        </a:lnSpc>
                        <a:spcAft>
                          <a:spcPts val="800"/>
                        </a:spcAft>
                      </a:pPr>
                      <a:r>
                        <a:rPr lang="es-MX" sz="1800" b="1" dirty="0">
                          <a:solidFill>
                            <a:schemeClr val="bg1"/>
                          </a:solidFill>
                          <a:effectLst/>
                          <a:latin typeface="+mn-lt"/>
                        </a:rPr>
                        <a:t>Tutor:</a:t>
                      </a:r>
                      <a:endParaRPr lang="es-MX" sz="1800" b="1" dirty="0">
                        <a:solidFill>
                          <a:schemeClr val="bg1"/>
                        </a:solidFill>
                        <a:effectLst/>
                        <a:latin typeface="+mn-lt"/>
                        <a:ea typeface="Calibri" panose="020F0502020204030204" pitchFamily="34" charset="0"/>
                      </a:endParaRPr>
                    </a:p>
                  </a:txBody>
                  <a:tcPr marL="68580" marR="68580" marT="0" marB="0">
                    <a:noFill/>
                  </a:tcPr>
                </a:tc>
                <a:tc>
                  <a:txBody>
                    <a:bodyPr/>
                    <a:lstStyle/>
                    <a:p>
                      <a:pPr algn="l">
                        <a:lnSpc>
                          <a:spcPct val="150000"/>
                        </a:lnSpc>
                        <a:spcAft>
                          <a:spcPts val="800"/>
                        </a:spcAft>
                        <a:tabLst>
                          <a:tab pos="1607820" algn="l"/>
                        </a:tabLst>
                      </a:pPr>
                      <a:r>
                        <a:rPr lang="es-MX" sz="1800" b="1" dirty="0">
                          <a:solidFill>
                            <a:schemeClr val="bg1"/>
                          </a:solidFill>
                          <a:effectLst/>
                          <a:latin typeface="+mn-lt"/>
                        </a:rPr>
                        <a:t>Jesús Fletes Cota</a:t>
                      </a:r>
                      <a:endParaRPr lang="es-MX" sz="1800" b="1" dirty="0">
                        <a:solidFill>
                          <a:schemeClr val="bg1"/>
                        </a:solidFill>
                        <a:effectLst/>
                        <a:latin typeface="+mn-lt"/>
                        <a:ea typeface="Calibri" panose="020F0502020204030204" pitchFamily="34" charset="0"/>
                      </a:endParaRPr>
                    </a:p>
                  </a:txBody>
                  <a:tcPr marL="68580" marR="68580" marT="0" marB="0">
                    <a:noFill/>
                  </a:tcPr>
                </a:tc>
                <a:extLst>
                  <a:ext uri="{0D108BD9-81ED-4DB2-BD59-A6C34878D82A}">
                    <a16:rowId xmlns:a16="http://schemas.microsoft.com/office/drawing/2014/main" val="2419595132"/>
                  </a:ext>
                </a:extLst>
              </a:tr>
              <a:tr h="418465">
                <a:tc>
                  <a:txBody>
                    <a:bodyPr/>
                    <a:lstStyle/>
                    <a:p>
                      <a:pPr algn="l">
                        <a:lnSpc>
                          <a:spcPct val="150000"/>
                        </a:lnSpc>
                        <a:spcAft>
                          <a:spcPts val="800"/>
                        </a:spcAft>
                      </a:pPr>
                      <a:r>
                        <a:rPr lang="es-MX" sz="1800" b="1">
                          <a:solidFill>
                            <a:schemeClr val="bg1"/>
                          </a:solidFill>
                          <a:effectLst/>
                          <a:latin typeface="+mn-lt"/>
                        </a:rPr>
                        <a:t>Estudiante: </a:t>
                      </a:r>
                      <a:endParaRPr lang="es-MX" sz="1800" b="1">
                        <a:solidFill>
                          <a:schemeClr val="bg1"/>
                        </a:solidFill>
                        <a:effectLst/>
                        <a:latin typeface="+mn-lt"/>
                        <a:ea typeface="Calibri" panose="020F0502020204030204" pitchFamily="34" charset="0"/>
                      </a:endParaRPr>
                    </a:p>
                  </a:txBody>
                  <a:tcPr marL="68580" marR="68580" marT="0" marB="0">
                    <a:noFill/>
                  </a:tcPr>
                </a:tc>
                <a:tc>
                  <a:txBody>
                    <a:bodyPr/>
                    <a:lstStyle/>
                    <a:p>
                      <a:pPr algn="l">
                        <a:lnSpc>
                          <a:spcPct val="150000"/>
                        </a:lnSpc>
                        <a:spcAft>
                          <a:spcPts val="800"/>
                        </a:spcAft>
                      </a:pPr>
                      <a:r>
                        <a:rPr lang="es-MX" sz="1800" b="1" dirty="0">
                          <a:solidFill>
                            <a:schemeClr val="bg1"/>
                          </a:solidFill>
                          <a:effectLst/>
                          <a:latin typeface="+mn-lt"/>
                        </a:rPr>
                        <a:t>José Ramón Ibáñez Posadas</a:t>
                      </a:r>
                      <a:endParaRPr lang="es-MX" sz="1800" b="1" dirty="0">
                        <a:solidFill>
                          <a:schemeClr val="bg1"/>
                        </a:solidFill>
                        <a:effectLst/>
                        <a:latin typeface="+mn-lt"/>
                        <a:ea typeface="Calibri" panose="020F0502020204030204" pitchFamily="34" charset="0"/>
                      </a:endParaRPr>
                    </a:p>
                  </a:txBody>
                  <a:tcPr marL="68580" marR="68580" marT="0" marB="0">
                    <a:noFill/>
                  </a:tcPr>
                </a:tc>
                <a:extLst>
                  <a:ext uri="{0D108BD9-81ED-4DB2-BD59-A6C34878D82A}">
                    <a16:rowId xmlns:a16="http://schemas.microsoft.com/office/drawing/2014/main" val="2172167655"/>
                  </a:ext>
                </a:extLst>
              </a:tr>
              <a:tr h="418465">
                <a:tc>
                  <a:txBody>
                    <a:bodyPr/>
                    <a:lstStyle/>
                    <a:p>
                      <a:pPr algn="l">
                        <a:lnSpc>
                          <a:spcPct val="150000"/>
                        </a:lnSpc>
                        <a:spcAft>
                          <a:spcPts val="800"/>
                        </a:spcAft>
                      </a:pPr>
                      <a:r>
                        <a:rPr lang="es-MX" sz="1800" b="1">
                          <a:solidFill>
                            <a:schemeClr val="bg1"/>
                          </a:solidFill>
                          <a:effectLst/>
                          <a:latin typeface="+mn-lt"/>
                        </a:rPr>
                        <a:t>Matricula:</a:t>
                      </a:r>
                      <a:endParaRPr lang="es-MX" sz="1800" b="1">
                        <a:solidFill>
                          <a:schemeClr val="bg1"/>
                        </a:solidFill>
                        <a:effectLst/>
                        <a:latin typeface="+mn-lt"/>
                        <a:ea typeface="Calibri" panose="020F0502020204030204" pitchFamily="34" charset="0"/>
                      </a:endParaRPr>
                    </a:p>
                  </a:txBody>
                  <a:tcPr marL="68580" marR="68580" marT="0" marB="0">
                    <a:noFill/>
                  </a:tcPr>
                </a:tc>
                <a:tc>
                  <a:txBody>
                    <a:bodyPr/>
                    <a:lstStyle/>
                    <a:p>
                      <a:pPr algn="l">
                        <a:lnSpc>
                          <a:spcPct val="150000"/>
                        </a:lnSpc>
                        <a:spcAft>
                          <a:spcPts val="800"/>
                        </a:spcAft>
                      </a:pPr>
                      <a:r>
                        <a:rPr lang="es-MX" sz="1800" b="1" dirty="0">
                          <a:solidFill>
                            <a:schemeClr val="bg1"/>
                          </a:solidFill>
                          <a:effectLst/>
                          <a:latin typeface="+mn-lt"/>
                        </a:rPr>
                        <a:t>BNL098377</a:t>
                      </a:r>
                      <a:endParaRPr lang="es-MX" sz="1800" b="1" dirty="0">
                        <a:solidFill>
                          <a:schemeClr val="bg1"/>
                        </a:solidFill>
                        <a:effectLst/>
                        <a:latin typeface="+mn-lt"/>
                        <a:ea typeface="Calibri" panose="020F0502020204030204" pitchFamily="34" charset="0"/>
                      </a:endParaRPr>
                    </a:p>
                  </a:txBody>
                  <a:tcPr marL="68580" marR="68580" marT="0" marB="0">
                    <a:noFill/>
                  </a:tcPr>
                </a:tc>
                <a:extLst>
                  <a:ext uri="{0D108BD9-81ED-4DB2-BD59-A6C34878D82A}">
                    <a16:rowId xmlns:a16="http://schemas.microsoft.com/office/drawing/2014/main" val="1402275234"/>
                  </a:ext>
                </a:extLst>
              </a:tr>
            </a:tbl>
          </a:graphicData>
        </a:graphic>
      </p:graphicFrame>
      <p:pic>
        <p:nvPicPr>
          <p:cNvPr id="2" name="image1.png">
            <a:extLst>
              <a:ext uri="{FF2B5EF4-FFF2-40B4-BE49-F238E27FC236}">
                <a16:creationId xmlns:a16="http://schemas.microsoft.com/office/drawing/2014/main" id="{FED7D331-D731-AF60-D852-1BDE666DCF46}"/>
              </a:ext>
            </a:extLst>
          </p:cNvPr>
          <p:cNvPicPr/>
          <p:nvPr/>
        </p:nvPicPr>
        <p:blipFill>
          <a:blip r:embed="rId3"/>
          <a:srcRect/>
          <a:stretch>
            <a:fillRect/>
          </a:stretch>
        </p:blipFill>
        <p:spPr>
          <a:xfrm>
            <a:off x="8705851" y="3687027"/>
            <a:ext cx="3162300" cy="1700530"/>
          </a:xfrm>
          <a:prstGeom prst="rect">
            <a:avLst/>
          </a:prstGeom>
          <a:ln/>
        </p:spPr>
      </p:pic>
    </p:spTree>
    <p:extLst>
      <p:ext uri="{BB962C8B-B14F-4D97-AF65-F5344CB8AC3E}">
        <p14:creationId xmlns:p14="http://schemas.microsoft.com/office/powerpoint/2010/main" val="23652200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AD2BA-8E03-247B-BF3F-D4165FAFE260}"/>
              </a:ext>
            </a:extLst>
          </p:cNvPr>
          <p:cNvSpPr>
            <a:spLocks noGrp="1"/>
          </p:cNvSpPr>
          <p:nvPr>
            <p:ph type="title"/>
          </p:nvPr>
        </p:nvSpPr>
        <p:spPr/>
        <p:txBody>
          <a:bodyPr/>
          <a:lstStyle/>
          <a:p>
            <a:r>
              <a:rPr lang="es-MX" dirty="0"/>
              <a:t>Bibliografía</a:t>
            </a:r>
          </a:p>
        </p:txBody>
      </p:sp>
      <p:pic>
        <p:nvPicPr>
          <p:cNvPr id="4" name="image4.png">
            <a:extLst>
              <a:ext uri="{FF2B5EF4-FFF2-40B4-BE49-F238E27FC236}">
                <a16:creationId xmlns:a16="http://schemas.microsoft.com/office/drawing/2014/main" id="{13831977-0BFC-7BDC-E283-55442352A325}"/>
              </a:ext>
            </a:extLst>
          </p:cNvPr>
          <p:cNvPicPr>
            <a:picLocks noGrp="1"/>
          </p:cNvPicPr>
          <p:nvPr>
            <p:ph idx="1"/>
          </p:nvPr>
        </p:nvPicPr>
        <p:blipFill>
          <a:blip r:embed="rId2"/>
          <a:srcRect b="57976"/>
          <a:stretch>
            <a:fillRect/>
          </a:stretch>
        </p:blipFill>
        <p:spPr>
          <a:xfrm>
            <a:off x="548639" y="1394365"/>
            <a:ext cx="5442728" cy="2311001"/>
          </a:xfrm>
          <a:prstGeom prst="rect">
            <a:avLst/>
          </a:prstGeom>
          <a:ln/>
        </p:spPr>
      </p:pic>
      <p:pic>
        <p:nvPicPr>
          <p:cNvPr id="7" name="image4.png">
            <a:extLst>
              <a:ext uri="{FF2B5EF4-FFF2-40B4-BE49-F238E27FC236}">
                <a16:creationId xmlns:a16="http://schemas.microsoft.com/office/drawing/2014/main" id="{021D4B39-403E-9CC6-45D1-F05D1D4D95E6}"/>
              </a:ext>
            </a:extLst>
          </p:cNvPr>
          <p:cNvPicPr>
            <a:picLocks/>
          </p:cNvPicPr>
          <p:nvPr/>
        </p:nvPicPr>
        <p:blipFill>
          <a:blip r:embed="rId2"/>
          <a:srcRect t="42747"/>
          <a:stretch>
            <a:fillRect/>
          </a:stretch>
        </p:blipFill>
        <p:spPr>
          <a:xfrm>
            <a:off x="5916814" y="1489899"/>
            <a:ext cx="5442728" cy="2802321"/>
          </a:xfrm>
          <a:prstGeom prst="rect">
            <a:avLst/>
          </a:prstGeom>
          <a:ln/>
        </p:spPr>
      </p:pic>
    </p:spTree>
    <p:extLst>
      <p:ext uri="{BB962C8B-B14F-4D97-AF65-F5344CB8AC3E}">
        <p14:creationId xmlns:p14="http://schemas.microsoft.com/office/powerpoint/2010/main" val="31875793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B1D37-552B-1D6A-8DEE-C0F8274D0E52}"/>
              </a:ext>
            </a:extLst>
          </p:cNvPr>
          <p:cNvSpPr>
            <a:spLocks noGrp="1"/>
          </p:cNvSpPr>
          <p:nvPr>
            <p:ph type="title"/>
          </p:nvPr>
        </p:nvSpPr>
        <p:spPr/>
        <p:txBody>
          <a:bodyPr/>
          <a:lstStyle/>
          <a:p>
            <a:r>
              <a:rPr lang="es-MX" dirty="0"/>
              <a:t>Introducción</a:t>
            </a:r>
          </a:p>
        </p:txBody>
      </p:sp>
      <p:sp>
        <p:nvSpPr>
          <p:cNvPr id="3" name="Content Placeholder 2">
            <a:extLst>
              <a:ext uri="{FF2B5EF4-FFF2-40B4-BE49-F238E27FC236}">
                <a16:creationId xmlns:a16="http://schemas.microsoft.com/office/drawing/2014/main" id="{857717E5-9255-1E3C-7B3F-AB143CDE9C9E}"/>
              </a:ext>
            </a:extLst>
          </p:cNvPr>
          <p:cNvSpPr>
            <a:spLocks noGrp="1"/>
          </p:cNvSpPr>
          <p:nvPr>
            <p:ph idx="1"/>
          </p:nvPr>
        </p:nvSpPr>
        <p:spPr/>
        <p:txBody>
          <a:bodyPr>
            <a:normAutofit lnSpcReduction="10000"/>
          </a:bodyPr>
          <a:lstStyle/>
          <a:p>
            <a:pPr algn="just"/>
            <a:r>
              <a:rPr lang="es-MX" dirty="0"/>
              <a:t>En un mundo cada vez más interconectado, la seguridad de la información se ha convertido en una preocupación crítica tanto para individuos como para empresas. Diariamente, al navegar desde nuestros dispositivos, estamos expuestos a una variedad de riesgos que pueden comprometer nuestra información personal y el funcionamiento de nuestros equipos. La lentitud de la red, páginas web que se traban, o la pérdida de contraseñas son a menudo señales de que un ataque o vulnerabilidad ha ocurrido. Esta presentación tiene como objetivo explorar las principales amenazas que existen en las redes, como los accesos no autorizados, y definir los distintos tipos de malware. Aprenderemos qué son estas amenazas, cómo podemos protegernos de ellas, y las medidas necesarias para evitar su propagación. Al final de este trabajo, habrás desarrollado las competencias necesarias para identificar estos peligros y estar atento a posibles ataques.</a:t>
            </a:r>
          </a:p>
        </p:txBody>
      </p:sp>
    </p:spTree>
    <p:extLst>
      <p:ext uri="{BB962C8B-B14F-4D97-AF65-F5344CB8AC3E}">
        <p14:creationId xmlns:p14="http://schemas.microsoft.com/office/powerpoint/2010/main" val="40549138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2F5E8-13A0-DA54-B67C-4207610A47F7}"/>
              </a:ext>
            </a:extLst>
          </p:cNvPr>
          <p:cNvSpPr>
            <a:spLocks noGrp="1"/>
          </p:cNvSpPr>
          <p:nvPr>
            <p:ph type="title"/>
          </p:nvPr>
        </p:nvSpPr>
        <p:spPr/>
        <p:txBody>
          <a:bodyPr/>
          <a:lstStyle/>
          <a:p>
            <a:r>
              <a:rPr lang="es-MX" dirty="0"/>
              <a:t>Principales amenazas</a:t>
            </a:r>
          </a:p>
        </p:txBody>
      </p:sp>
      <p:sp>
        <p:nvSpPr>
          <p:cNvPr id="3" name="Content Placeholder 2">
            <a:extLst>
              <a:ext uri="{FF2B5EF4-FFF2-40B4-BE49-F238E27FC236}">
                <a16:creationId xmlns:a16="http://schemas.microsoft.com/office/drawing/2014/main" id="{1B7655AD-664B-496B-6BC1-BF7253128E07}"/>
              </a:ext>
            </a:extLst>
          </p:cNvPr>
          <p:cNvSpPr>
            <a:spLocks noGrp="1"/>
          </p:cNvSpPr>
          <p:nvPr>
            <p:ph idx="1"/>
          </p:nvPr>
        </p:nvSpPr>
        <p:spPr/>
        <p:txBody>
          <a:bodyPr/>
          <a:lstStyle/>
          <a:p>
            <a:r>
              <a:rPr lang="es-MX" dirty="0"/>
              <a:t>Accesos no autorizados</a:t>
            </a:r>
          </a:p>
          <a:p>
            <a:r>
              <a:rPr lang="es-MX" dirty="0"/>
              <a:t>Malware</a:t>
            </a:r>
          </a:p>
          <a:p>
            <a:r>
              <a:rPr lang="es-MX" dirty="0"/>
              <a:t>Como protegerse de ellos</a:t>
            </a:r>
          </a:p>
        </p:txBody>
      </p:sp>
    </p:spTree>
    <p:extLst>
      <p:ext uri="{BB962C8B-B14F-4D97-AF65-F5344CB8AC3E}">
        <p14:creationId xmlns:p14="http://schemas.microsoft.com/office/powerpoint/2010/main" val="10045298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47F23-6F23-CCD6-A947-5363A846AFBC}"/>
              </a:ext>
            </a:extLst>
          </p:cNvPr>
          <p:cNvSpPr>
            <a:spLocks noGrp="1"/>
          </p:cNvSpPr>
          <p:nvPr>
            <p:ph type="title"/>
          </p:nvPr>
        </p:nvSpPr>
        <p:spPr/>
        <p:txBody>
          <a:bodyPr/>
          <a:lstStyle/>
          <a:p>
            <a:r>
              <a:rPr lang="es-MX" dirty="0"/>
              <a:t>Accesos no autorizados</a:t>
            </a:r>
          </a:p>
        </p:txBody>
      </p:sp>
      <p:sp>
        <p:nvSpPr>
          <p:cNvPr id="5" name="Content Placeholder 4">
            <a:extLst>
              <a:ext uri="{FF2B5EF4-FFF2-40B4-BE49-F238E27FC236}">
                <a16:creationId xmlns:a16="http://schemas.microsoft.com/office/drawing/2014/main" id="{A0EACA55-B850-ED9F-987D-F3FE796A8A56}"/>
              </a:ext>
            </a:extLst>
          </p:cNvPr>
          <p:cNvSpPr>
            <a:spLocks noGrp="1"/>
          </p:cNvSpPr>
          <p:nvPr>
            <p:ph sz="half" idx="1"/>
          </p:nvPr>
        </p:nvSpPr>
        <p:spPr/>
        <p:txBody>
          <a:bodyPr>
            <a:normAutofit fontScale="55000" lnSpcReduction="20000"/>
          </a:bodyPr>
          <a:lstStyle/>
          <a:p>
            <a:pPr algn="just"/>
            <a:r>
              <a:rPr lang="es-MX" dirty="0"/>
              <a:t>Los accesos no autorizados son ingresos que no están autenticados o no son reconocidos en la red. La mayoría de las veces se realizan explotando alguna vulnerabilidad en los sistemas de acceso. </a:t>
            </a:r>
          </a:p>
          <a:p>
            <a:pPr algn="just"/>
            <a:r>
              <a:rPr lang="es-MX" dirty="0"/>
              <a:t>Para prevenir esto, se utiliza la autenticación, un proceso en el que los dispositivos que requieren acceso a la red se identifican y se les da o se les niega la autorización. </a:t>
            </a:r>
          </a:p>
          <a:p>
            <a:pPr algn="just"/>
            <a:r>
              <a:rPr lang="es-MX" dirty="0"/>
              <a:t>Los accesos no autorizados generalmente son realizados por hackers, intrusos o piratas informáticos que usan herramientas como un analizador de protocolos o "</a:t>
            </a:r>
            <a:r>
              <a:rPr lang="es-MX" dirty="0" err="1"/>
              <a:t>sniffer</a:t>
            </a:r>
            <a:r>
              <a:rPr lang="es-MX" dirty="0"/>
              <a:t>" para espiar en la red. </a:t>
            </a:r>
          </a:p>
          <a:p>
            <a:pPr algn="just"/>
            <a:r>
              <a:rPr lang="es-MX" dirty="0"/>
              <a:t>Esto se debe a fallos en los algoritmos que permiten que los datos sean descifrados, lo que permite a personas ajenas a la red inspeccionarla.</a:t>
            </a:r>
          </a:p>
        </p:txBody>
      </p:sp>
      <p:sp>
        <p:nvSpPr>
          <p:cNvPr id="4" name="Text Placeholder 3">
            <a:extLst>
              <a:ext uri="{FF2B5EF4-FFF2-40B4-BE49-F238E27FC236}">
                <a16:creationId xmlns:a16="http://schemas.microsoft.com/office/drawing/2014/main" id="{736DF60C-CB1D-BAFA-CA3D-EF255CA043DC}"/>
              </a:ext>
            </a:extLst>
          </p:cNvPr>
          <p:cNvSpPr>
            <a:spLocks noGrp="1"/>
          </p:cNvSpPr>
          <p:nvPr>
            <p:ph sz="half" idx="2"/>
          </p:nvPr>
        </p:nvSpPr>
        <p:spPr/>
        <p:txBody>
          <a:bodyPr>
            <a:normAutofit fontScale="55000" lnSpcReduction="20000"/>
          </a:bodyPr>
          <a:lstStyle/>
          <a:p>
            <a:pPr algn="just"/>
            <a:r>
              <a:rPr lang="es-MX" dirty="0"/>
              <a:t>En entornos corporativos, se deben implementar varias medidas de seguridad para protegerse contra accesos no autorizados:</a:t>
            </a:r>
          </a:p>
          <a:p>
            <a:pPr marL="457200" indent="-457200" algn="just">
              <a:buFont typeface="+mj-lt"/>
              <a:buAutoNum type="arabicPeriod"/>
            </a:pPr>
            <a:r>
              <a:rPr lang="es-MX" dirty="0"/>
              <a:t>Los equipos deben protegerse con seguridad física contra robos.</a:t>
            </a:r>
          </a:p>
          <a:p>
            <a:pPr marL="457200" indent="-457200" algn="just">
              <a:buFont typeface="+mj-lt"/>
              <a:buAutoNum type="arabicPeriod"/>
            </a:pPr>
            <a:r>
              <a:rPr lang="es-MX" dirty="0"/>
              <a:t>El acceso físico a los servidores debe estar restringido a los administradores de la red.</a:t>
            </a:r>
          </a:p>
          <a:p>
            <a:pPr marL="457200" indent="-457200" algn="just">
              <a:buFont typeface="+mj-lt"/>
              <a:buAutoNum type="arabicPeriod"/>
            </a:pPr>
            <a:r>
              <a:rPr lang="es-MX" dirty="0"/>
              <a:t>No se permite la descarga de aplicaciones o utilidades desde internet.</a:t>
            </a:r>
          </a:p>
          <a:p>
            <a:pPr marL="457200" indent="-457200" algn="just">
              <a:buFont typeface="+mj-lt"/>
              <a:buAutoNum type="arabicPeriod"/>
            </a:pPr>
            <a:r>
              <a:rPr lang="es-MX" dirty="0"/>
              <a:t>No se permite la instalación de aplicaciones de las que no se tenga licencia.</a:t>
            </a:r>
          </a:p>
          <a:p>
            <a:pPr marL="457200" indent="-457200" algn="just">
              <a:buFont typeface="+mj-lt"/>
              <a:buAutoNum type="arabicPeriod"/>
            </a:pPr>
            <a:r>
              <a:rPr lang="es-MX" dirty="0"/>
              <a:t>Las contraseñas de los usuarios deben superar un determinado nivel de dificultad.</a:t>
            </a:r>
          </a:p>
          <a:p>
            <a:pPr marL="457200" indent="-457200" algn="just">
              <a:buFont typeface="+mj-lt"/>
              <a:buAutoNum type="arabicPeriod"/>
            </a:pPr>
            <a:r>
              <a:rPr lang="es-MX" dirty="0"/>
              <a:t>Si un usuario se equivoca al ingresar su contraseña un número concreto de veces, el sistema bloqueará la cuenta.</a:t>
            </a:r>
          </a:p>
          <a:p>
            <a:pPr marL="457200" indent="-457200" algn="just">
              <a:buFont typeface="+mj-lt"/>
              <a:buAutoNum type="arabicPeriod"/>
            </a:pPr>
            <a:r>
              <a:rPr lang="es-MX" dirty="0"/>
              <a:t>Cualquier portátil que se conecte a la red deberá tener actualizado y activo su antivirus; de lo contrario, se le denegará el acceso.</a:t>
            </a:r>
          </a:p>
        </p:txBody>
      </p:sp>
    </p:spTree>
    <p:extLst>
      <p:ext uri="{BB962C8B-B14F-4D97-AF65-F5344CB8AC3E}">
        <p14:creationId xmlns:p14="http://schemas.microsoft.com/office/powerpoint/2010/main" val="7281839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C7FDD-63AD-6709-C070-46DBA3FA3E85}"/>
              </a:ext>
            </a:extLst>
          </p:cNvPr>
          <p:cNvSpPr>
            <a:spLocks noGrp="1"/>
          </p:cNvSpPr>
          <p:nvPr>
            <p:ph type="title"/>
          </p:nvPr>
        </p:nvSpPr>
        <p:spPr/>
        <p:txBody>
          <a:bodyPr/>
          <a:lstStyle/>
          <a:p>
            <a:r>
              <a:rPr lang="es-MX" dirty="0"/>
              <a:t>Malware</a:t>
            </a:r>
          </a:p>
        </p:txBody>
      </p:sp>
      <p:sp>
        <p:nvSpPr>
          <p:cNvPr id="3" name="Content Placeholder 2">
            <a:extLst>
              <a:ext uri="{FF2B5EF4-FFF2-40B4-BE49-F238E27FC236}">
                <a16:creationId xmlns:a16="http://schemas.microsoft.com/office/drawing/2014/main" id="{C2EC842D-A4BC-0594-B959-329A7C32E39B}"/>
              </a:ext>
            </a:extLst>
          </p:cNvPr>
          <p:cNvSpPr>
            <a:spLocks noGrp="1"/>
          </p:cNvSpPr>
          <p:nvPr>
            <p:ph idx="1"/>
          </p:nvPr>
        </p:nvSpPr>
        <p:spPr/>
        <p:txBody>
          <a:bodyPr>
            <a:normAutofit fontScale="92500" lnSpcReduction="20000"/>
          </a:bodyPr>
          <a:lstStyle/>
          <a:p>
            <a:r>
              <a:rPr lang="es-MX" dirty="0"/>
              <a:t>El malware es todo software con código malicioso que explota las vulnerabilidades de un dispositivo para realizar una escalación de privilegios y causar daños a la infraestructura. Aunque comúnmente se le llama "virus" a todo el software malicioso, su nombre técnico es malware. </a:t>
            </a:r>
          </a:p>
          <a:p>
            <a:r>
              <a:rPr lang="es-MX" dirty="0"/>
              <a:t>Los más conocidos son los virus, los caballos de Troya, los spyware, los </a:t>
            </a:r>
            <a:r>
              <a:rPr lang="es-MX" dirty="0" err="1"/>
              <a:t>rootkit</a:t>
            </a:r>
            <a:r>
              <a:rPr lang="es-MX" dirty="0"/>
              <a:t> o los gusanos.</a:t>
            </a:r>
          </a:p>
          <a:p>
            <a:pPr marL="457200" indent="-457200">
              <a:buFont typeface="+mj-lt"/>
              <a:buAutoNum type="arabicPeriod"/>
            </a:pPr>
            <a:r>
              <a:rPr lang="es-MX" b="1" dirty="0"/>
              <a:t>Programa caballo de Troya: </a:t>
            </a:r>
            <a:r>
              <a:rPr lang="es-MX" dirty="0"/>
              <a:t>Estos programas evitan las medidas de seguridad de las redes y tienen la apariencia de algo bueno, utilizando la intervención del usuario para ejecutarse.</a:t>
            </a:r>
          </a:p>
          <a:p>
            <a:pPr marL="457200" indent="-457200">
              <a:buFont typeface="+mj-lt"/>
              <a:buAutoNum type="arabicPeriod"/>
            </a:pPr>
            <a:r>
              <a:rPr lang="es-MX" b="1" dirty="0"/>
              <a:t>Spyware (o software espía): </a:t>
            </a:r>
            <a:r>
              <a:rPr lang="es-MX" dirty="0"/>
              <a:t>Este software se encarga de recopilar información de los usuarios y dispositivos, como el historial de navegación, las claves y las contraseñas, para enviarla a los dispositivos de los hackers.</a:t>
            </a:r>
          </a:p>
          <a:p>
            <a:pPr marL="457200" indent="-457200">
              <a:buFont typeface="+mj-lt"/>
              <a:buAutoNum type="arabicPeriod"/>
            </a:pPr>
            <a:r>
              <a:rPr lang="es-MX" b="1" dirty="0" err="1"/>
              <a:t>Rootkit</a:t>
            </a:r>
            <a:r>
              <a:rPr lang="es-MX" b="1" dirty="0"/>
              <a:t>: </a:t>
            </a:r>
            <a:r>
              <a:rPr lang="es-MX" dirty="0"/>
              <a:t>Este software toma el control de los privilegios de administración en los sistemas operativos</a:t>
            </a:r>
          </a:p>
        </p:txBody>
      </p:sp>
    </p:spTree>
    <p:extLst>
      <p:ext uri="{BB962C8B-B14F-4D97-AF65-F5344CB8AC3E}">
        <p14:creationId xmlns:p14="http://schemas.microsoft.com/office/powerpoint/2010/main" val="28653588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7E5FC-F0B4-6309-17BF-B58EC88B486D}"/>
              </a:ext>
            </a:extLst>
          </p:cNvPr>
          <p:cNvSpPr>
            <a:spLocks noGrp="1"/>
          </p:cNvSpPr>
          <p:nvPr>
            <p:ph type="title"/>
          </p:nvPr>
        </p:nvSpPr>
        <p:spPr/>
        <p:txBody>
          <a:bodyPr/>
          <a:lstStyle/>
          <a:p>
            <a:r>
              <a:rPr lang="es-MX" dirty="0"/>
              <a:t>Virus</a:t>
            </a:r>
          </a:p>
        </p:txBody>
      </p:sp>
      <p:sp>
        <p:nvSpPr>
          <p:cNvPr id="3" name="Content Placeholder 2">
            <a:extLst>
              <a:ext uri="{FF2B5EF4-FFF2-40B4-BE49-F238E27FC236}">
                <a16:creationId xmlns:a16="http://schemas.microsoft.com/office/drawing/2014/main" id="{9F1E39B8-6DF0-9430-E723-69A0F2836779}"/>
              </a:ext>
            </a:extLst>
          </p:cNvPr>
          <p:cNvSpPr>
            <a:spLocks noGrp="1"/>
          </p:cNvSpPr>
          <p:nvPr>
            <p:ph idx="1"/>
          </p:nvPr>
        </p:nvSpPr>
        <p:spPr/>
        <p:txBody>
          <a:bodyPr>
            <a:normAutofit fontScale="85000" lnSpcReduction="20000"/>
          </a:bodyPr>
          <a:lstStyle/>
          <a:p>
            <a:pPr algn="just"/>
            <a:r>
              <a:rPr lang="es-MX" dirty="0"/>
              <a:t>Un virus informático es un tipo de software malicioso que, al igual que un virus biológico, se introduce en un sistema o en una red para dañar o alterar su funcionamiento sin el consentimiento del usuario. </a:t>
            </a:r>
          </a:p>
          <a:p>
            <a:pPr algn="just"/>
            <a:r>
              <a:rPr lang="es-MX" dirty="0"/>
              <a:t>Su principal característica es que tiene la capacidad de replicarse y propagarse, infectando otros archivos y dispositivos.</a:t>
            </a:r>
          </a:p>
          <a:p>
            <a:pPr algn="just"/>
            <a:r>
              <a:rPr lang="es-MX" dirty="0"/>
              <a:t>Algunos de ellos tales como:</a:t>
            </a:r>
          </a:p>
          <a:p>
            <a:pPr marL="457200" indent="-457200" algn="just">
              <a:buFont typeface="+mj-lt"/>
              <a:buAutoNum type="arabicPeriod"/>
            </a:pPr>
            <a:r>
              <a:rPr lang="es-MX" b="1" dirty="0"/>
              <a:t>Virus de sector de arranque: </a:t>
            </a:r>
            <a:r>
              <a:rPr lang="es-MX" dirty="0"/>
              <a:t>Ataca el sector de arranque de los discos duros, impidiendo que el sistema operativo inicie.</a:t>
            </a:r>
          </a:p>
          <a:p>
            <a:pPr marL="457200" indent="-457200" algn="just">
              <a:buFont typeface="+mj-lt"/>
              <a:buAutoNum type="arabicPeriod"/>
            </a:pPr>
            <a:r>
              <a:rPr lang="es-MX" b="1" dirty="0"/>
              <a:t>Virus de sobreescritura: </a:t>
            </a:r>
            <a:r>
              <a:rPr lang="es-MX" dirty="0"/>
              <a:t>Elimina el contenido de los archivos que infecta, volviéndolos inútiles.</a:t>
            </a:r>
          </a:p>
          <a:p>
            <a:pPr marL="457200" indent="-457200" algn="just">
              <a:buFont typeface="+mj-lt"/>
              <a:buAutoNum type="arabicPeriod"/>
            </a:pPr>
            <a:r>
              <a:rPr lang="es-MX" b="1" dirty="0"/>
              <a:t>Virus polimórficos: </a:t>
            </a:r>
            <a:r>
              <a:rPr lang="es-MX" dirty="0"/>
              <a:t>Cambian su código cada vez que se replican para evitar ser detectados por el software antivirus.</a:t>
            </a:r>
          </a:p>
          <a:p>
            <a:pPr marL="457200" indent="-457200" algn="just">
              <a:buFont typeface="+mj-lt"/>
              <a:buAutoNum type="arabicPeriod"/>
            </a:pPr>
            <a:r>
              <a:rPr lang="es-MX" b="1" dirty="0"/>
              <a:t>Gusanos informáticos:</a:t>
            </a:r>
            <a:r>
              <a:rPr lang="es-MX" dirty="0"/>
              <a:t> Son programas independientes que se replican por sí mismos a través de redes, lo que les permite propagarse rápidamente sin necesidad de un archivo anfitrión.</a:t>
            </a:r>
          </a:p>
        </p:txBody>
      </p:sp>
    </p:spTree>
    <p:extLst>
      <p:ext uri="{BB962C8B-B14F-4D97-AF65-F5344CB8AC3E}">
        <p14:creationId xmlns:p14="http://schemas.microsoft.com/office/powerpoint/2010/main" val="24610681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24533-3853-984B-43DD-2481A32BA02B}"/>
              </a:ext>
            </a:extLst>
          </p:cNvPr>
          <p:cNvSpPr>
            <a:spLocks noGrp="1"/>
          </p:cNvSpPr>
          <p:nvPr>
            <p:ph type="title"/>
          </p:nvPr>
        </p:nvSpPr>
        <p:spPr/>
        <p:txBody>
          <a:bodyPr/>
          <a:lstStyle/>
          <a:p>
            <a:r>
              <a:rPr lang="es-MX" dirty="0"/>
              <a:t>Como protegerse de ellos</a:t>
            </a:r>
          </a:p>
        </p:txBody>
      </p:sp>
      <p:sp>
        <p:nvSpPr>
          <p:cNvPr id="3" name="Content Placeholder 2">
            <a:extLst>
              <a:ext uri="{FF2B5EF4-FFF2-40B4-BE49-F238E27FC236}">
                <a16:creationId xmlns:a16="http://schemas.microsoft.com/office/drawing/2014/main" id="{EF59532F-2858-A517-C822-50BF6CA36522}"/>
              </a:ext>
            </a:extLst>
          </p:cNvPr>
          <p:cNvSpPr>
            <a:spLocks noGrp="1"/>
          </p:cNvSpPr>
          <p:nvPr>
            <p:ph idx="1"/>
          </p:nvPr>
        </p:nvSpPr>
        <p:spPr/>
        <p:txBody>
          <a:bodyPr>
            <a:normAutofit fontScale="55000" lnSpcReduction="20000"/>
          </a:bodyPr>
          <a:lstStyle/>
          <a:p>
            <a:pPr marL="457200" indent="-457200" algn="just">
              <a:buFont typeface="+mj-lt"/>
              <a:buAutoNum type="arabicPeriod"/>
            </a:pPr>
            <a:r>
              <a:rPr lang="es-MX" b="1" dirty="0"/>
              <a:t>Instalar y mantener un software antivirus y antimalware: </a:t>
            </a:r>
            <a:r>
              <a:rPr lang="es-MX" dirty="0"/>
              <a:t>Aunque el documento ya lo menciona, es crucial recalcar que el software debe estar siempre actualizado. Los ciberdelincuentes crean nuevos virus constantemente, por lo que las bases de datos de los antivirus deben estar al día para poder detectarlos. Muchos sistemas operativos, como Windows, ya incluyen una protección básica como Windows Defender, pero existen muchas otras opciones gratuitas y de pago.</a:t>
            </a:r>
          </a:p>
          <a:p>
            <a:pPr marL="457200" indent="-457200" algn="just">
              <a:buFont typeface="+mj-lt"/>
              <a:buAutoNum type="arabicPeriod"/>
            </a:pPr>
            <a:r>
              <a:rPr lang="es-MX" b="1" dirty="0"/>
              <a:t>Mantener el sistema operativo y el software actualizados: </a:t>
            </a:r>
            <a:r>
              <a:rPr lang="es-MX" dirty="0"/>
              <a:t>Las actualizaciones no solo añaden nuevas funciones, sino que a menudo incluyen "parches" de seguridad que corrigen vulnerabilidades que los virus podrían explotar para infectar tu sistema. Habilita las actualizaciones automáticas siempre que sea posible.</a:t>
            </a:r>
          </a:p>
          <a:p>
            <a:pPr marL="457200" indent="-457200" algn="just">
              <a:buFont typeface="+mj-lt"/>
              <a:buAutoNum type="arabicPeriod"/>
            </a:pPr>
            <a:r>
              <a:rPr lang="es-MX" b="1" dirty="0"/>
              <a:t>Ser precavido con correos electrónicos y enlaces sospechosos:</a:t>
            </a:r>
            <a:r>
              <a:rPr lang="es-MX" dirty="0"/>
              <a:t> No abras archivos adjuntos ni hagas clic en enlaces de correos electrónicos de remitentes desconocidos. Los mensajes de phishing, que buscan engañarte para que reveles información o descargues malware, son una de las principales formas de propagación de virus. Si un correo te pide hacer algo urgente o te suena demasiado bueno para ser verdad, desconfía.</a:t>
            </a:r>
          </a:p>
          <a:p>
            <a:pPr marL="457200" indent="-457200" algn="just">
              <a:buFont typeface="+mj-lt"/>
              <a:buAutoNum type="arabicPeriod"/>
            </a:pPr>
            <a:r>
              <a:rPr lang="es-MX" b="1" dirty="0"/>
              <a:t>Descargar software solo de fuentes confiables: </a:t>
            </a:r>
            <a:r>
              <a:rPr lang="es-MX" dirty="0"/>
              <a:t>Evita descargar programas o aplicaciones de sitios web no oficiales o de "piratería". Estas fuentes a menudo empaquetan software malicioso junto con los programas que descargas. Utiliza las tiendas de aplicaciones oficiales de tu sistema operativo (como la Microsoft Store o la App Store) o los sitios web de los desarrolladores.</a:t>
            </a:r>
          </a:p>
          <a:p>
            <a:pPr marL="457200" indent="-457200" algn="just">
              <a:buFont typeface="+mj-lt"/>
              <a:buAutoNum type="arabicPeriod"/>
            </a:pPr>
            <a:r>
              <a:rPr lang="es-MX" b="1" dirty="0"/>
              <a:t>Utilizar contraseñas seguras y únicas:</a:t>
            </a:r>
            <a:r>
              <a:rPr lang="es-MX" dirty="0"/>
              <a:t> Las contraseñas fuertes (una combinación de letras mayúsculas y minúsculas, números y símbolos) y el uso de un gestor de contraseñas pueden protegerte. Si usas la misma contraseña para todo y una de tus cuentas es hackeada, todas las demás también estarán en riesgo.</a:t>
            </a:r>
          </a:p>
          <a:p>
            <a:pPr marL="457200" indent="-457200" algn="just">
              <a:buFont typeface="+mj-lt"/>
              <a:buAutoNum type="arabicPeriod"/>
            </a:pPr>
            <a:r>
              <a:rPr lang="es-MX" b="1" dirty="0"/>
              <a:t>Realizar copias de seguridad periódicas: </a:t>
            </a:r>
            <a:r>
              <a:rPr lang="es-MX" dirty="0"/>
              <a:t>La mejor defensa contra un ataque de </a:t>
            </a:r>
            <a:r>
              <a:rPr lang="es-MX" dirty="0" err="1"/>
              <a:t>ransomware</a:t>
            </a:r>
            <a:r>
              <a:rPr lang="es-MX" dirty="0"/>
              <a:t> (un tipo de malware que secuestra tus archivos y pide un rescate) es tener una copia de seguridad de tus datos importantes. Guarda tus copias en un disco duro externo o en un servicio en la nube para que, en caso de un ataque, puedas recuperar tus archivos sin tener que pagar un rescate.</a:t>
            </a:r>
          </a:p>
          <a:p>
            <a:pPr marL="457200" indent="-457200" algn="just">
              <a:buFont typeface="+mj-lt"/>
              <a:buAutoNum type="arabicPeriod"/>
            </a:pPr>
            <a:r>
              <a:rPr lang="es-MX" b="1" dirty="0"/>
              <a:t>Evitar el uso de redes </a:t>
            </a:r>
            <a:r>
              <a:rPr lang="es-MX" b="1" dirty="0" err="1"/>
              <a:t>Wi</a:t>
            </a:r>
            <a:r>
              <a:rPr lang="es-MX" b="1" dirty="0"/>
              <a:t>-Fi públicas no seguras: </a:t>
            </a:r>
            <a:r>
              <a:rPr lang="es-MX" dirty="0"/>
              <a:t>Las redes </a:t>
            </a:r>
            <a:r>
              <a:rPr lang="es-MX" dirty="0" err="1"/>
              <a:t>Wi</a:t>
            </a:r>
            <a:r>
              <a:rPr lang="es-MX" dirty="0"/>
              <a:t>-Fi abiertas o sin contraseña son vulnerables. Los atacantes pueden interceptar fácilmente el tráfico de datos, robar contraseñas e infectar tu dispositivo. Si necesitas usar una red pública, usa una VPN (Red Privada Virtual) para cifrar tu conexión.</a:t>
            </a:r>
          </a:p>
        </p:txBody>
      </p:sp>
    </p:spTree>
    <p:extLst>
      <p:ext uri="{BB962C8B-B14F-4D97-AF65-F5344CB8AC3E}">
        <p14:creationId xmlns:p14="http://schemas.microsoft.com/office/powerpoint/2010/main" val="18649822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45B96-1E44-6B70-718C-BD0D29711AC0}"/>
              </a:ext>
            </a:extLst>
          </p:cNvPr>
          <p:cNvSpPr>
            <a:spLocks noGrp="1"/>
          </p:cNvSpPr>
          <p:nvPr>
            <p:ph type="title"/>
          </p:nvPr>
        </p:nvSpPr>
        <p:spPr/>
        <p:txBody>
          <a:bodyPr/>
          <a:lstStyle/>
          <a:p>
            <a:r>
              <a:rPr lang="es-MX" dirty="0"/>
              <a:t>Análisis del caso</a:t>
            </a:r>
          </a:p>
        </p:txBody>
      </p:sp>
      <p:sp>
        <p:nvSpPr>
          <p:cNvPr id="3" name="Content Placeholder 2">
            <a:extLst>
              <a:ext uri="{FF2B5EF4-FFF2-40B4-BE49-F238E27FC236}">
                <a16:creationId xmlns:a16="http://schemas.microsoft.com/office/drawing/2014/main" id="{1E5DC9B1-CA46-BD84-4CA3-A94A7336B3C3}"/>
              </a:ext>
            </a:extLst>
          </p:cNvPr>
          <p:cNvSpPr>
            <a:spLocks noGrp="1"/>
          </p:cNvSpPr>
          <p:nvPr>
            <p:ph idx="1"/>
          </p:nvPr>
        </p:nvSpPr>
        <p:spPr/>
        <p:txBody>
          <a:bodyPr>
            <a:normAutofit fontScale="85000" lnSpcReduction="10000"/>
          </a:bodyPr>
          <a:lstStyle/>
          <a:p>
            <a:pPr algn="just"/>
            <a:r>
              <a:rPr lang="es-MX" dirty="0"/>
              <a:t>El caso describe un robo electrónico donde los ciberdelincuentes cambiaron órdenes para mover dinero a cuentas falsas. La pregunta es qué tipo de protocolo fue vulnerado. </a:t>
            </a:r>
          </a:p>
          <a:p>
            <a:pPr algn="just"/>
            <a:r>
              <a:rPr lang="es-MX" dirty="0"/>
              <a:t>Basado en el documento, la sección sobre accesos no autorizados menciona protocolos de seguridad como SSH (</a:t>
            </a:r>
            <a:r>
              <a:rPr lang="es-MX" dirty="0" err="1"/>
              <a:t>Secure</a:t>
            </a:r>
            <a:r>
              <a:rPr lang="es-MX" dirty="0"/>
              <a:t> Shell) y SSL (</a:t>
            </a:r>
            <a:r>
              <a:rPr lang="es-MX" dirty="0" err="1"/>
              <a:t>Secure</a:t>
            </a:r>
            <a:r>
              <a:rPr lang="es-MX" dirty="0"/>
              <a:t> Sockets </a:t>
            </a:r>
            <a:r>
              <a:rPr lang="es-MX" dirty="0" err="1"/>
              <a:t>Layer</a:t>
            </a:r>
            <a:r>
              <a:rPr lang="es-MX" dirty="0"/>
              <a:t>). El documento indica que SSH cifra la conexión para hacerla más segura que Telnet. También menciona que SSL se encuentra por encima de la capa de transporte en una transmisión web segura, entre el protocolo HTTP y la capa de transporte TCP o UDP.</a:t>
            </a:r>
          </a:p>
          <a:p>
            <a:pPr algn="just"/>
            <a:r>
              <a:rPr lang="es-MX" dirty="0"/>
              <a:t>Dado que el ataque involucró la transferencia de dinero y la manipulación de órdenes, es muy probable que se haya violado un protocolo de seguridad como SSL (</a:t>
            </a:r>
            <a:r>
              <a:rPr lang="es-MX" dirty="0" err="1"/>
              <a:t>Secure</a:t>
            </a:r>
            <a:r>
              <a:rPr lang="es-MX" dirty="0"/>
              <a:t> Sockets </a:t>
            </a:r>
            <a:r>
              <a:rPr lang="es-MX" dirty="0" err="1"/>
              <a:t>Layer</a:t>
            </a:r>
            <a:r>
              <a:rPr lang="es-MX" dirty="0"/>
              <a:t>) o su sucesor, TLS (</a:t>
            </a:r>
            <a:r>
              <a:rPr lang="es-MX" dirty="0" err="1"/>
              <a:t>Transport</a:t>
            </a:r>
            <a:r>
              <a:rPr lang="es-MX" dirty="0"/>
              <a:t> </a:t>
            </a:r>
            <a:r>
              <a:rPr lang="es-MX" dirty="0" err="1"/>
              <a:t>Layer</a:t>
            </a:r>
            <a:r>
              <a:rPr lang="es-MX" dirty="0"/>
              <a:t> Security). </a:t>
            </a:r>
          </a:p>
          <a:p>
            <a:pPr algn="just"/>
            <a:r>
              <a:rPr lang="es-MX" dirty="0"/>
              <a:t>Estos protocolos son fundamentales para asegurar las transacciones financieras y la confidencialidad de los datos transmitidos a través de la web. Los atacantes probablemente explotaron una vulnerabilidad en la implementación del protocolo de seguridad, lo que les permitió interceptar o alterar los datos transmitidos.</a:t>
            </a:r>
          </a:p>
        </p:txBody>
      </p:sp>
    </p:spTree>
    <p:extLst>
      <p:ext uri="{BB962C8B-B14F-4D97-AF65-F5344CB8AC3E}">
        <p14:creationId xmlns:p14="http://schemas.microsoft.com/office/powerpoint/2010/main" val="22702937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C95AB-6EA3-C50D-1A26-C93BB0F4889D}"/>
              </a:ext>
            </a:extLst>
          </p:cNvPr>
          <p:cNvSpPr>
            <a:spLocks noGrp="1"/>
          </p:cNvSpPr>
          <p:nvPr>
            <p:ph type="title"/>
          </p:nvPr>
        </p:nvSpPr>
        <p:spPr/>
        <p:txBody>
          <a:bodyPr/>
          <a:lstStyle/>
          <a:p>
            <a:r>
              <a:rPr lang="es-MX" dirty="0"/>
              <a:t>Conclusión</a:t>
            </a:r>
          </a:p>
        </p:txBody>
      </p:sp>
      <p:sp>
        <p:nvSpPr>
          <p:cNvPr id="3" name="Content Placeholder 2">
            <a:extLst>
              <a:ext uri="{FF2B5EF4-FFF2-40B4-BE49-F238E27FC236}">
                <a16:creationId xmlns:a16="http://schemas.microsoft.com/office/drawing/2014/main" id="{0DC91A71-1324-5954-F5BD-761FE5C9C63C}"/>
              </a:ext>
            </a:extLst>
          </p:cNvPr>
          <p:cNvSpPr>
            <a:spLocks noGrp="1"/>
          </p:cNvSpPr>
          <p:nvPr>
            <p:ph idx="1"/>
          </p:nvPr>
        </p:nvSpPr>
        <p:spPr>
          <a:xfrm>
            <a:off x="548641" y="1446663"/>
            <a:ext cx="10995660" cy="4611237"/>
          </a:xfrm>
        </p:spPr>
        <p:txBody>
          <a:bodyPr>
            <a:normAutofit fontScale="77500" lnSpcReduction="20000"/>
          </a:bodyPr>
          <a:lstStyle/>
          <a:p>
            <a:pPr algn="just"/>
            <a:r>
              <a:rPr lang="es-MX" dirty="0"/>
              <a:t>A lo largo de este trabajo, hemos profundizado en las principales amenazas a la seguridad de la red y hemos visto que los accesos no autorizados y el malware son los peligros más comunes. Hemos comprendido que la protección se basa en medidas de seguridad sólidas, como la autenticación y la vigilancia constante. También, hemos analizado un caso de la vida real donde la vulnerabilidad de un protocolo de seguridad podría haber sido la causa de un robo electrónico, subrayando la importancia de protocolos como SSL o SSH para garantizar la seguridad en las transacciones en línea.</a:t>
            </a:r>
          </a:p>
          <a:p>
            <a:pPr algn="just"/>
            <a:r>
              <a:rPr lang="es-MX" dirty="0"/>
              <a:t>En mi opinión, la seguridad informática no es solo una responsabilidad de los profesionales de TI, sino que también recae en cada usuario. Aquí están mis tres ideas personales sobre el tema: </a:t>
            </a:r>
          </a:p>
          <a:p>
            <a:pPr marL="457200" indent="-457200" algn="just">
              <a:buFont typeface="+mj-lt"/>
              <a:buAutoNum type="arabicPeriod"/>
            </a:pPr>
            <a:r>
              <a:rPr lang="es-MX" dirty="0"/>
              <a:t>La educación es nuestra primera línea de defensa. La mayoría de los ataques, como los caballos de Troya, dependen de la interacción del usuario. Saber identificar correos o enlaces sospechosos es tan crucial como tener un buen antivirus.</a:t>
            </a:r>
          </a:p>
          <a:p>
            <a:pPr marL="457200" indent="-457200" algn="just">
              <a:buFont typeface="+mj-lt"/>
              <a:buAutoNum type="arabicPeriod"/>
            </a:pPr>
            <a:r>
              <a:rPr lang="es-MX" dirty="0"/>
              <a:t>No debemos subestimar la importancia de las medidas de seguridad "básicas". Cosas simples como el uso de contraseñas fuertes y únicas, y mantener el software actualizado, pueden prevenir una gran cantidad de ataques.</a:t>
            </a:r>
          </a:p>
          <a:p>
            <a:pPr marL="457200" indent="-457200" algn="just">
              <a:buFont typeface="+mj-lt"/>
              <a:buAutoNum type="arabicPeriod"/>
            </a:pPr>
            <a:r>
              <a:rPr lang="es-MX" dirty="0"/>
              <a:t>Las empresas deben ver la seguridad como una inversión, no como un gasto. Proteger la infraestructura y los datos de los clientes no solo previene pérdidas financieras, sino que también construye confianza y credibilidad.</a:t>
            </a:r>
          </a:p>
        </p:txBody>
      </p:sp>
    </p:spTree>
    <p:extLst>
      <p:ext uri="{BB962C8B-B14F-4D97-AF65-F5344CB8AC3E}">
        <p14:creationId xmlns:p14="http://schemas.microsoft.com/office/powerpoint/2010/main" val="3262042047"/>
      </p:ext>
    </p:extLst>
  </p:cSld>
  <p:clrMapOvr>
    <a:masterClrMapping/>
  </p:clrMapOvr>
</p:sld>
</file>

<file path=ppt/theme/theme1.xml><?xml version="1.0" encoding="utf-8"?>
<a:theme xmlns:a="http://schemas.openxmlformats.org/drawingml/2006/main" name="TribuneVTI">
  <a:themeElements>
    <a:clrScheme name="AnalogousFromRegularSeedRightStep">
      <a:dk1>
        <a:srgbClr val="000000"/>
      </a:dk1>
      <a:lt1>
        <a:srgbClr val="FFFFFF"/>
      </a:lt1>
      <a:dk2>
        <a:srgbClr val="1C2732"/>
      </a:dk2>
      <a:lt2>
        <a:srgbClr val="F3F0F1"/>
      </a:lt2>
      <a:accent1>
        <a:srgbClr val="21B782"/>
      </a:accent1>
      <a:accent2>
        <a:srgbClr val="14B1BC"/>
      </a:accent2>
      <a:accent3>
        <a:srgbClr val="298CE7"/>
      </a:accent3>
      <a:accent4>
        <a:srgbClr val="2E40D9"/>
      </a:accent4>
      <a:accent5>
        <a:srgbClr val="6529E7"/>
      </a:accent5>
      <a:accent6>
        <a:srgbClr val="A217D5"/>
      </a:accent6>
      <a:hlink>
        <a:srgbClr val="BF3F6C"/>
      </a:hlink>
      <a:folHlink>
        <a:srgbClr val="7F7F7F"/>
      </a:folHlink>
    </a:clrScheme>
    <a:fontScheme name="Amasis-Univers">
      <a:majorFont>
        <a:latin typeface="Amasis MT Pro Medium"/>
        <a:ea typeface=""/>
        <a:cs typeface=""/>
      </a:majorFont>
      <a:minorFont>
        <a:latin typeface="Univers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ribuneVTI" id="{4D84C650-59FC-4F6B-ADA6-B11C508FF6CE}" vid="{0E07EAE6-ACBC-4250-8522-FC108A45043A}"/>
    </a:ext>
  </a:extLst>
</a:theme>
</file>

<file path=docProps/app.xml><?xml version="1.0" encoding="utf-8"?>
<Properties xmlns="http://schemas.openxmlformats.org/officeDocument/2006/extended-properties" xmlns:vt="http://schemas.openxmlformats.org/officeDocument/2006/docPropsVTypes">
  <TotalTime>157</TotalTime>
  <Words>1689</Words>
  <Application>Microsoft Office PowerPoint</Application>
  <PresentationFormat>Widescreen</PresentationFormat>
  <Paragraphs>63</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Amasis MT Pro Medium</vt:lpstr>
      <vt:lpstr>Arial</vt:lpstr>
      <vt:lpstr>Arial Black</vt:lpstr>
      <vt:lpstr>Calibri</vt:lpstr>
      <vt:lpstr>Univers Light</vt:lpstr>
      <vt:lpstr>TribuneVTI</vt:lpstr>
      <vt:lpstr>M8 Diseño de redes FIN A Proyecto Modular</vt:lpstr>
      <vt:lpstr>Introducción</vt:lpstr>
      <vt:lpstr>Principales amenazas</vt:lpstr>
      <vt:lpstr>Accesos no autorizados</vt:lpstr>
      <vt:lpstr>Malware</vt:lpstr>
      <vt:lpstr>Virus</vt:lpstr>
      <vt:lpstr>Como protegerse de ellos</vt:lpstr>
      <vt:lpstr>Análisis del caso</vt:lpstr>
      <vt:lpstr>Conclusión</vt:lpstr>
      <vt:lpstr>Bibliografía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José Ibáñez</dc:creator>
  <cp:lastModifiedBy>BNL098377 JOSE IBANEZ</cp:lastModifiedBy>
  <cp:revision>36</cp:revision>
  <dcterms:created xsi:type="dcterms:W3CDTF">2023-10-28T21:09:50Z</dcterms:created>
  <dcterms:modified xsi:type="dcterms:W3CDTF">2025-08-30T02:51:25Z</dcterms:modified>
</cp:coreProperties>
</file>