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9" r:id="rId3"/>
    <p:sldId id="260"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p:cViewPr varScale="1">
        <p:scale>
          <a:sx n="121" d="100"/>
          <a:sy n="121" d="100"/>
        </p:scale>
        <p:origin x="200" y="2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9/16/23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493597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112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56433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MX"/>
              <a:t>Haz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11003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93514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MX"/>
              <a:t>Haz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MX"/>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80569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MX"/>
              <a:t>Haz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MX"/>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59454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15067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882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2660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3084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57270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4900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50401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9/16/23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1416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MX"/>
              <a:t>Haz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44612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MX"/>
              <a:t>Haz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3548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9/16/23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5315165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3F743-729D-5A35-A973-EB9B88AFBDD7}"/>
              </a:ext>
            </a:extLst>
          </p:cNvPr>
          <p:cNvSpPr>
            <a:spLocks noGrp="1"/>
          </p:cNvSpPr>
          <p:nvPr>
            <p:ph type="ctrTitle"/>
          </p:nvPr>
        </p:nvSpPr>
        <p:spPr>
          <a:xfrm>
            <a:off x="3878316" y="923743"/>
            <a:ext cx="7197726" cy="2421464"/>
          </a:xfrm>
        </p:spPr>
        <p:txBody>
          <a:bodyPr/>
          <a:lstStyle/>
          <a:p>
            <a:r>
              <a:rPr lang="es-MX" b="1" dirty="0">
                <a:effectLst/>
                <a:latin typeface="Arial Narrow" panose="020B0604020202020204" pitchFamily="34" charset="0"/>
                <a:cs typeface="Arial Narrow" panose="020B0604020202020204" pitchFamily="34" charset="0"/>
              </a:rPr>
              <a:t>M9 Probabilidad y estadística FLN E</a:t>
            </a:r>
            <a:endParaRPr lang="es-MX" b="1" dirty="0">
              <a:latin typeface="Arial Narrow" panose="020B0604020202020204" pitchFamily="34" charset="0"/>
              <a:cs typeface="Arial Narrow" panose="020B0604020202020204" pitchFamily="34" charset="0"/>
            </a:endParaRPr>
          </a:p>
        </p:txBody>
      </p:sp>
      <p:sp>
        <p:nvSpPr>
          <p:cNvPr id="3" name="Subtítulo 2">
            <a:extLst>
              <a:ext uri="{FF2B5EF4-FFF2-40B4-BE49-F238E27FC236}">
                <a16:creationId xmlns:a16="http://schemas.microsoft.com/office/drawing/2014/main" id="{E0178C3B-64C4-4EC6-C3A7-66875C9348A2}"/>
              </a:ext>
            </a:extLst>
          </p:cNvPr>
          <p:cNvSpPr>
            <a:spLocks noGrp="1"/>
          </p:cNvSpPr>
          <p:nvPr>
            <p:ph type="subTitle" idx="1"/>
          </p:nvPr>
        </p:nvSpPr>
        <p:spPr>
          <a:xfrm>
            <a:off x="3962399" y="4385732"/>
            <a:ext cx="7197726" cy="943013"/>
          </a:xfrm>
        </p:spPr>
        <p:txBody>
          <a:bodyPr/>
          <a:lstStyle/>
          <a:p>
            <a:r>
              <a:rPr lang="es-MX" dirty="0">
                <a:latin typeface="Arial Narrow" panose="020B0604020202020204" pitchFamily="34" charset="0"/>
                <a:cs typeface="Arial Narrow" panose="020B0604020202020204" pitchFamily="34" charset="0"/>
              </a:rPr>
              <a:t>Jose  Ramon ibanez posadas</a:t>
            </a:r>
          </a:p>
          <a:p>
            <a:r>
              <a:rPr lang="es-MX">
                <a:latin typeface="Arial Narrow" panose="020B0604020202020204" pitchFamily="34" charset="0"/>
                <a:cs typeface="Arial Narrow" panose="020B0604020202020204" pitchFamily="34" charset="0"/>
              </a:rPr>
              <a:t>16 </a:t>
            </a:r>
            <a:r>
              <a:rPr lang="es-MX" dirty="0">
                <a:latin typeface="Arial Narrow" panose="020B0604020202020204" pitchFamily="34" charset="0"/>
                <a:cs typeface="Arial Narrow" panose="020B0604020202020204" pitchFamily="34" charset="0"/>
              </a:rPr>
              <a:t>septiembre 2023</a:t>
            </a:r>
          </a:p>
        </p:txBody>
      </p:sp>
    </p:spTree>
    <p:extLst>
      <p:ext uri="{BB962C8B-B14F-4D97-AF65-F5344CB8AC3E}">
        <p14:creationId xmlns:p14="http://schemas.microsoft.com/office/powerpoint/2010/main" val="265266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67B43-1948-0787-8964-5A1110564066}"/>
              </a:ext>
            </a:extLst>
          </p:cNvPr>
          <p:cNvSpPr>
            <a:spLocks noGrp="1"/>
          </p:cNvSpPr>
          <p:nvPr>
            <p:ph type="title"/>
          </p:nvPr>
        </p:nvSpPr>
        <p:spPr>
          <a:xfrm>
            <a:off x="357353" y="536029"/>
            <a:ext cx="5738648" cy="756743"/>
          </a:xfrm>
        </p:spPr>
        <p:txBody>
          <a:bodyPr>
            <a:normAutofit/>
          </a:bodyPr>
          <a:lstStyle/>
          <a:p>
            <a:r>
              <a:rPr lang="es-MX" b="1" dirty="0">
                <a:effectLst/>
                <a:latin typeface="Arial Narrow" panose="020B0604020202020204" pitchFamily="34" charset="0"/>
                <a:cs typeface="Arial Narrow" panose="020B0604020202020204" pitchFamily="34" charset="0"/>
              </a:rPr>
              <a:t>Polígono de frecuencias</a:t>
            </a:r>
            <a:endParaRPr lang="es-MX" b="1" dirty="0">
              <a:latin typeface="Arial Narrow" panose="020B0604020202020204" pitchFamily="34" charset="0"/>
              <a:cs typeface="Arial Narrow" panose="020B0604020202020204" pitchFamily="34" charset="0"/>
            </a:endParaRPr>
          </a:p>
        </p:txBody>
      </p:sp>
      <p:sp>
        <p:nvSpPr>
          <p:cNvPr id="4" name="Marcador de contenido 3">
            <a:extLst>
              <a:ext uri="{FF2B5EF4-FFF2-40B4-BE49-F238E27FC236}">
                <a16:creationId xmlns:a16="http://schemas.microsoft.com/office/drawing/2014/main" id="{3B47228C-CFC0-8B6D-F7D7-36F3912E3BA3}"/>
              </a:ext>
            </a:extLst>
          </p:cNvPr>
          <p:cNvSpPr>
            <a:spLocks noGrp="1"/>
          </p:cNvSpPr>
          <p:nvPr>
            <p:ph sz="half" idx="1"/>
          </p:nvPr>
        </p:nvSpPr>
        <p:spPr>
          <a:xfrm>
            <a:off x="357353" y="2322787"/>
            <a:ext cx="5738647" cy="3008587"/>
          </a:xfrm>
        </p:spPr>
        <p:txBody>
          <a:bodyPr>
            <a:normAutofit/>
          </a:bodyPr>
          <a:lstStyle/>
          <a:p>
            <a:pPr algn="just"/>
            <a:r>
              <a:rPr lang="es-MX" sz="2000" dirty="0">
                <a:latin typeface="Arial Narrow" panose="020B0604020202020204" pitchFamily="34" charset="0"/>
                <a:cs typeface="Arial Narrow" panose="020B0604020202020204" pitchFamily="34" charset="0"/>
              </a:rPr>
              <a:t>Basandose en los puntos maximos de un histograma, esta gráfica se crea conectando cada uno de ellos en el eje horizontal con lo cual se puede ver la distribución de los datos y hacer la comparativa con eje vertical.</a:t>
            </a:r>
          </a:p>
          <a:p>
            <a:pPr algn="just"/>
            <a:endParaRPr lang="es-MX" sz="2000" dirty="0">
              <a:latin typeface="Arial Narrow" panose="020B0604020202020204" pitchFamily="34" charset="0"/>
              <a:cs typeface="Arial Narrow" panose="020B0604020202020204" pitchFamily="34" charset="0"/>
            </a:endParaRPr>
          </a:p>
          <a:p>
            <a:pPr algn="just"/>
            <a:r>
              <a:rPr lang="es-MX" sz="2000" dirty="0">
                <a:latin typeface="Arial Narrow" panose="020B0604020202020204" pitchFamily="34" charset="0"/>
                <a:cs typeface="Arial Narrow" panose="020B0604020202020204" pitchFamily="34" charset="0"/>
              </a:rPr>
              <a:t>Así mismo, en este tipo de gráfica se puede comprar dos o más variables en el eje vertical.</a:t>
            </a:r>
          </a:p>
          <a:p>
            <a:pPr algn="just"/>
            <a:endParaRPr lang="es-MX" sz="2000" dirty="0">
              <a:latin typeface="Arial Narrow" panose="020B0604020202020204" pitchFamily="34" charset="0"/>
              <a:cs typeface="Arial Narrow" panose="020B0604020202020204" pitchFamily="34" charset="0"/>
            </a:endParaRPr>
          </a:p>
          <a:p>
            <a:pPr algn="just"/>
            <a:endParaRPr lang="es-MX" sz="2000" dirty="0">
              <a:latin typeface="Arial Narrow" panose="020B0604020202020204" pitchFamily="34" charset="0"/>
              <a:cs typeface="Arial Narrow" panose="020B0604020202020204" pitchFamily="34" charset="0"/>
            </a:endParaRPr>
          </a:p>
          <a:p>
            <a:pPr algn="just"/>
            <a:endParaRPr lang="es-MX" sz="2000" dirty="0">
              <a:latin typeface="Arial Narrow" panose="020B0604020202020204" pitchFamily="34" charset="0"/>
              <a:cs typeface="Arial Narrow" panose="020B0604020202020204" pitchFamily="34" charset="0"/>
            </a:endParaRPr>
          </a:p>
        </p:txBody>
      </p:sp>
      <p:pic>
        <p:nvPicPr>
          <p:cNvPr id="1026" name="Picture 2" descr="poligono de frecuencias">
            <a:extLst>
              <a:ext uri="{FF2B5EF4-FFF2-40B4-BE49-F238E27FC236}">
                <a16:creationId xmlns:a16="http://schemas.microsoft.com/office/drawing/2014/main" id="{1EA69C26-25C9-4646-A8A3-E84BE7F781F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09384" y="747110"/>
            <a:ext cx="5616028" cy="28080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ligono de frecuencias ejemplo comparar">
            <a:extLst>
              <a:ext uri="{FF2B5EF4-FFF2-40B4-BE49-F238E27FC236}">
                <a16:creationId xmlns:a16="http://schemas.microsoft.com/office/drawing/2014/main" id="{3389A7E6-85F1-4FFE-ABF4-28CAA085E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384" y="3900213"/>
            <a:ext cx="5616028" cy="280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678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67B43-1948-0787-8964-5A1110564066}"/>
              </a:ext>
            </a:extLst>
          </p:cNvPr>
          <p:cNvSpPr>
            <a:spLocks noGrp="1"/>
          </p:cNvSpPr>
          <p:nvPr>
            <p:ph type="title"/>
          </p:nvPr>
        </p:nvSpPr>
        <p:spPr>
          <a:xfrm>
            <a:off x="357353" y="536029"/>
            <a:ext cx="5738648" cy="756743"/>
          </a:xfrm>
        </p:spPr>
        <p:txBody>
          <a:bodyPr>
            <a:normAutofit/>
          </a:bodyPr>
          <a:lstStyle/>
          <a:p>
            <a:r>
              <a:rPr lang="es-MX" sz="4000" b="1" dirty="0">
                <a:latin typeface="Arial Narrow" panose="020B0604020202020204" pitchFamily="34" charset="0"/>
                <a:cs typeface="Arial Narrow" panose="020B0604020202020204" pitchFamily="34" charset="0"/>
              </a:rPr>
              <a:t>Tallo y hojas</a:t>
            </a:r>
          </a:p>
        </p:txBody>
      </p:sp>
      <p:sp>
        <p:nvSpPr>
          <p:cNvPr id="4" name="Marcador de contenido 3">
            <a:extLst>
              <a:ext uri="{FF2B5EF4-FFF2-40B4-BE49-F238E27FC236}">
                <a16:creationId xmlns:a16="http://schemas.microsoft.com/office/drawing/2014/main" id="{3B47228C-CFC0-8B6D-F7D7-36F3912E3BA3}"/>
              </a:ext>
            </a:extLst>
          </p:cNvPr>
          <p:cNvSpPr>
            <a:spLocks noGrp="1"/>
          </p:cNvSpPr>
          <p:nvPr>
            <p:ph sz="half" idx="1"/>
          </p:nvPr>
        </p:nvSpPr>
        <p:spPr>
          <a:xfrm>
            <a:off x="357353" y="2007476"/>
            <a:ext cx="5370785" cy="3531477"/>
          </a:xfrm>
        </p:spPr>
        <p:txBody>
          <a:bodyPr>
            <a:noAutofit/>
          </a:bodyPr>
          <a:lstStyle/>
          <a:p>
            <a:pPr algn="just"/>
            <a:r>
              <a:rPr lang="es-MX" sz="2000" dirty="0">
                <a:solidFill>
                  <a:srgbClr val="F1F5F9"/>
                </a:solidFill>
                <a:latin typeface="Arial Narrow" panose="020B0604020202020204" pitchFamily="34" charset="0"/>
                <a:cs typeface="Arial Narrow" panose="020B0604020202020204" pitchFamily="34" charset="0"/>
              </a:rPr>
              <a:t>R</a:t>
            </a:r>
            <a:r>
              <a:rPr lang="es-MX" sz="2000" dirty="0">
                <a:solidFill>
                  <a:srgbClr val="F1F5F9"/>
                </a:solidFill>
                <a:effectLst/>
                <a:latin typeface="Arial Narrow" panose="020B0604020202020204" pitchFamily="34" charset="0"/>
                <a:cs typeface="Arial Narrow" panose="020B0604020202020204" pitchFamily="34" charset="0"/>
              </a:rPr>
              <a:t>epresentación visual que organiza datos numéricos.</a:t>
            </a:r>
          </a:p>
          <a:p>
            <a:pPr algn="just"/>
            <a:r>
              <a:rPr lang="es-MX" sz="2000" dirty="0">
                <a:solidFill>
                  <a:srgbClr val="F1F5F9"/>
                </a:solidFill>
                <a:latin typeface="Arial Narrow" panose="020B0604020202020204" pitchFamily="34" charset="0"/>
                <a:cs typeface="Arial Narrow" panose="020B0604020202020204" pitchFamily="34" charset="0"/>
              </a:rPr>
              <a:t>Se i</a:t>
            </a:r>
            <a:r>
              <a:rPr lang="es-MX" sz="2000" dirty="0">
                <a:solidFill>
                  <a:srgbClr val="F1F5F9"/>
                </a:solidFill>
                <a:effectLst/>
                <a:latin typeface="Arial Narrow" panose="020B0604020202020204" pitchFamily="34" charset="0"/>
                <a:cs typeface="Arial Narrow" panose="020B0604020202020204" pitchFamily="34" charset="0"/>
              </a:rPr>
              <a:t>dentifican rápidamente patrones, tendencias, datos atípicos, moda y distribuciones en los datos.</a:t>
            </a:r>
          </a:p>
          <a:p>
            <a:pPr marL="0" indent="0" algn="just">
              <a:buNone/>
            </a:pPr>
            <a:endParaRPr lang="es-MX" sz="2000" dirty="0">
              <a:solidFill>
                <a:srgbClr val="F1F5F9"/>
              </a:solidFill>
              <a:effectLst/>
              <a:latin typeface="Arial Narrow" panose="020B0604020202020204" pitchFamily="34" charset="0"/>
              <a:cs typeface="Arial Narrow" panose="020B0604020202020204" pitchFamily="34" charset="0"/>
            </a:endParaRPr>
          </a:p>
          <a:p>
            <a:pPr algn="just"/>
            <a:r>
              <a:rPr lang="es-MX" sz="2000" dirty="0">
                <a:solidFill>
                  <a:srgbClr val="F1F5F9"/>
                </a:solidFill>
                <a:latin typeface="Arial Narrow" panose="020B0604020202020204" pitchFamily="34" charset="0"/>
                <a:cs typeface="Arial Narrow" panose="020B0604020202020204" pitchFamily="34" charset="0"/>
              </a:rPr>
              <a:t>C</a:t>
            </a:r>
            <a:r>
              <a:rPr lang="es-MX" sz="2000" dirty="0">
                <a:solidFill>
                  <a:srgbClr val="F1F5F9"/>
                </a:solidFill>
                <a:effectLst/>
                <a:latin typeface="Arial Narrow" panose="020B0604020202020204" pitchFamily="34" charset="0"/>
                <a:cs typeface="Arial Narrow" panose="020B0604020202020204" pitchFamily="34" charset="0"/>
              </a:rPr>
              <a:t>onsiste en dos partes: </a:t>
            </a:r>
          </a:p>
          <a:p>
            <a:pPr marL="0" indent="0" algn="just">
              <a:buNone/>
            </a:pPr>
            <a:r>
              <a:rPr lang="es-MX" sz="2000" dirty="0">
                <a:solidFill>
                  <a:srgbClr val="F1F5F9"/>
                </a:solidFill>
                <a:effectLst/>
                <a:latin typeface="Arial Narrow" panose="020B0604020202020204" pitchFamily="34" charset="0"/>
                <a:cs typeface="Arial Narrow" panose="020B0604020202020204" pitchFamily="34" charset="0"/>
              </a:rPr>
              <a:t>El tallo son los dígitos principales de los números</a:t>
            </a:r>
          </a:p>
          <a:p>
            <a:pPr marL="0" indent="0" algn="just">
              <a:buNone/>
            </a:pPr>
            <a:r>
              <a:rPr lang="es-MX" sz="2000" dirty="0">
                <a:solidFill>
                  <a:srgbClr val="F1F5F9"/>
                </a:solidFill>
                <a:latin typeface="Arial Narrow" panose="020B0604020202020204" pitchFamily="34" charset="0"/>
                <a:cs typeface="Arial Narrow" panose="020B0604020202020204" pitchFamily="34" charset="0"/>
              </a:rPr>
              <a:t>L</a:t>
            </a:r>
            <a:r>
              <a:rPr lang="es-MX" sz="2000" dirty="0">
                <a:solidFill>
                  <a:srgbClr val="F1F5F9"/>
                </a:solidFill>
                <a:effectLst/>
                <a:latin typeface="Arial Narrow" panose="020B0604020202020204" pitchFamily="34" charset="0"/>
                <a:cs typeface="Arial Narrow" panose="020B0604020202020204" pitchFamily="34" charset="0"/>
              </a:rPr>
              <a:t>as hojas son los dígitos finales.</a:t>
            </a:r>
          </a:p>
          <a:p>
            <a:pPr marL="0" indent="0" algn="just">
              <a:buNone/>
            </a:pPr>
            <a:r>
              <a:rPr lang="es-MX" sz="2000" dirty="0">
                <a:solidFill>
                  <a:srgbClr val="F1F5F9"/>
                </a:solidFill>
                <a:effectLst/>
                <a:latin typeface="Arial Narrow" panose="020B0604020202020204" pitchFamily="34" charset="0"/>
                <a:cs typeface="Arial Narrow" panose="020B0604020202020204" pitchFamily="34" charset="0"/>
              </a:rPr>
              <a:t>Cada tallo contiene un rango de valores y cada hoja representa un valor individual.</a:t>
            </a:r>
            <a:endParaRPr lang="es-MX" sz="2000" dirty="0">
              <a:latin typeface="Arial Narrow" panose="020B0604020202020204" pitchFamily="34" charset="0"/>
              <a:cs typeface="Arial Narrow" panose="020B0604020202020204" pitchFamily="34" charset="0"/>
            </a:endParaRPr>
          </a:p>
        </p:txBody>
      </p:sp>
      <p:pic>
        <p:nvPicPr>
          <p:cNvPr id="6" name="Marcador de contenido 5">
            <a:extLst>
              <a:ext uri="{FF2B5EF4-FFF2-40B4-BE49-F238E27FC236}">
                <a16:creationId xmlns:a16="http://schemas.microsoft.com/office/drawing/2014/main" id="{EE8D5111-B6A8-AC68-00D9-7697B310089F}"/>
              </a:ext>
            </a:extLst>
          </p:cNvPr>
          <p:cNvPicPr>
            <a:picLocks noGrp="1" noChangeAspect="1"/>
          </p:cNvPicPr>
          <p:nvPr>
            <p:ph sz="half" idx="2"/>
          </p:nvPr>
        </p:nvPicPr>
        <p:blipFill>
          <a:blip r:embed="rId2"/>
          <a:stretch>
            <a:fillRect/>
          </a:stretch>
        </p:blipFill>
        <p:spPr>
          <a:xfrm>
            <a:off x="5814694" y="1912880"/>
            <a:ext cx="6177053" cy="3016469"/>
          </a:xfrm>
        </p:spPr>
      </p:pic>
    </p:spTree>
    <p:extLst>
      <p:ext uri="{BB962C8B-B14F-4D97-AF65-F5344CB8AC3E}">
        <p14:creationId xmlns:p14="http://schemas.microsoft.com/office/powerpoint/2010/main" val="71339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67B43-1948-0787-8964-5A1110564066}"/>
              </a:ext>
            </a:extLst>
          </p:cNvPr>
          <p:cNvSpPr>
            <a:spLocks noGrp="1"/>
          </p:cNvSpPr>
          <p:nvPr>
            <p:ph type="title"/>
          </p:nvPr>
        </p:nvSpPr>
        <p:spPr>
          <a:xfrm>
            <a:off x="357353" y="536029"/>
            <a:ext cx="5738648" cy="756743"/>
          </a:xfrm>
        </p:spPr>
        <p:txBody>
          <a:bodyPr>
            <a:normAutofit/>
          </a:bodyPr>
          <a:lstStyle/>
          <a:p>
            <a:r>
              <a:rPr lang="es-MX" b="1" dirty="0">
                <a:latin typeface="Arial Narrow" panose="020B0604020202020204" pitchFamily="34" charset="0"/>
                <a:cs typeface="Arial Narrow" panose="020B0604020202020204" pitchFamily="34" charset="0"/>
              </a:rPr>
              <a:t>De pareto</a:t>
            </a:r>
          </a:p>
        </p:txBody>
      </p:sp>
      <p:sp>
        <p:nvSpPr>
          <p:cNvPr id="4" name="Marcador de contenido 3">
            <a:extLst>
              <a:ext uri="{FF2B5EF4-FFF2-40B4-BE49-F238E27FC236}">
                <a16:creationId xmlns:a16="http://schemas.microsoft.com/office/drawing/2014/main" id="{3B47228C-CFC0-8B6D-F7D7-36F3912E3BA3}"/>
              </a:ext>
            </a:extLst>
          </p:cNvPr>
          <p:cNvSpPr>
            <a:spLocks noGrp="1"/>
          </p:cNvSpPr>
          <p:nvPr>
            <p:ph sz="half" idx="1"/>
          </p:nvPr>
        </p:nvSpPr>
        <p:spPr>
          <a:xfrm>
            <a:off x="357354" y="2007476"/>
            <a:ext cx="5402316" cy="3531477"/>
          </a:xfrm>
        </p:spPr>
        <p:txBody>
          <a:bodyPr>
            <a:normAutofit/>
          </a:bodyPr>
          <a:lstStyle/>
          <a:p>
            <a:pPr algn="just"/>
            <a:r>
              <a:rPr lang="es-MX" sz="2000" dirty="0">
                <a:latin typeface="Arial Narrow" panose="020B0604020202020204" pitchFamily="34" charset="0"/>
                <a:cs typeface="Arial Narrow" panose="020B0604020202020204" pitchFamily="34" charset="0"/>
              </a:rPr>
              <a:t>Usando una gráfica de barras donde los datos están acomodados de mayor a menor, para una fácil visualización que permite identificar lo prioritario.</a:t>
            </a:r>
          </a:p>
          <a:p>
            <a:pPr marL="0" indent="0" algn="just">
              <a:buNone/>
            </a:pPr>
            <a:endParaRPr lang="es-MX" sz="2000" dirty="0">
              <a:latin typeface="Arial Narrow" panose="020B0604020202020204" pitchFamily="34" charset="0"/>
              <a:cs typeface="Arial Narrow" panose="020B0604020202020204" pitchFamily="34" charset="0"/>
            </a:endParaRPr>
          </a:p>
          <a:p>
            <a:pPr algn="just"/>
            <a:r>
              <a:rPr lang="es-MX" sz="2000" dirty="0">
                <a:latin typeface="Arial Narrow" panose="020B0604020202020204" pitchFamily="34" charset="0"/>
                <a:cs typeface="Arial Narrow" panose="020B0604020202020204" pitchFamily="34" charset="0"/>
              </a:rPr>
              <a:t>Estas gráficas son útiles para ilustrar la distribución y comparación de datos.</a:t>
            </a:r>
          </a:p>
          <a:p>
            <a:pPr algn="just"/>
            <a:endParaRPr lang="es-MX" sz="2000" dirty="0">
              <a:latin typeface="Arial Narrow" panose="020B0604020202020204" pitchFamily="34" charset="0"/>
              <a:cs typeface="Arial Narrow" panose="020B0604020202020204" pitchFamily="34" charset="0"/>
            </a:endParaRPr>
          </a:p>
        </p:txBody>
      </p:sp>
      <p:pic>
        <p:nvPicPr>
          <p:cNvPr id="3074" name="Picture 2" descr="▷ Diagrama de Pareto: qué es, cómo se hace, ejemplo...">
            <a:extLst>
              <a:ext uri="{FF2B5EF4-FFF2-40B4-BE49-F238E27FC236}">
                <a16:creationId xmlns:a16="http://schemas.microsoft.com/office/drawing/2014/main" id="{A388934D-3727-63C3-30CE-600CD0142BA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68967" y="1261234"/>
            <a:ext cx="4981906" cy="4981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38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67B43-1948-0787-8964-5A1110564066}"/>
              </a:ext>
            </a:extLst>
          </p:cNvPr>
          <p:cNvSpPr>
            <a:spLocks noGrp="1"/>
          </p:cNvSpPr>
          <p:nvPr>
            <p:ph type="title"/>
          </p:nvPr>
        </p:nvSpPr>
        <p:spPr>
          <a:xfrm>
            <a:off x="357353" y="536029"/>
            <a:ext cx="5738648" cy="756743"/>
          </a:xfrm>
        </p:spPr>
        <p:txBody>
          <a:bodyPr>
            <a:normAutofit/>
          </a:bodyPr>
          <a:lstStyle/>
          <a:p>
            <a:r>
              <a:rPr lang="es-MX" b="1" dirty="0">
                <a:latin typeface="Arial Narrow" panose="020B0604020202020204" pitchFamily="34" charset="0"/>
                <a:cs typeface="Arial Narrow" panose="020B0604020202020204" pitchFamily="34" charset="0"/>
              </a:rPr>
              <a:t>Circular o pastel</a:t>
            </a:r>
          </a:p>
        </p:txBody>
      </p:sp>
      <p:sp>
        <p:nvSpPr>
          <p:cNvPr id="4" name="Marcador de contenido 3">
            <a:extLst>
              <a:ext uri="{FF2B5EF4-FFF2-40B4-BE49-F238E27FC236}">
                <a16:creationId xmlns:a16="http://schemas.microsoft.com/office/drawing/2014/main" id="{3B47228C-CFC0-8B6D-F7D7-36F3912E3BA3}"/>
              </a:ext>
            </a:extLst>
          </p:cNvPr>
          <p:cNvSpPr>
            <a:spLocks noGrp="1"/>
          </p:cNvSpPr>
          <p:nvPr>
            <p:ph sz="half" idx="1"/>
          </p:nvPr>
        </p:nvSpPr>
        <p:spPr>
          <a:xfrm>
            <a:off x="357354" y="1954922"/>
            <a:ext cx="5464542" cy="2963917"/>
          </a:xfrm>
        </p:spPr>
        <p:txBody>
          <a:bodyPr>
            <a:normAutofit/>
          </a:bodyPr>
          <a:lstStyle/>
          <a:p>
            <a:pPr algn="just"/>
            <a:r>
              <a:rPr lang="es-MX" sz="2000" dirty="0">
                <a:solidFill>
                  <a:srgbClr val="F1F5F9"/>
                </a:solidFill>
                <a:latin typeface="Arial Narrow" panose="020B0604020202020204" pitchFamily="34" charset="0"/>
                <a:cs typeface="Arial Narrow" panose="020B0604020202020204" pitchFamily="34" charset="0"/>
              </a:rPr>
              <a:t>Gráfica que permite la r</a:t>
            </a:r>
            <a:r>
              <a:rPr lang="es-MX" sz="2000" dirty="0">
                <a:solidFill>
                  <a:srgbClr val="F1F5F9"/>
                </a:solidFill>
                <a:effectLst/>
                <a:latin typeface="Arial Narrow" panose="020B0604020202020204" pitchFamily="34" charset="0"/>
                <a:cs typeface="Arial Narrow" panose="020B0604020202020204" pitchFamily="34" charset="0"/>
              </a:rPr>
              <a:t>epresentación visual de datos que muestra cómo se dividen en proporciones las partes de un todo o visualizar los porcentajes de varias categorias.</a:t>
            </a:r>
          </a:p>
          <a:p>
            <a:pPr algn="just"/>
            <a:r>
              <a:rPr lang="es-MX" sz="2000" dirty="0">
                <a:solidFill>
                  <a:srgbClr val="F1F5F9"/>
                </a:solidFill>
                <a:effectLst/>
                <a:latin typeface="Arial Narrow" panose="020B0604020202020204" pitchFamily="34" charset="0"/>
                <a:cs typeface="Arial Narrow" panose="020B0604020202020204" pitchFamily="34" charset="0"/>
              </a:rPr>
              <a:t>Permiten ver la distribución y sirven para una comparación eficaz de datos.</a:t>
            </a:r>
          </a:p>
          <a:p>
            <a:pPr algn="just"/>
            <a:r>
              <a:rPr lang="es-MX" sz="2000" dirty="0">
                <a:solidFill>
                  <a:srgbClr val="F1F5F9"/>
                </a:solidFill>
                <a:latin typeface="Arial Narrow" panose="020B0604020202020204" pitchFamily="34" charset="0"/>
                <a:cs typeface="Arial Narrow" panose="020B0604020202020204" pitchFamily="34" charset="0"/>
              </a:rPr>
              <a:t>R</a:t>
            </a:r>
            <a:r>
              <a:rPr lang="es-MX" sz="2000" dirty="0">
                <a:solidFill>
                  <a:srgbClr val="F1F5F9"/>
                </a:solidFill>
                <a:effectLst/>
                <a:latin typeface="Arial Narrow" panose="020B0604020202020204" pitchFamily="34" charset="0"/>
                <a:cs typeface="Arial Narrow" panose="020B0604020202020204" pitchFamily="34" charset="0"/>
              </a:rPr>
              <a:t>esalta las proporciones relativas de cada una de las categorias comparadas. </a:t>
            </a:r>
          </a:p>
        </p:txBody>
      </p:sp>
      <p:pic>
        <p:nvPicPr>
          <p:cNvPr id="4098" name="Picture 2" descr="Gráfica de Pastel o Torta | Excel Para Todos">
            <a:extLst>
              <a:ext uri="{FF2B5EF4-FFF2-40B4-BE49-F238E27FC236}">
                <a16:creationId xmlns:a16="http://schemas.microsoft.com/office/drawing/2014/main" id="{FD24D76F-6714-03B6-77C8-181197589C02}"/>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6512" r="16569"/>
          <a:stretch/>
        </p:blipFill>
        <p:spPr bwMode="auto">
          <a:xfrm>
            <a:off x="6835502" y="1292772"/>
            <a:ext cx="4925838" cy="428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495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{5CE34122-23B7-C94D-8299-0D322AE9DFBC}tf10001058_mac</Template>
  <TotalTime>99</TotalTime>
  <Words>236</Words>
  <Application>Microsoft Macintosh PowerPoint</Application>
  <PresentationFormat>Panorámica</PresentationFormat>
  <Paragraphs>24</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Arial Narrow</vt:lpstr>
      <vt:lpstr>Calibri</vt:lpstr>
      <vt:lpstr>Calibri Light</vt:lpstr>
      <vt:lpstr>Celestial</vt:lpstr>
      <vt:lpstr>M9 Probabilidad y estadística FLN E</vt:lpstr>
      <vt:lpstr>Polígono de frecuencias</vt:lpstr>
      <vt:lpstr>Tallo y hojas</vt:lpstr>
      <vt:lpstr>De pareto</vt:lpstr>
      <vt:lpstr>Circular o pastel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M9 Probabilidad y estadística FLN E</dc:title>
  <dc:creator>José Ibáñez</dc:creator>
  <cp:lastModifiedBy>José Ibáñez</cp:lastModifiedBy>
  <cp:revision>13</cp:revision>
  <dcterms:created xsi:type="dcterms:W3CDTF">2023-09-17T01:33:57Z</dcterms:created>
  <dcterms:modified xsi:type="dcterms:W3CDTF">2023-09-17T03:13:02Z</dcterms:modified>
</cp:coreProperties>
</file>