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66" r:id="rId5"/>
    <p:sldId id="274" r:id="rId6"/>
    <p:sldId id="276" r:id="rId7"/>
    <p:sldId id="283" r:id="rId8"/>
    <p:sldId id="277" r:id="rId9"/>
    <p:sldId id="280" r:id="rId10"/>
    <p:sldId id="281" r:id="rId11"/>
    <p:sldId id="282" r:id="rId12"/>
    <p:sldId id="278" r:id="rId13"/>
    <p:sldId id="275" r:id="rId14"/>
    <p:sldId id="279" r:id="rId15"/>
    <p:sldId id="273" r:id="rId16"/>
  </p:sldIdLst>
  <p:sldSz cx="12192000" cy="6858000"/>
  <p:notesSz cx="6858000" cy="9144000"/>
  <p:defaultTextStyle>
    <a:defPPr rtl="0">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28" autoAdjust="0"/>
    <p:restoredTop sz="94656" autoAdjust="0"/>
  </p:normalViewPr>
  <p:slideViewPr>
    <p:cSldViewPr snapToGrid="0">
      <p:cViewPr varScale="1">
        <p:scale>
          <a:sx n="181" d="100"/>
          <a:sy n="181" d="100"/>
        </p:scale>
        <p:origin x="296" y="176"/>
      </p:cViewPr>
      <p:guideLst/>
    </p:cSldViewPr>
  </p:slideViewPr>
  <p:notesTextViewPr>
    <p:cViewPr>
      <p:scale>
        <a:sx n="1" d="1"/>
        <a:sy n="1" d="1"/>
      </p:scale>
      <p:origin x="0" y="0"/>
    </p:cViewPr>
  </p:notesText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AC3576-AE87-472F-9AEF-6460571A3966}" type="datetime1">
              <a:rPr lang="es-MX" smtClean="0"/>
              <a:t>27/09/25</a:t>
            </a:fld>
            <a:endParaRPr lang="es-MX"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9AEE24-E510-434D-A732-63637DC68EB8}" type="slidenum">
              <a:rPr lang="es-MX" smtClean="0"/>
              <a:t>‹Nº›</a:t>
            </a:fld>
            <a:endParaRPr lang="es-MX" dirty="0"/>
          </a:p>
        </p:txBody>
      </p:sp>
    </p:spTree>
    <p:extLst>
      <p:ext uri="{BB962C8B-B14F-4D97-AF65-F5344CB8AC3E}">
        <p14:creationId xmlns:p14="http://schemas.microsoft.com/office/powerpoint/2010/main" val="17168785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noProof="0"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D2FAE8-04E0-4A63-840C-86256B876D16}" type="datetime1">
              <a:rPr lang="es-MX" noProof="0" smtClean="0"/>
              <a:t>27/09/25</a:t>
            </a:fld>
            <a:endParaRPr lang="es-MX" noProof="0"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noProof="0"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s-MX" noProof="0" dirty="0"/>
              <a:t>Haz clic para modificar los estilos de texto del patrón</a:t>
            </a:r>
          </a:p>
          <a:p>
            <a:pPr lvl="1"/>
            <a:r>
              <a:rPr lang="es-MX" noProof="0" dirty="0"/>
              <a:t>Segundo nivel</a:t>
            </a:r>
          </a:p>
          <a:p>
            <a:pPr lvl="2"/>
            <a:r>
              <a:rPr lang="es-MX" noProof="0" dirty="0"/>
              <a:t>Tercer nivel</a:t>
            </a:r>
          </a:p>
          <a:p>
            <a:pPr lvl="3"/>
            <a:r>
              <a:rPr lang="es-MX" noProof="0" dirty="0"/>
              <a:t>Cuarto nivel</a:t>
            </a:r>
          </a:p>
          <a:p>
            <a:pPr lvl="4"/>
            <a:r>
              <a:rPr lang="es-MX" noProof="0" dirty="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noProof="0"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9F2B80-EEFB-46A0-B3BE-FC86885DBE51}" type="slidenum">
              <a:rPr lang="es-MX" noProof="0" smtClean="0"/>
              <a:t>‹Nº›</a:t>
            </a:fld>
            <a:endParaRPr lang="es-MX" noProof="0" dirty="0"/>
          </a:p>
        </p:txBody>
      </p:sp>
    </p:spTree>
    <p:extLst>
      <p:ext uri="{BB962C8B-B14F-4D97-AF65-F5344CB8AC3E}">
        <p14:creationId xmlns:p14="http://schemas.microsoft.com/office/powerpoint/2010/main" val="9211604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10"/>
          </p:nvPr>
        </p:nvSpPr>
        <p:spPr/>
        <p:txBody>
          <a:bodyPr/>
          <a:lstStyle/>
          <a:p>
            <a:fld id="{DB9F2B80-EEFB-46A0-B3BE-FC86885DBE51}" type="slidenum">
              <a:rPr lang="es-MX" smtClean="0"/>
              <a:t>1</a:t>
            </a:fld>
            <a:endParaRPr lang="es-MX" dirty="0"/>
          </a:p>
        </p:txBody>
      </p:sp>
    </p:spTree>
    <p:extLst>
      <p:ext uri="{BB962C8B-B14F-4D97-AF65-F5344CB8AC3E}">
        <p14:creationId xmlns:p14="http://schemas.microsoft.com/office/powerpoint/2010/main" val="3546054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es-MX" noProof="0"/>
              <a:t>Haz clic para modificar el estilo de título del patrón</a:t>
            </a:r>
            <a:endParaRPr lang="es-MX" noProof="0" dirty="0"/>
          </a:p>
        </p:txBody>
      </p:sp>
      <p:sp>
        <p:nvSpPr>
          <p:cNvPr id="3" name="Subtítulo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MX" noProof="0"/>
              <a:t>Haz clic para editar el estilo de subtítulo del patrón</a:t>
            </a:r>
            <a:endParaRPr lang="es-MX" noProof="0" dirty="0"/>
          </a:p>
        </p:txBody>
      </p:sp>
      <p:cxnSp>
        <p:nvCxnSpPr>
          <p:cNvPr id="9" name="Conector recto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Marcador de posición de fecha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16DCE644-5A0D-4DFF-ADA6-72419B25D26F}" type="datetime1">
              <a:rPr lang="es-MX" noProof="0" smtClean="0"/>
              <a:t>27/09/25</a:t>
            </a:fld>
            <a:endParaRPr lang="es-MX" noProof="0" dirty="0"/>
          </a:p>
        </p:txBody>
      </p:sp>
      <p:sp>
        <p:nvSpPr>
          <p:cNvPr id="5" name="Marcador de posición de pie de página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s-MX" noProof="0" dirty="0"/>
          </a:p>
        </p:txBody>
      </p:sp>
      <p:sp>
        <p:nvSpPr>
          <p:cNvPr id="6" name="Marcador de posición de número de diapositiva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Haz clic para modificar el estilo de título del patrón</a:t>
            </a:r>
            <a:endParaRPr lang="es-MX" noProof="0" dirty="0"/>
          </a:p>
        </p:txBody>
      </p:sp>
      <p:sp>
        <p:nvSpPr>
          <p:cNvPr id="3" name="Marcador de posición de contenido 2"/>
          <p:cNvSpPr>
            <a:spLocks noGrp="1"/>
          </p:cNvSpPr>
          <p:nvPr>
            <p:ph idx="1"/>
          </p:nvPr>
        </p:nvSpPr>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7" name="Marcador de posición de fecha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2F0095EA-5EDF-4E43-89F4-2C50D60B7317}" type="datetime1">
              <a:rPr lang="es-MX" noProof="0" smtClean="0"/>
              <a:t>27/09/25</a:t>
            </a:fld>
            <a:endParaRPr lang="es-MX" noProof="0" dirty="0"/>
          </a:p>
        </p:txBody>
      </p:sp>
      <p:sp>
        <p:nvSpPr>
          <p:cNvPr id="8" name="Marcador de posición de pie de página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s-MX" noProof="0" dirty="0"/>
          </a:p>
        </p:txBody>
      </p:sp>
      <p:sp>
        <p:nvSpPr>
          <p:cNvPr id="9" name="Marcador de posición de número de diapositiva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Pr>
        <a:solidFill>
          <a:schemeClr val="bg1"/>
        </a:solidFill>
        <a:effectLst/>
      </p:bgPr>
    </p:bg>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es-MX" noProof="0"/>
              <a:t>Haz clic para modificar el estilo de título del patrón</a:t>
            </a:r>
            <a:endParaRPr lang="es-MX" noProof="0" dirty="0"/>
          </a:p>
        </p:txBody>
      </p:sp>
      <p:sp>
        <p:nvSpPr>
          <p:cNvPr id="3" name="Marcador de posición de texto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MX" noProof="0"/>
              <a:t>Haga clic para modificar los estilos de texto del patrón</a:t>
            </a:r>
          </a:p>
        </p:txBody>
      </p:sp>
      <p:cxnSp>
        <p:nvCxnSpPr>
          <p:cNvPr id="9" name="Conector recto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Marcador de posición de fecha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E76964A4-0294-4CA2-9130-62E66B9F2C75}" type="datetime1">
              <a:rPr lang="es-MX" noProof="0" smtClean="0"/>
              <a:t>27/09/25</a:t>
            </a:fld>
            <a:endParaRPr lang="es-MX" noProof="0" dirty="0"/>
          </a:p>
        </p:txBody>
      </p:sp>
      <p:sp>
        <p:nvSpPr>
          <p:cNvPr id="8" name="Marcador de posición de pie de página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s-MX" noProof="0" dirty="0"/>
          </a:p>
        </p:txBody>
      </p:sp>
      <p:sp>
        <p:nvSpPr>
          <p:cNvPr id="11" name="Marcador de posición de número de diapositiva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ítulo 7"/>
          <p:cNvSpPr>
            <a:spLocks noGrp="1"/>
          </p:cNvSpPr>
          <p:nvPr>
            <p:ph type="title"/>
          </p:nvPr>
        </p:nvSpPr>
        <p:spPr>
          <a:xfrm>
            <a:off x="1097280" y="286603"/>
            <a:ext cx="10058400" cy="1450757"/>
          </a:xfrm>
        </p:spPr>
        <p:txBody>
          <a:bodyPr rtlCol="0"/>
          <a:lstStyle/>
          <a:p>
            <a:pPr rtl="0"/>
            <a:r>
              <a:rPr lang="es-MX" noProof="0"/>
              <a:t>Haz clic para modificar el estilo de título del patrón</a:t>
            </a:r>
            <a:endParaRPr lang="es-MX" noProof="0" dirty="0"/>
          </a:p>
        </p:txBody>
      </p:sp>
      <p:sp>
        <p:nvSpPr>
          <p:cNvPr id="3" name="Marcador de posición de contenido 2"/>
          <p:cNvSpPr>
            <a:spLocks noGrp="1"/>
          </p:cNvSpPr>
          <p:nvPr>
            <p:ph sz="half" idx="1"/>
          </p:nvPr>
        </p:nvSpPr>
        <p:spPr>
          <a:xfrm>
            <a:off x="1097280" y="2120900"/>
            <a:ext cx="4639736" cy="3748193"/>
          </a:xfrm>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4" name="Marcador de posición de contenido 3"/>
          <p:cNvSpPr>
            <a:spLocks noGrp="1"/>
          </p:cNvSpPr>
          <p:nvPr>
            <p:ph sz="half" idx="2"/>
          </p:nvPr>
        </p:nvSpPr>
        <p:spPr>
          <a:xfrm>
            <a:off x="6515944" y="2120900"/>
            <a:ext cx="4639736" cy="3748194"/>
          </a:xfrm>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2" name="Marcador de posición de fecha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C0C52818-55E1-45C0-9B98-BDAF9DFC8AE8}" type="datetime1">
              <a:rPr lang="es-MX" noProof="0" smtClean="0"/>
              <a:t>27/09/25</a:t>
            </a:fld>
            <a:endParaRPr lang="es-MX" noProof="0" dirty="0"/>
          </a:p>
        </p:txBody>
      </p:sp>
      <p:sp>
        <p:nvSpPr>
          <p:cNvPr id="9" name="Marcador de posición de pie de página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s-MX" noProof="0" dirty="0"/>
          </a:p>
        </p:txBody>
      </p:sp>
      <p:sp>
        <p:nvSpPr>
          <p:cNvPr id="10" name="Marcador de posición de número de diapositiva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a:xfrm>
            <a:off x="1097280" y="286603"/>
            <a:ext cx="10058400" cy="1450757"/>
          </a:xfrm>
        </p:spPr>
        <p:txBody>
          <a:bodyPr rtlCol="0"/>
          <a:lstStyle/>
          <a:p>
            <a:pPr rtl="0"/>
            <a:r>
              <a:rPr lang="es-MX" noProof="0"/>
              <a:t>Haz clic para modificar el estilo de título del patrón</a:t>
            </a:r>
            <a:endParaRPr lang="es-MX" noProof="0" dirty="0"/>
          </a:p>
        </p:txBody>
      </p:sp>
      <p:sp>
        <p:nvSpPr>
          <p:cNvPr id="3" name="Marcador de posición de texto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modificar los estilos de texto del patrón</a:t>
            </a:r>
          </a:p>
        </p:txBody>
      </p:sp>
      <p:sp>
        <p:nvSpPr>
          <p:cNvPr id="4" name="Marcador de posición de contenido 3"/>
          <p:cNvSpPr>
            <a:spLocks noGrp="1"/>
          </p:cNvSpPr>
          <p:nvPr>
            <p:ph sz="half" idx="2"/>
          </p:nvPr>
        </p:nvSpPr>
        <p:spPr>
          <a:xfrm>
            <a:off x="1097280" y="2958274"/>
            <a:ext cx="4639736" cy="2910821"/>
          </a:xfrm>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5" name="Marcador de posición de texto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MX" noProof="0"/>
              <a:t>Haga clic para modificar los estilos de texto del patrón</a:t>
            </a:r>
          </a:p>
        </p:txBody>
      </p:sp>
      <p:sp>
        <p:nvSpPr>
          <p:cNvPr id="6" name="Marcador de posición de contenido 5"/>
          <p:cNvSpPr>
            <a:spLocks noGrp="1"/>
          </p:cNvSpPr>
          <p:nvPr>
            <p:ph sz="quarter" idx="4"/>
          </p:nvPr>
        </p:nvSpPr>
        <p:spPr>
          <a:xfrm>
            <a:off x="6515944" y="2958273"/>
            <a:ext cx="4639736" cy="2910821"/>
          </a:xfrm>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2" name="Marcador de posición de fecha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34B8EF29-DA32-4240-821D-B0F6D87C040F}" type="datetime1">
              <a:rPr lang="es-MX" noProof="0" smtClean="0"/>
              <a:t>27/09/25</a:t>
            </a:fld>
            <a:endParaRPr lang="es-MX" noProof="0" dirty="0"/>
          </a:p>
        </p:txBody>
      </p:sp>
      <p:sp>
        <p:nvSpPr>
          <p:cNvPr id="11" name="Marcador de posición de pie de página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s-MX" noProof="0" dirty="0"/>
          </a:p>
        </p:txBody>
      </p:sp>
      <p:sp>
        <p:nvSpPr>
          <p:cNvPr id="12" name="Marcador de posición de número de diapositiva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Haz clic para modificar el estilo de título del patrón</a:t>
            </a:r>
            <a:endParaRPr lang="es-MX" noProof="0" dirty="0"/>
          </a:p>
        </p:txBody>
      </p:sp>
      <p:sp>
        <p:nvSpPr>
          <p:cNvPr id="6" name="Marcador de fecha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A37A150D-86EF-4AE5-897E-C44A2EE96172}" type="datetime1">
              <a:rPr lang="es-MX" noProof="0" smtClean="0"/>
              <a:t>27/09/25</a:t>
            </a:fld>
            <a:endParaRPr lang="es-MX" noProof="0" dirty="0"/>
          </a:p>
        </p:txBody>
      </p:sp>
      <p:sp>
        <p:nvSpPr>
          <p:cNvPr id="7" name="Marcador de posición de pie de página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s-MX" noProof="0" dirty="0"/>
          </a:p>
        </p:txBody>
      </p:sp>
      <p:sp>
        <p:nvSpPr>
          <p:cNvPr id="8" name="Marcador de posición de número de diapositiva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10" name="Rectángulo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fecha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41BB705B-669E-42B2-B8CD-F75D957F7D51}" type="datetime1">
              <a:rPr lang="es-MX" noProof="0" smtClean="0"/>
              <a:t>27/09/25</a:t>
            </a:fld>
            <a:endParaRPr lang="es-MX" noProof="0" dirty="0"/>
          </a:p>
        </p:txBody>
      </p:sp>
      <p:sp>
        <p:nvSpPr>
          <p:cNvPr id="3" name="Marcador de posición de pie de página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s-MX" noProof="0" dirty="0"/>
          </a:p>
        </p:txBody>
      </p:sp>
      <p:sp>
        <p:nvSpPr>
          <p:cNvPr id="4" name="Marcador de posición de número de diapositiva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es-MX" noProof="0"/>
              <a:t>Haz clic para modificar el estilo de título del patrón</a:t>
            </a:r>
            <a:endParaRPr lang="es-MX" noProof="0" dirty="0"/>
          </a:p>
        </p:txBody>
      </p:sp>
      <p:sp>
        <p:nvSpPr>
          <p:cNvPr id="3" name="Marcador de posición de contenido 2"/>
          <p:cNvSpPr>
            <a:spLocks noGrp="1"/>
          </p:cNvSpPr>
          <p:nvPr>
            <p:ph idx="1"/>
          </p:nvPr>
        </p:nvSpPr>
        <p:spPr>
          <a:xfrm>
            <a:off x="5458984" y="812799"/>
            <a:ext cx="5928344" cy="5294757"/>
          </a:xfrm>
        </p:spPr>
        <p:txBody>
          <a:bodyPr rtlCol="0"/>
          <a:lstStyle/>
          <a:p>
            <a:pPr lvl="0" rtl="0"/>
            <a:r>
              <a:rPr lang="es-MX" noProof="0"/>
              <a:t>Haga clic para modificar los estilos de texto del patrón</a:t>
            </a:r>
          </a:p>
          <a:p>
            <a:pPr lvl="1" rtl="0"/>
            <a:r>
              <a:rPr lang="es-MX" noProof="0"/>
              <a:t>Segundo nivel</a:t>
            </a:r>
          </a:p>
          <a:p>
            <a:pPr lvl="2" rtl="0"/>
            <a:r>
              <a:rPr lang="es-MX" noProof="0"/>
              <a:t>Tercer nivel</a:t>
            </a:r>
          </a:p>
          <a:p>
            <a:pPr lvl="3" rtl="0"/>
            <a:r>
              <a:rPr lang="es-MX" noProof="0"/>
              <a:t>Cuarto nivel</a:t>
            </a:r>
          </a:p>
          <a:p>
            <a:pPr lvl="4" rtl="0"/>
            <a:r>
              <a:rPr lang="es-MX" noProof="0"/>
              <a:t>Quinto nivel</a:t>
            </a:r>
            <a:endParaRPr lang="es-MX" noProof="0" dirty="0"/>
          </a:p>
        </p:txBody>
      </p:sp>
      <p:sp>
        <p:nvSpPr>
          <p:cNvPr id="4" name="Marcador de texto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Haga clic para modificar los estilos de texto del patrón</a:t>
            </a:r>
          </a:p>
        </p:txBody>
      </p:sp>
      <p:sp>
        <p:nvSpPr>
          <p:cNvPr id="5" name="Marcador de posición de fecha 4"/>
          <p:cNvSpPr>
            <a:spLocks noGrp="1"/>
          </p:cNvSpPr>
          <p:nvPr>
            <p:ph type="dt" sz="half" idx="10"/>
          </p:nvPr>
        </p:nvSpPr>
        <p:spPr>
          <a:xfrm>
            <a:off x="643464" y="6446520"/>
            <a:ext cx="3517568" cy="365125"/>
          </a:xfrm>
        </p:spPr>
        <p:txBody>
          <a:bodyPr rtlCol="0"/>
          <a:lstStyle>
            <a:lvl1pPr algn="l">
              <a:defRPr/>
            </a:lvl1pPr>
          </a:lstStyle>
          <a:p>
            <a:pPr rtl="0"/>
            <a:fld id="{6AF92CD2-02D0-4EB4-9B9A-257EEC0B593C}" type="datetime1">
              <a:rPr lang="es-MX" noProof="0" smtClean="0"/>
              <a:t>27/09/25</a:t>
            </a:fld>
            <a:endParaRPr lang="es-MX" noProof="0" dirty="0"/>
          </a:p>
        </p:txBody>
      </p:sp>
      <p:sp>
        <p:nvSpPr>
          <p:cNvPr id="6" name="Marcador de posición de pie de página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s-MX" noProof="0" dirty="0"/>
          </a:p>
        </p:txBody>
      </p:sp>
      <p:sp>
        <p:nvSpPr>
          <p:cNvPr id="7" name="Marcador de posición de número de diapositiva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s-MX" noProof="0" smtClean="0"/>
              <a:pPr rtl="0"/>
              <a:t>‹Nº›</a:t>
            </a:fld>
            <a:endParaRPr lang="es-MX" noProof="0"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leyen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posición de imagen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icono para agregar una imagen</a:t>
            </a:r>
            <a:endParaRPr lang="es-MX" noProof="0" dirty="0"/>
          </a:p>
        </p:txBody>
      </p:sp>
      <p:sp>
        <p:nvSpPr>
          <p:cNvPr id="2" name="Título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es-MX" noProof="0"/>
              <a:t>Haz clic para modificar el estilo de título del patrón</a:t>
            </a:r>
            <a:endParaRPr lang="es-MX" noProof="0" dirty="0"/>
          </a:p>
        </p:txBody>
      </p:sp>
      <p:sp>
        <p:nvSpPr>
          <p:cNvPr id="4" name="Marcador de texto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MX" noProof="0"/>
              <a:t>Haga clic para modificar los estilos de texto del patrón</a:t>
            </a:r>
          </a:p>
        </p:txBody>
      </p:sp>
      <p:sp>
        <p:nvSpPr>
          <p:cNvPr id="5" name="Marcador de posición de fecha 4"/>
          <p:cNvSpPr>
            <a:spLocks noGrp="1"/>
          </p:cNvSpPr>
          <p:nvPr>
            <p:ph type="dt" sz="half" idx="10"/>
          </p:nvPr>
        </p:nvSpPr>
        <p:spPr/>
        <p:txBody>
          <a:bodyPr rtlCol="0"/>
          <a:lstStyle>
            <a:lvl1pPr>
              <a:defRPr/>
            </a:lvl1pPr>
          </a:lstStyle>
          <a:p>
            <a:pPr rtl="0"/>
            <a:fld id="{E2BF48CD-1E9C-45C4-9E7E-BB1860282920}" type="datetime1">
              <a:rPr lang="es-MX" noProof="0" smtClean="0"/>
              <a:t>27/09/25</a:t>
            </a:fld>
            <a:endParaRPr lang="es-MX" noProof="0" dirty="0"/>
          </a:p>
        </p:txBody>
      </p:sp>
      <p:sp>
        <p:nvSpPr>
          <p:cNvPr id="6" name="Marcador de posición de pie de página 5"/>
          <p:cNvSpPr>
            <a:spLocks noGrp="1"/>
          </p:cNvSpPr>
          <p:nvPr>
            <p:ph type="ftr" sz="quarter" idx="11"/>
          </p:nvPr>
        </p:nvSpPr>
        <p:spPr>
          <a:xfrm>
            <a:off x="1097279" y="6446838"/>
            <a:ext cx="6818262" cy="365125"/>
          </a:xfrm>
        </p:spPr>
        <p:txBody>
          <a:bodyPr rtlCol="0"/>
          <a:lstStyle/>
          <a:p>
            <a:pPr algn="l" rtl="0"/>
            <a:endParaRPr lang="es-MX" noProof="0" dirty="0"/>
          </a:p>
        </p:txBody>
      </p:sp>
      <p:sp>
        <p:nvSpPr>
          <p:cNvPr id="7" name="Marcador de posición de número de diapositiva 6"/>
          <p:cNvSpPr>
            <a:spLocks noGrp="1"/>
          </p:cNvSpPr>
          <p:nvPr>
            <p:ph type="sldNum" sz="quarter" idx="12"/>
          </p:nvPr>
        </p:nvSpPr>
        <p:spPr/>
        <p:txBody>
          <a:bodyPr rtlCol="0"/>
          <a:lstStyle/>
          <a:p>
            <a:pPr rtl="0"/>
            <a:fld id="{3A98EE3D-8CD1-4C3F-BD1C-C98C9596463C}" type="slidenum">
              <a:rPr lang="es-MX" noProof="0" smtClean="0"/>
              <a:t>‹Nº›</a:t>
            </a:fld>
            <a:endParaRPr lang="es-MX" noProof="0"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posición de título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s-MX" noProof="0" dirty="0"/>
              <a:t>Haz clic para modificar el estilo de título del patrón</a:t>
            </a:r>
          </a:p>
        </p:txBody>
      </p:sp>
      <p:sp>
        <p:nvSpPr>
          <p:cNvPr id="3" name="Marcador de posición de texto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s-MX" noProof="0" dirty="0"/>
              <a:t>Haz clic para modificar los estilos de texto del patrón</a:t>
            </a:r>
          </a:p>
          <a:p>
            <a:pPr lvl="1" rtl="0"/>
            <a:r>
              <a:rPr lang="es-MX" noProof="0" dirty="0"/>
              <a:t>Segundo nivel</a:t>
            </a:r>
          </a:p>
          <a:p>
            <a:pPr lvl="2" rtl="0"/>
            <a:r>
              <a:rPr lang="es-MX" noProof="0" dirty="0"/>
              <a:t>Tercer nivel</a:t>
            </a:r>
          </a:p>
          <a:p>
            <a:pPr lvl="3" rtl="0"/>
            <a:r>
              <a:rPr lang="es-MX" noProof="0" dirty="0"/>
              <a:t>Cuarto nivel</a:t>
            </a:r>
          </a:p>
          <a:p>
            <a:pPr lvl="4" rtl="0"/>
            <a:r>
              <a:rPr lang="es-MX" noProof="0" dirty="0"/>
              <a:t>Quinto nivel</a:t>
            </a:r>
          </a:p>
        </p:txBody>
      </p:sp>
      <p:sp>
        <p:nvSpPr>
          <p:cNvPr id="4" name="Marcador de posición de fecha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pPr rtl="0"/>
            <a:fld id="{00195479-39FF-4655-A4F3-881E20C25DCA}" type="datetime1">
              <a:rPr lang="es-MX" noProof="0" smtClean="0"/>
              <a:t>27/09/25</a:t>
            </a:fld>
            <a:endParaRPr lang="es-MX" noProof="0" dirty="0"/>
          </a:p>
        </p:txBody>
      </p:sp>
      <p:sp>
        <p:nvSpPr>
          <p:cNvPr id="5" name="Marcador de posición de pie de página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pPr rtl="0"/>
            <a:endParaRPr lang="es-MX" noProof="0" dirty="0"/>
          </a:p>
        </p:txBody>
      </p:sp>
      <p:sp>
        <p:nvSpPr>
          <p:cNvPr id="6" name="Marcador de posición de número de diapositiva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pPr rtl="0"/>
            <a:fld id="{3A98EE3D-8CD1-4C3F-BD1C-C98C9596463C}" type="slidenum">
              <a:rPr lang="es-MX" noProof="0" smtClean="0"/>
              <a:t>‹Nº›</a:t>
            </a:fld>
            <a:endParaRPr lang="es-MX" noProof="0" dirty="0"/>
          </a:p>
        </p:txBody>
      </p:sp>
      <p:cxnSp>
        <p:nvCxnSpPr>
          <p:cNvPr id="10" name="Conector recto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5" Type="http://schemas.openxmlformats.org/officeDocument/2006/relationships/image" Target="../media/image2.png"/><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anva.com/design/DAG0Nsc0JmM/XxkC2O7tH79U_2K57HxVBQ/edit?utm_content=DAG0Nsc0JmM&amp;utm_campaign=designshare&amp;utm_medium=link2&amp;utm_source=sharebutton" TargetMode="Externa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ángulo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s-MX" sz="1800" b="0" i="0" u="none" strike="noStrike" kern="1200" cap="none" spc="0" normalizeH="0" baseline="0" dirty="0">
              <a:ln>
                <a:noFill/>
              </a:ln>
              <a:solidFill>
                <a:prstClr val="white"/>
              </a:solidFill>
              <a:effectLst/>
              <a:uLnTx/>
              <a:uFillTx/>
              <a:latin typeface="Speak Pro" panose="020F0502020204030204"/>
              <a:ea typeface="+mn-ea"/>
              <a:cs typeface="+mn-cs"/>
            </a:endParaRPr>
          </a:p>
        </p:txBody>
      </p:sp>
      <p:sp>
        <p:nvSpPr>
          <p:cNvPr id="2" name="Título 1">
            <a:extLst>
              <a:ext uri="{FF2B5EF4-FFF2-40B4-BE49-F238E27FC236}">
                <a16:creationId xmlns:a16="http://schemas.microsoft.com/office/drawing/2014/main" id="{9AB2EA78-AEB3-469B-9025-3B17201A457B}"/>
              </a:ext>
            </a:extLst>
          </p:cNvPr>
          <p:cNvSpPr>
            <a:spLocks noGrp="1"/>
          </p:cNvSpPr>
          <p:nvPr>
            <p:ph type="ctrTitle"/>
          </p:nvPr>
        </p:nvSpPr>
        <p:spPr>
          <a:xfrm>
            <a:off x="7210772" y="1681656"/>
            <a:ext cx="3762359" cy="2312345"/>
          </a:xfrm>
        </p:spPr>
        <p:txBody>
          <a:bodyPr rtlCol="0">
            <a:normAutofit/>
          </a:bodyPr>
          <a:lstStyle/>
          <a:p>
            <a:r>
              <a:rPr lang="es-MX" dirty="0">
                <a:latin typeface="Speak Pro" panose="020B0504020101020102" pitchFamily="34" charset="0"/>
              </a:rPr>
              <a:t>Proyecto Modular</a:t>
            </a:r>
          </a:p>
        </p:txBody>
      </p:sp>
      <p:sp>
        <p:nvSpPr>
          <p:cNvPr id="3" name="Subtítulo 2">
            <a:extLst>
              <a:ext uri="{FF2B5EF4-FFF2-40B4-BE49-F238E27FC236}">
                <a16:creationId xmlns:a16="http://schemas.microsoft.com/office/drawing/2014/main" id="{255E1F2F-E259-4EA8-9FFD-3A10AF541859}"/>
              </a:ext>
            </a:extLst>
          </p:cNvPr>
          <p:cNvSpPr>
            <a:spLocks noGrp="1"/>
          </p:cNvSpPr>
          <p:nvPr>
            <p:ph type="subTitle" idx="1"/>
          </p:nvPr>
        </p:nvSpPr>
        <p:spPr>
          <a:xfrm>
            <a:off x="6181064" y="4294754"/>
            <a:ext cx="5546651" cy="1238616"/>
          </a:xfrm>
        </p:spPr>
        <p:txBody>
          <a:bodyPr rtlCol="0">
            <a:normAutofit/>
          </a:bodyPr>
          <a:lstStyle/>
          <a:p>
            <a:pPr rtl="0"/>
            <a:r>
              <a:rPr lang="es-MX" dirty="0"/>
              <a:t>M9 Auditoria informatica fin a</a:t>
            </a:r>
          </a:p>
        </p:txBody>
      </p:sp>
      <p:pic>
        <p:nvPicPr>
          <p:cNvPr id="6" name="Imagen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Conector recto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Marcador de contenido 3">
            <a:extLst>
              <a:ext uri="{FF2B5EF4-FFF2-40B4-BE49-F238E27FC236}">
                <a16:creationId xmlns:a16="http://schemas.microsoft.com/office/drawing/2014/main" id="{7BD0B224-51BF-B45B-4DD7-703F685ECF9F}"/>
              </a:ext>
            </a:extLst>
          </p:cNvPr>
          <p:cNvGraphicFramePr>
            <a:graphicFrameLocks/>
          </p:cNvGraphicFramePr>
          <p:nvPr>
            <p:extLst>
              <p:ext uri="{D42A27DB-BD31-4B8C-83A1-F6EECF244321}">
                <p14:modId xmlns:p14="http://schemas.microsoft.com/office/powerpoint/2010/main" val="792226603"/>
              </p:ext>
            </p:extLst>
          </p:nvPr>
        </p:nvGraphicFramePr>
        <p:xfrm>
          <a:off x="6225476" y="4796953"/>
          <a:ext cx="5457825" cy="1255395"/>
        </p:xfrm>
        <a:graphic>
          <a:graphicData uri="http://schemas.openxmlformats.org/drawingml/2006/table">
            <a:tbl>
              <a:tblPr/>
              <a:tblGrid>
                <a:gridCol w="1333500">
                  <a:extLst>
                    <a:ext uri="{9D8B030D-6E8A-4147-A177-3AD203B41FA5}">
                      <a16:colId xmlns:a16="http://schemas.microsoft.com/office/drawing/2014/main" val="348096238"/>
                    </a:ext>
                  </a:extLst>
                </a:gridCol>
                <a:gridCol w="4124325">
                  <a:extLst>
                    <a:ext uri="{9D8B030D-6E8A-4147-A177-3AD203B41FA5}">
                      <a16:colId xmlns:a16="http://schemas.microsoft.com/office/drawing/2014/main" val="2687245763"/>
                    </a:ext>
                  </a:extLst>
                </a:gridCol>
              </a:tblGrid>
              <a:tr h="418465">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b="1" kern="1200" cap="all" spc="200" baseline="0" dirty="0">
                          <a:solidFill>
                            <a:schemeClr val="tx1"/>
                          </a:solidFill>
                          <a:latin typeface="+mn-lt"/>
                          <a:ea typeface="+mn-ea"/>
                          <a:cs typeface="+mn-cs"/>
                        </a:rPr>
                        <a:t>Tutor:</a:t>
                      </a:r>
                    </a:p>
                  </a:txBody>
                  <a:tcPr marL="68580" marR="68580">
                    <a:lnL>
                      <a:noFill/>
                    </a:lnL>
                    <a:lnR>
                      <a:noFill/>
                    </a:lnR>
                    <a:lnT>
                      <a:noFill/>
                    </a:lnT>
                    <a:lnB>
                      <a:noFill/>
                    </a:lnB>
                    <a:noFill/>
                  </a:tcPr>
                </a:tc>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kern="1200" cap="all" spc="200" baseline="0" dirty="0">
                          <a:solidFill>
                            <a:schemeClr val="tx1"/>
                          </a:solidFill>
                          <a:latin typeface="+mn-lt"/>
                          <a:ea typeface="+mn-ea"/>
                          <a:cs typeface="+mn-cs"/>
                        </a:rPr>
                        <a:t>Claudia Lugo Treviño</a:t>
                      </a:r>
                    </a:p>
                  </a:txBody>
                  <a:tcPr marL="68580" marR="68580">
                    <a:lnL>
                      <a:noFill/>
                    </a:lnL>
                    <a:lnR>
                      <a:noFill/>
                    </a:lnR>
                    <a:lnT>
                      <a:noFill/>
                    </a:lnT>
                    <a:lnB>
                      <a:noFill/>
                    </a:lnB>
                    <a:noFill/>
                  </a:tcPr>
                </a:tc>
                <a:extLst>
                  <a:ext uri="{0D108BD9-81ED-4DB2-BD59-A6C34878D82A}">
                    <a16:rowId xmlns:a16="http://schemas.microsoft.com/office/drawing/2014/main" val="1482974545"/>
                  </a:ext>
                </a:extLst>
              </a:tr>
              <a:tr h="418465">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b="1" kern="1200" cap="all" spc="200" baseline="0" dirty="0">
                          <a:solidFill>
                            <a:schemeClr val="tx1"/>
                          </a:solidFill>
                          <a:latin typeface="+mn-lt"/>
                          <a:ea typeface="+mn-ea"/>
                          <a:cs typeface="+mn-cs"/>
                        </a:rPr>
                        <a:t>Estudiante: </a:t>
                      </a:r>
                    </a:p>
                  </a:txBody>
                  <a:tcPr marL="68580" marR="68580">
                    <a:lnL>
                      <a:noFill/>
                    </a:lnL>
                    <a:lnR>
                      <a:noFill/>
                    </a:lnR>
                    <a:lnT>
                      <a:noFill/>
                    </a:lnT>
                    <a:lnB>
                      <a:noFill/>
                    </a:lnB>
                    <a:noFill/>
                  </a:tcPr>
                </a:tc>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kern="1200" cap="all" spc="200" baseline="0" dirty="0">
                          <a:solidFill>
                            <a:schemeClr val="tx1"/>
                          </a:solidFill>
                          <a:latin typeface="+mn-lt"/>
                          <a:ea typeface="+mn-ea"/>
                          <a:cs typeface="+mn-cs"/>
                        </a:rPr>
                        <a:t>José Ramón Ibáñez Posadas</a:t>
                      </a:r>
                    </a:p>
                  </a:txBody>
                  <a:tcPr marL="68580" marR="68580">
                    <a:lnL>
                      <a:noFill/>
                    </a:lnL>
                    <a:lnR>
                      <a:noFill/>
                    </a:lnR>
                    <a:lnT>
                      <a:noFill/>
                    </a:lnT>
                    <a:lnB>
                      <a:noFill/>
                    </a:lnB>
                    <a:noFill/>
                  </a:tcPr>
                </a:tc>
                <a:extLst>
                  <a:ext uri="{0D108BD9-81ED-4DB2-BD59-A6C34878D82A}">
                    <a16:rowId xmlns:a16="http://schemas.microsoft.com/office/drawing/2014/main" val="2919295541"/>
                  </a:ext>
                </a:extLst>
              </a:tr>
              <a:tr h="418465">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b="1" kern="1200" cap="all" spc="200" baseline="0" dirty="0">
                          <a:solidFill>
                            <a:schemeClr val="tx1"/>
                          </a:solidFill>
                          <a:latin typeface="+mn-lt"/>
                          <a:ea typeface="+mn-ea"/>
                          <a:cs typeface="+mn-cs"/>
                        </a:rPr>
                        <a:t>Matricula:</a:t>
                      </a:r>
                    </a:p>
                  </a:txBody>
                  <a:tcPr marL="68580" marR="68580">
                    <a:lnL>
                      <a:noFill/>
                    </a:lnL>
                    <a:lnR>
                      <a:noFill/>
                    </a:lnR>
                    <a:lnT>
                      <a:noFill/>
                    </a:lnT>
                    <a:lnB>
                      <a:noFill/>
                    </a:lnB>
                    <a:noFill/>
                  </a:tcPr>
                </a:tc>
                <a:tc>
                  <a:txBody>
                    <a:bodyPr/>
                    <a:lstStyle/>
                    <a:p>
                      <a:pPr marL="0" indent="0" algn="just" defTabSz="914400" rtl="0" eaLnBrk="1" fontAlgn="t" latinLnBrk="0" hangingPunct="1">
                        <a:lnSpc>
                          <a:spcPct val="110000"/>
                        </a:lnSpc>
                        <a:spcBef>
                          <a:spcPts val="1200"/>
                        </a:spcBef>
                        <a:spcAft>
                          <a:spcPts val="200"/>
                        </a:spcAft>
                        <a:buClr>
                          <a:schemeClr val="accent1"/>
                        </a:buClr>
                        <a:buSzPct val="100000"/>
                        <a:buFont typeface="Calibri" panose="020F0502020204030204" pitchFamily="34" charset="0"/>
                        <a:buNone/>
                      </a:pPr>
                      <a:r>
                        <a:rPr lang="es-MX" sz="1200" kern="1200" cap="all" spc="200" baseline="0" dirty="0">
                          <a:solidFill>
                            <a:schemeClr val="tx1"/>
                          </a:solidFill>
                          <a:latin typeface="+mn-lt"/>
                          <a:ea typeface="+mn-ea"/>
                          <a:cs typeface="+mn-cs"/>
                        </a:rPr>
                        <a:t>BNL098377</a:t>
                      </a:r>
                    </a:p>
                  </a:txBody>
                  <a:tcPr marL="68580" marR="68580">
                    <a:lnL>
                      <a:noFill/>
                    </a:lnL>
                    <a:lnR>
                      <a:noFill/>
                    </a:lnR>
                    <a:lnT>
                      <a:noFill/>
                    </a:lnT>
                    <a:lnB>
                      <a:noFill/>
                    </a:lnB>
                    <a:noFill/>
                  </a:tcPr>
                </a:tc>
                <a:extLst>
                  <a:ext uri="{0D108BD9-81ED-4DB2-BD59-A6C34878D82A}">
                    <a16:rowId xmlns:a16="http://schemas.microsoft.com/office/drawing/2014/main" val="1467914501"/>
                  </a:ext>
                </a:extLst>
              </a:tr>
            </a:tbl>
          </a:graphicData>
        </a:graphic>
      </p:graphicFrame>
      <p:sp>
        <p:nvSpPr>
          <p:cNvPr id="5" name="CuadroTexto 4">
            <a:extLst>
              <a:ext uri="{FF2B5EF4-FFF2-40B4-BE49-F238E27FC236}">
                <a16:creationId xmlns:a16="http://schemas.microsoft.com/office/drawing/2014/main" id="{4D2FA100-713F-D7D1-6D4E-7C521BD3E53D}"/>
              </a:ext>
            </a:extLst>
          </p:cNvPr>
          <p:cNvSpPr txBox="1"/>
          <p:nvPr/>
        </p:nvSpPr>
        <p:spPr>
          <a:xfrm>
            <a:off x="8516280" y="6285897"/>
            <a:ext cx="3167021" cy="338554"/>
          </a:xfrm>
          <a:prstGeom prst="rect">
            <a:avLst/>
          </a:prstGeom>
          <a:noFill/>
        </p:spPr>
        <p:txBody>
          <a:bodyPr wrap="none" rtlCol="0">
            <a:spAutoFit/>
          </a:bodyPr>
          <a:lstStyle/>
          <a:p>
            <a:r>
              <a:rPr lang="es-MX" sz="1600" dirty="0"/>
              <a:t>Sábado 27 de Septiembre de 2025</a:t>
            </a:r>
          </a:p>
        </p:txBody>
      </p:sp>
      <p:pic>
        <p:nvPicPr>
          <p:cNvPr id="7" name="image1.png">
            <a:extLst>
              <a:ext uri="{FF2B5EF4-FFF2-40B4-BE49-F238E27FC236}">
                <a16:creationId xmlns:a16="http://schemas.microsoft.com/office/drawing/2014/main" id="{EE019634-5DFC-BD42-F5E5-CC19735A857A}"/>
              </a:ext>
            </a:extLst>
          </p:cNvPr>
          <p:cNvPicPr/>
          <p:nvPr/>
        </p:nvPicPr>
        <p:blipFill>
          <a:blip r:embed="rId5"/>
          <a:srcRect/>
          <a:stretch>
            <a:fillRect/>
          </a:stretch>
        </p:blipFill>
        <p:spPr>
          <a:xfrm>
            <a:off x="9878400" y="152347"/>
            <a:ext cx="1987978" cy="920454"/>
          </a:xfrm>
          <a:prstGeom prst="rect">
            <a:avLst/>
          </a:prstGeom>
          <a:ln/>
        </p:spPr>
      </p:pic>
    </p:spTree>
    <p:extLst>
      <p:ext uri="{BB962C8B-B14F-4D97-AF65-F5344CB8AC3E}">
        <p14:creationId xmlns:p14="http://schemas.microsoft.com/office/powerpoint/2010/main" val="895915843"/>
      </p:ext>
    </p:extLst>
  </p:cSld>
  <p:clrMapOvr>
    <a:masterClrMapping/>
  </p:clrMapOvr>
  <mc:AlternateContent xmlns:mc="http://schemas.openxmlformats.org/markup-compatibility/2006" xmlns:p14="http://schemas.microsoft.com/office/powerpoint/2010/main">
    <mc:Choice Requires="p14">
      <p:transition spd="slow" p14:dur="2000" advTm="518"/>
    </mc:Choice>
    <mc:Fallback xmlns="">
      <p:transition spd="slow" advTm="518"/>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4E37F-1A93-0D66-814B-D56D69E0B256}"/>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03A1EF1-72FE-19DE-1C00-19ABC06C50D1}"/>
              </a:ext>
            </a:extLst>
          </p:cNvPr>
          <p:cNvSpPr>
            <a:spLocks noGrp="1"/>
          </p:cNvSpPr>
          <p:nvPr>
            <p:ph type="title"/>
          </p:nvPr>
        </p:nvSpPr>
        <p:spPr/>
        <p:txBody>
          <a:bodyPr/>
          <a:lstStyle/>
          <a:p>
            <a:r>
              <a:rPr lang="es-MX" dirty="0">
                <a:latin typeface="Speak Pro" panose="020B0504020101020102" pitchFamily="34" charset="0"/>
              </a:rPr>
              <a:t>Conclusión</a:t>
            </a:r>
          </a:p>
        </p:txBody>
      </p:sp>
      <p:pic>
        <p:nvPicPr>
          <p:cNvPr id="4" name="image1.png">
            <a:extLst>
              <a:ext uri="{FF2B5EF4-FFF2-40B4-BE49-F238E27FC236}">
                <a16:creationId xmlns:a16="http://schemas.microsoft.com/office/drawing/2014/main" id="{0A97578E-5BAF-1AD8-897F-4C1C4B96E561}"/>
              </a:ext>
            </a:extLst>
          </p:cNvPr>
          <p:cNvPicPr/>
          <p:nvPr/>
        </p:nvPicPr>
        <p:blipFill>
          <a:blip r:embed="rId2"/>
          <a:srcRect/>
          <a:stretch>
            <a:fillRect/>
          </a:stretch>
        </p:blipFill>
        <p:spPr>
          <a:xfrm>
            <a:off x="307474" y="142096"/>
            <a:ext cx="1425633" cy="591552"/>
          </a:xfrm>
          <a:prstGeom prst="rect">
            <a:avLst/>
          </a:prstGeom>
          <a:ln/>
        </p:spPr>
      </p:pic>
      <p:sp>
        <p:nvSpPr>
          <p:cNvPr id="20" name="CuadroTexto 19">
            <a:extLst>
              <a:ext uri="{FF2B5EF4-FFF2-40B4-BE49-F238E27FC236}">
                <a16:creationId xmlns:a16="http://schemas.microsoft.com/office/drawing/2014/main" id="{13D22168-96C5-6481-4096-5BF11DFCE1B1}"/>
              </a:ext>
            </a:extLst>
          </p:cNvPr>
          <p:cNvSpPr txBox="1"/>
          <p:nvPr/>
        </p:nvSpPr>
        <p:spPr>
          <a:xfrm>
            <a:off x="1097280" y="1915200"/>
            <a:ext cx="10058400" cy="3835730"/>
          </a:xfrm>
          <a:prstGeom prst="rect">
            <a:avLst/>
          </a:prstGeom>
          <a:noFill/>
        </p:spPr>
        <p:txBody>
          <a:bodyPr wrap="square">
            <a:spAutoFit/>
          </a:bodyPr>
          <a:lstStyle/>
          <a:p>
            <a:pPr algn="just">
              <a:lnSpc>
                <a:spcPct val="115000"/>
              </a:lnSpc>
              <a:spcAft>
                <a:spcPts val="800"/>
              </a:spcAft>
              <a:buNone/>
            </a:pPr>
            <a:r>
              <a:rPr lang="es-MX" sz="1300" kern="0" dirty="0">
                <a:effectLst/>
                <a:ea typeface="Times New Roman" panose="02020603050405020304" pitchFamily="18" charset="0"/>
                <a:cs typeface="Times New Roman" panose="02020603050405020304" pitchFamily="18" charset="0"/>
              </a:rPr>
              <a:t>El estudio de los virus informáticos y el marco legal de la ciberdelincuencia subraya una realidad crucial: la </a:t>
            </a:r>
            <a:r>
              <a:rPr lang="es-MX" sz="1300" b="1" kern="0" dirty="0">
                <a:effectLst/>
                <a:ea typeface="Times New Roman" panose="02020603050405020304" pitchFamily="18" charset="0"/>
                <a:cs typeface="Times New Roman" panose="02020603050405020304" pitchFamily="18" charset="0"/>
              </a:rPr>
              <a:t>seguridad digital requiere una estrategia de defensa multicapa</a:t>
            </a:r>
            <a:r>
              <a:rPr lang="es-MX" sz="1300" kern="0" dirty="0">
                <a:effectLst/>
                <a:ea typeface="Times New Roman" panose="02020603050405020304" pitchFamily="18" charset="0"/>
                <a:cs typeface="Times New Roman" panose="02020603050405020304" pitchFamily="18" charset="0"/>
              </a:rPr>
              <a:t>, donde la tecnología y el derecho deben converger. Hemos visto que la variedad de amenazas, como los </a:t>
            </a:r>
            <a:r>
              <a:rPr lang="es-MX" sz="1300" b="1" kern="0" dirty="0">
                <a:effectLst/>
                <a:ea typeface="Times New Roman" panose="02020603050405020304" pitchFamily="18" charset="0"/>
                <a:cs typeface="Times New Roman" panose="02020603050405020304" pitchFamily="18" charset="0"/>
              </a:rPr>
              <a:t>troyanos</a:t>
            </a:r>
            <a:r>
              <a:rPr lang="es-MX" sz="1300" kern="0" dirty="0">
                <a:effectLst/>
                <a:ea typeface="Times New Roman" panose="02020603050405020304" pitchFamily="18" charset="0"/>
                <a:cs typeface="Times New Roman" panose="02020603050405020304" pitchFamily="18" charset="0"/>
              </a:rPr>
              <a:t> y el </a:t>
            </a:r>
            <a:r>
              <a:rPr lang="es-MX" sz="1300" i="1" kern="0" dirty="0">
                <a:effectLst/>
                <a:ea typeface="Times New Roman" panose="02020603050405020304" pitchFamily="18" charset="0"/>
                <a:cs typeface="Times New Roman" panose="02020603050405020304" pitchFamily="18" charset="0"/>
              </a:rPr>
              <a:t>ransomware</a:t>
            </a:r>
            <a:r>
              <a:rPr lang="es-MX" sz="1300" kern="0" dirty="0">
                <a:effectLst/>
                <a:ea typeface="Times New Roman" panose="02020603050405020304" pitchFamily="18" charset="0"/>
                <a:cs typeface="Times New Roman" panose="02020603050405020304" pitchFamily="18" charset="0"/>
              </a:rPr>
              <a:t>, exige que tanto usuarios como organizaciones mantengan una vigilancia constante y sistemas actualizados. A nivel legal, la respuesta internacional, liderada por organismos como </a:t>
            </a:r>
            <a:r>
              <a:rPr lang="es-MX" sz="1300" b="1" kern="0" dirty="0">
                <a:effectLst/>
                <a:ea typeface="Times New Roman" panose="02020603050405020304" pitchFamily="18" charset="0"/>
                <a:cs typeface="Times New Roman" panose="02020603050405020304" pitchFamily="18" charset="0"/>
              </a:rPr>
              <a:t>INTERPOL</a:t>
            </a:r>
            <a:r>
              <a:rPr lang="es-MX" sz="1300" kern="0" dirty="0">
                <a:effectLst/>
                <a:ea typeface="Times New Roman" panose="02020603050405020304" pitchFamily="18" charset="0"/>
                <a:cs typeface="Times New Roman" panose="02020603050405020304" pitchFamily="18" charset="0"/>
              </a:rPr>
              <a:t> , y los esfuerzos nacionales, como la </a:t>
            </a:r>
            <a:r>
              <a:rPr lang="es-MX" sz="1300" b="1" kern="0" dirty="0">
                <a:effectLst/>
                <a:ea typeface="Times New Roman" panose="02020603050405020304" pitchFamily="18" charset="0"/>
                <a:cs typeface="Times New Roman" panose="02020603050405020304" pitchFamily="18" charset="0"/>
              </a:rPr>
              <a:t>Estrategia Nacional de Ciberseguridad de México</a:t>
            </a:r>
            <a:r>
              <a:rPr lang="es-MX" sz="1300" kern="0" dirty="0">
                <a:effectLst/>
                <a:ea typeface="Times New Roman" panose="02020603050405020304" pitchFamily="18" charset="0"/>
                <a:cs typeface="Times New Roman" panose="02020603050405020304" pitchFamily="18" charset="0"/>
              </a:rPr>
              <a:t> , buscan desesperadamente ponerse a la altura de una amenaza que no conoce fronteras.</a:t>
            </a:r>
            <a:endParaRPr lang="es-MX" sz="1300" kern="100" dirty="0">
              <a:effectLst/>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s-MX" sz="1300" b="1" kern="0" dirty="0">
                <a:effectLst/>
                <a:ea typeface="Times New Roman" panose="02020603050405020304" pitchFamily="18" charset="0"/>
                <a:cs typeface="Times New Roman" panose="02020603050405020304" pitchFamily="18" charset="0"/>
              </a:rPr>
              <a:t>Necesidad de Leyes Ágiles:</a:t>
            </a:r>
            <a:r>
              <a:rPr lang="es-MX" sz="1300" kern="0" dirty="0">
                <a:effectLst/>
                <a:ea typeface="Times New Roman" panose="02020603050405020304" pitchFamily="18" charset="0"/>
                <a:cs typeface="Times New Roman" panose="02020603050405020304" pitchFamily="18" charset="0"/>
              </a:rPr>
              <a:t> La principal lección es que la </a:t>
            </a:r>
            <a:r>
              <a:rPr lang="es-MX" sz="1300" b="1" kern="0" dirty="0">
                <a:effectLst/>
                <a:ea typeface="Times New Roman" panose="02020603050405020304" pitchFamily="18" charset="0"/>
                <a:cs typeface="Times New Roman" panose="02020603050405020304" pitchFamily="18" charset="0"/>
              </a:rPr>
              <a:t>legislación actual es inherentemente lenta</a:t>
            </a:r>
            <a:r>
              <a:rPr lang="es-MX" sz="1300" kern="0" dirty="0">
                <a:effectLst/>
                <a:ea typeface="Times New Roman" panose="02020603050405020304" pitchFamily="18" charset="0"/>
                <a:cs typeface="Times New Roman" panose="02020603050405020304" pitchFamily="18" charset="0"/>
              </a:rPr>
              <a:t> y presenta particularidades que dificultan la penalización de ciberdelitos, como la identificación de responsables y la adaptación a las nuevas tecnologías. Es fundamental que los cuerpos legislativos creen mecanismos más rápidos para </a:t>
            </a:r>
            <a:r>
              <a:rPr lang="es-MX" sz="1300" b="1" kern="0" dirty="0">
                <a:effectLst/>
                <a:ea typeface="Times New Roman" panose="02020603050405020304" pitchFamily="18" charset="0"/>
                <a:cs typeface="Times New Roman" panose="02020603050405020304" pitchFamily="18" charset="0"/>
              </a:rPr>
              <a:t>tipificar y sancionar nuevas modalidades de ataque</a:t>
            </a:r>
            <a:r>
              <a:rPr lang="es-MX" sz="1300" kern="0" dirty="0">
                <a:effectLst/>
                <a:ea typeface="Times New Roman" panose="02020603050405020304" pitchFamily="18" charset="0"/>
                <a:cs typeface="Times New Roman" panose="02020603050405020304" pitchFamily="18" charset="0"/>
              </a:rPr>
              <a:t> conforme aparecen.</a:t>
            </a:r>
            <a:endParaRPr lang="es-MX" sz="1300" kern="100" dirty="0">
              <a:effectLst/>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s-MX" sz="1300" b="1" kern="0" dirty="0">
                <a:effectLst/>
                <a:ea typeface="Times New Roman" panose="02020603050405020304" pitchFamily="18" charset="0"/>
                <a:cs typeface="Times New Roman" panose="02020603050405020304" pitchFamily="18" charset="0"/>
              </a:rPr>
              <a:t>El Factor Humano es la Mayor Vulnerabilidad:</a:t>
            </a:r>
            <a:r>
              <a:rPr lang="es-MX" sz="1300" kern="0" dirty="0">
                <a:effectLst/>
                <a:ea typeface="Times New Roman" panose="02020603050405020304" pitchFamily="18" charset="0"/>
                <a:cs typeface="Times New Roman" panose="02020603050405020304" pitchFamily="18" charset="0"/>
              </a:rPr>
              <a:t> A pesar de la sofisticación técnica, muchos de los virus más comunes, como el </a:t>
            </a:r>
            <a:r>
              <a:rPr lang="es-MX" sz="1300" i="1" kern="0" dirty="0">
                <a:effectLst/>
                <a:ea typeface="Times New Roman" panose="02020603050405020304" pitchFamily="18" charset="0"/>
                <a:cs typeface="Times New Roman" panose="02020603050405020304" pitchFamily="18" charset="0"/>
              </a:rPr>
              <a:t>Hoax</a:t>
            </a:r>
            <a:r>
              <a:rPr lang="es-MX" sz="1300" kern="0" dirty="0">
                <a:effectLst/>
                <a:ea typeface="Times New Roman" panose="02020603050405020304" pitchFamily="18" charset="0"/>
                <a:cs typeface="Times New Roman" panose="02020603050405020304" pitchFamily="18" charset="0"/>
              </a:rPr>
              <a:t> o los troyanos, dependen de la </a:t>
            </a:r>
            <a:r>
              <a:rPr lang="es-MX" sz="1300" b="1" kern="0" dirty="0">
                <a:effectLst/>
                <a:ea typeface="Times New Roman" panose="02020603050405020304" pitchFamily="18" charset="0"/>
                <a:cs typeface="Times New Roman" panose="02020603050405020304" pitchFamily="18" charset="0"/>
              </a:rPr>
              <a:t>ingeniería social</a:t>
            </a:r>
            <a:r>
              <a:rPr lang="es-MX" sz="1300" kern="0" dirty="0">
                <a:effectLst/>
                <a:ea typeface="Times New Roman" panose="02020603050405020304" pitchFamily="18" charset="0"/>
                <a:cs typeface="Times New Roman" panose="02020603050405020304" pitchFamily="18" charset="0"/>
              </a:rPr>
              <a:t> y del error del usuario (hacer clic en un anuncio o archivo malicioso). Por lo tanto, invertir en </a:t>
            </a:r>
            <a:r>
              <a:rPr lang="es-MX" sz="1300" b="1" kern="0" dirty="0">
                <a:effectLst/>
                <a:ea typeface="Times New Roman" panose="02020603050405020304" pitchFamily="18" charset="0"/>
                <a:cs typeface="Times New Roman" panose="02020603050405020304" pitchFamily="18" charset="0"/>
              </a:rPr>
              <a:t>conciencia y educación constante</a:t>
            </a:r>
            <a:r>
              <a:rPr lang="es-MX" sz="1300" kern="0" dirty="0">
                <a:effectLst/>
                <a:ea typeface="Times New Roman" panose="02020603050405020304" pitchFamily="18" charset="0"/>
                <a:cs typeface="Times New Roman" panose="02020603050405020304" pitchFamily="18" charset="0"/>
              </a:rPr>
              <a:t> sobre ciberseguridad es una medida de prevención más costo-efectiva que muchas soluciones de </a:t>
            </a:r>
            <a:r>
              <a:rPr lang="es-MX" sz="1300" i="1" kern="0" dirty="0">
                <a:effectLst/>
                <a:ea typeface="Times New Roman" panose="02020603050405020304" pitchFamily="18" charset="0"/>
                <a:cs typeface="Times New Roman" panose="02020603050405020304" pitchFamily="18" charset="0"/>
              </a:rPr>
              <a:t>software</a:t>
            </a:r>
            <a:r>
              <a:rPr lang="es-MX" sz="1300" kern="0" dirty="0">
                <a:effectLst/>
                <a:ea typeface="Times New Roman" panose="02020603050405020304" pitchFamily="18" charset="0"/>
                <a:cs typeface="Times New Roman" panose="02020603050405020304" pitchFamily="18" charset="0"/>
              </a:rPr>
              <a:t>.</a:t>
            </a:r>
            <a:endParaRPr lang="es-MX" sz="1300" kern="100" dirty="0">
              <a:effectLst/>
              <a:ea typeface="Aptos" panose="020B0004020202020204" pitchFamily="34" charset="0"/>
              <a:cs typeface="Times New Roman" panose="02020603050405020304" pitchFamily="18" charset="0"/>
            </a:endParaRPr>
          </a:p>
          <a:p>
            <a:pPr marL="342900" lvl="0" indent="-342900" algn="just">
              <a:lnSpc>
                <a:spcPct val="115000"/>
              </a:lnSpc>
              <a:spcAft>
                <a:spcPts val="800"/>
              </a:spcAft>
              <a:buFont typeface="+mj-lt"/>
              <a:buAutoNum type="arabicPeriod"/>
              <a:tabLst>
                <a:tab pos="457200" algn="l"/>
              </a:tabLst>
            </a:pPr>
            <a:r>
              <a:rPr lang="es-MX" sz="1300" b="1" kern="0" dirty="0">
                <a:effectLst/>
                <a:ea typeface="Times New Roman" panose="02020603050405020304" pitchFamily="18" charset="0"/>
                <a:cs typeface="Times New Roman" panose="02020603050405020304" pitchFamily="18" charset="0"/>
              </a:rPr>
              <a:t>Hacia una Ciber-Jurisdicción Global:</a:t>
            </a:r>
            <a:r>
              <a:rPr lang="es-MX" sz="1300" kern="0" dirty="0">
                <a:effectLst/>
                <a:ea typeface="Times New Roman" panose="02020603050405020304" pitchFamily="18" charset="0"/>
                <a:cs typeface="Times New Roman" panose="02020603050405020304" pitchFamily="18" charset="0"/>
              </a:rPr>
              <a:t> El ejemplo de países con penas severas (como Alemania o China ) y la actuación transnacional de la policía cibernética demuestran que, para combatir la ciberdelincuencia organizada, se necesita evolucionar de leyes nacionales a un </a:t>
            </a:r>
            <a:r>
              <a:rPr lang="es-MX" sz="1300" b="1" kern="0" dirty="0">
                <a:effectLst/>
                <a:ea typeface="Times New Roman" panose="02020603050405020304" pitchFamily="18" charset="0"/>
                <a:cs typeface="Times New Roman" panose="02020603050405020304" pitchFamily="18" charset="0"/>
              </a:rPr>
              <a:t>modelo de "ciber-jurisdicción" global</a:t>
            </a:r>
            <a:r>
              <a:rPr lang="es-MX" sz="1300" kern="0" dirty="0">
                <a:effectLst/>
                <a:ea typeface="Times New Roman" panose="02020603050405020304" pitchFamily="18" charset="0"/>
                <a:cs typeface="Times New Roman" panose="02020603050405020304" pitchFamily="18" charset="0"/>
              </a:rPr>
              <a:t>. Esto facilitaría la cooperación, extradición, y recolección de pruebas a través de las fronteras, logrando que un delito cometido remotamente reciba la justicia adecuada sin importar dónde se cometió la acción.</a:t>
            </a:r>
            <a:endParaRPr lang="es-MX" sz="1300" kern="100" dirty="0">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46472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38626-BDAE-B99E-0521-E67ACD87723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CE55662-4690-3E59-CF5E-86D53FA64F6C}"/>
              </a:ext>
            </a:extLst>
          </p:cNvPr>
          <p:cNvSpPr>
            <a:spLocks noGrp="1"/>
          </p:cNvSpPr>
          <p:nvPr>
            <p:ph type="title"/>
          </p:nvPr>
        </p:nvSpPr>
        <p:spPr/>
        <p:txBody>
          <a:bodyPr/>
          <a:lstStyle/>
          <a:p>
            <a:r>
              <a:rPr lang="es-MX">
                <a:latin typeface="Speak Pro" panose="020B0504020101020102" pitchFamily="34" charset="0"/>
              </a:rPr>
              <a:t>Bibliografía</a:t>
            </a:r>
            <a:endParaRPr lang="es-MX" dirty="0">
              <a:latin typeface="Speak Pro" panose="020B0504020101020102" pitchFamily="34" charset="0"/>
            </a:endParaRPr>
          </a:p>
        </p:txBody>
      </p:sp>
      <p:pic>
        <p:nvPicPr>
          <p:cNvPr id="4" name="image1.png">
            <a:extLst>
              <a:ext uri="{FF2B5EF4-FFF2-40B4-BE49-F238E27FC236}">
                <a16:creationId xmlns:a16="http://schemas.microsoft.com/office/drawing/2014/main" id="{BCD719C6-1EAB-2957-11D8-EF5C7E2142B5}"/>
              </a:ext>
            </a:extLst>
          </p:cNvPr>
          <p:cNvPicPr/>
          <p:nvPr/>
        </p:nvPicPr>
        <p:blipFill>
          <a:blip r:embed="rId2"/>
          <a:srcRect/>
          <a:stretch>
            <a:fillRect/>
          </a:stretch>
        </p:blipFill>
        <p:spPr>
          <a:xfrm>
            <a:off x="307474" y="142096"/>
            <a:ext cx="1425633" cy="591552"/>
          </a:xfrm>
          <a:prstGeom prst="rect">
            <a:avLst/>
          </a:prstGeom>
          <a:ln/>
        </p:spPr>
      </p:pic>
      <p:pic>
        <p:nvPicPr>
          <p:cNvPr id="9" name="Picture 1" descr="A screenshot of a computer&#10;&#10;AI-generated content may be incorrect.">
            <a:extLst>
              <a:ext uri="{FF2B5EF4-FFF2-40B4-BE49-F238E27FC236}">
                <a16:creationId xmlns:a16="http://schemas.microsoft.com/office/drawing/2014/main" id="{5C7D521E-7BFC-9883-589B-017ED64E16E9}"/>
              </a:ext>
            </a:extLst>
          </p:cNvPr>
          <p:cNvPicPr>
            <a:picLocks noChangeAspect="1"/>
          </p:cNvPicPr>
          <p:nvPr/>
        </p:nvPicPr>
        <p:blipFill rotWithShape="1">
          <a:blip r:embed="rId3"/>
          <a:srcRect l="32757" t="26339" r="32960" b="23649"/>
          <a:stretch>
            <a:fillRect/>
          </a:stretch>
        </p:blipFill>
        <p:spPr bwMode="auto">
          <a:xfrm>
            <a:off x="1097280" y="1946263"/>
            <a:ext cx="5581650" cy="4415902"/>
          </a:xfrm>
          <a:prstGeom prst="rect">
            <a:avLst/>
          </a:prstGeom>
          <a:ln>
            <a:noFill/>
          </a:ln>
          <a:extLst>
            <a:ext uri="{53640926-AAD7-44D8-BBD7-CCE9431645EC}">
              <a14:shadowObscured xmlns:a14="http://schemas.microsoft.com/office/drawing/2010/main"/>
            </a:ext>
          </a:extLst>
        </p:spPr>
      </p:pic>
      <p:pic>
        <p:nvPicPr>
          <p:cNvPr id="10" name="Picture 1" descr="A screenshot of a computer&#10;&#10;AI-generated content may be incorrect.">
            <a:extLst>
              <a:ext uri="{FF2B5EF4-FFF2-40B4-BE49-F238E27FC236}">
                <a16:creationId xmlns:a16="http://schemas.microsoft.com/office/drawing/2014/main" id="{CE809920-F8CB-3392-8022-4E218765F4BC}"/>
              </a:ext>
            </a:extLst>
          </p:cNvPr>
          <p:cNvPicPr>
            <a:picLocks noChangeAspect="1"/>
          </p:cNvPicPr>
          <p:nvPr/>
        </p:nvPicPr>
        <p:blipFill rotWithShape="1">
          <a:blip r:embed="rId3"/>
          <a:srcRect l="32757" t="76351" r="35158" b="5707"/>
          <a:stretch>
            <a:fillRect/>
          </a:stretch>
        </p:blipFill>
        <p:spPr bwMode="auto">
          <a:xfrm>
            <a:off x="6678930" y="1946263"/>
            <a:ext cx="5223714" cy="1584212"/>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7157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9E3F9-3FDA-BF30-EC42-F3CCD0BF0E39}"/>
              </a:ext>
            </a:extLst>
          </p:cNvPr>
          <p:cNvSpPr>
            <a:spLocks noGrp="1"/>
          </p:cNvSpPr>
          <p:nvPr>
            <p:ph type="title"/>
          </p:nvPr>
        </p:nvSpPr>
        <p:spPr/>
        <p:txBody>
          <a:bodyPr/>
          <a:lstStyle/>
          <a:p>
            <a:r>
              <a:rPr lang="es-MX">
                <a:latin typeface="Speak Pro" panose="020B0504020101020102" pitchFamily="34" charset="0"/>
              </a:rPr>
              <a:t>¡Gracias</a:t>
            </a:r>
            <a:r>
              <a:rPr lang="es-MX" dirty="0">
                <a:latin typeface="Speak Pro" panose="020B0504020101020102" pitchFamily="34" charset="0"/>
              </a:rPr>
              <a:t>!</a:t>
            </a:r>
          </a:p>
        </p:txBody>
      </p:sp>
      <p:sp>
        <p:nvSpPr>
          <p:cNvPr id="3" name="Marcador de contenido 2">
            <a:extLst>
              <a:ext uri="{FF2B5EF4-FFF2-40B4-BE49-F238E27FC236}">
                <a16:creationId xmlns:a16="http://schemas.microsoft.com/office/drawing/2014/main" id="{12B16574-8715-1E23-B774-E922FCDED573}"/>
              </a:ext>
            </a:extLst>
          </p:cNvPr>
          <p:cNvSpPr>
            <a:spLocks noGrp="1"/>
          </p:cNvSpPr>
          <p:nvPr>
            <p:ph idx="1"/>
          </p:nvPr>
        </p:nvSpPr>
        <p:spPr/>
        <p:txBody>
          <a:bodyPr/>
          <a:lstStyle/>
          <a:p>
            <a:endParaRPr lang="es-MX" dirty="0"/>
          </a:p>
        </p:txBody>
      </p:sp>
    </p:spTree>
    <p:extLst>
      <p:ext uri="{BB962C8B-B14F-4D97-AF65-F5344CB8AC3E}">
        <p14:creationId xmlns:p14="http://schemas.microsoft.com/office/powerpoint/2010/main" val="40579160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F9FD77-3352-5B0F-0600-BEDC4ECAA99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D577FDD-1557-F691-84E5-D6F7E8CB9985}"/>
              </a:ext>
            </a:extLst>
          </p:cNvPr>
          <p:cNvSpPr>
            <a:spLocks noGrp="1"/>
          </p:cNvSpPr>
          <p:nvPr>
            <p:ph type="title"/>
          </p:nvPr>
        </p:nvSpPr>
        <p:spPr/>
        <p:txBody>
          <a:bodyPr/>
          <a:lstStyle/>
          <a:p>
            <a:r>
              <a:rPr lang="es-MX" dirty="0">
                <a:latin typeface="Speak Pro" panose="020B0504020101020102" pitchFamily="34" charset="0"/>
              </a:rPr>
              <a:t>Introducción</a:t>
            </a:r>
          </a:p>
        </p:txBody>
      </p:sp>
      <p:pic>
        <p:nvPicPr>
          <p:cNvPr id="4" name="image1.png">
            <a:extLst>
              <a:ext uri="{FF2B5EF4-FFF2-40B4-BE49-F238E27FC236}">
                <a16:creationId xmlns:a16="http://schemas.microsoft.com/office/drawing/2014/main" id="{7A096A1C-EADB-F6B2-3260-7851F8112C40}"/>
              </a:ext>
            </a:extLst>
          </p:cNvPr>
          <p:cNvPicPr/>
          <p:nvPr/>
        </p:nvPicPr>
        <p:blipFill>
          <a:blip r:embed="rId2"/>
          <a:srcRect/>
          <a:stretch>
            <a:fillRect/>
          </a:stretch>
        </p:blipFill>
        <p:spPr>
          <a:xfrm>
            <a:off x="307474" y="142096"/>
            <a:ext cx="1425633" cy="591552"/>
          </a:xfrm>
          <a:prstGeom prst="rect">
            <a:avLst/>
          </a:prstGeom>
          <a:ln/>
        </p:spPr>
      </p:pic>
      <p:sp>
        <p:nvSpPr>
          <p:cNvPr id="15" name="Marcador de contenido 14">
            <a:extLst>
              <a:ext uri="{FF2B5EF4-FFF2-40B4-BE49-F238E27FC236}">
                <a16:creationId xmlns:a16="http://schemas.microsoft.com/office/drawing/2014/main" id="{0F924324-030B-26BC-8161-792BE28F0EAA}"/>
              </a:ext>
            </a:extLst>
          </p:cNvPr>
          <p:cNvSpPr>
            <a:spLocks noGrp="1"/>
          </p:cNvSpPr>
          <p:nvPr>
            <p:ph idx="1"/>
          </p:nvPr>
        </p:nvSpPr>
        <p:spPr/>
        <p:txBody>
          <a:bodyPr>
            <a:normAutofit fontScale="92500" lnSpcReduction="20000"/>
          </a:bodyPr>
          <a:lstStyle/>
          <a:p>
            <a:pPr algn="just"/>
            <a:r>
              <a:rPr lang="es-MX" dirty="0"/>
              <a:t>El uso masivo e incontrolado de </a:t>
            </a:r>
            <a:r>
              <a:rPr lang="es-MX" b="1" dirty="0"/>
              <a:t>Internet</a:t>
            </a:r>
            <a:r>
              <a:rPr lang="es-MX" dirty="0"/>
              <a:t> ha transformado la sociedad, creando al mismo tiempo nuevas y perfectas oportunidades para la </a:t>
            </a:r>
            <a:r>
              <a:rPr lang="es-MX" b="1" dirty="0"/>
              <a:t>ciberdelincuencia</a:t>
            </a:r>
            <a:r>
              <a:rPr lang="es-MX" dirty="0"/>
              <a:t>. La facilidad con la que un ataque puede originarse desde cualquier parte del mundo plantea un desafío único para las autoridades tradicionales. El presente trabajo tiene como objetivo examinar dos pilares fundamentales de la</a:t>
            </a:r>
          </a:p>
          <a:p>
            <a:pPr algn="just"/>
            <a:r>
              <a:rPr lang="es-MX" b="1" dirty="0"/>
              <a:t>Auditoría Informática</a:t>
            </a:r>
            <a:r>
              <a:rPr lang="es-MX" dirty="0"/>
              <a:t>: la amenaza latente de los </a:t>
            </a:r>
            <a:r>
              <a:rPr lang="es-MX" b="1" dirty="0"/>
              <a:t>virus informáticos</a:t>
            </a:r>
            <a:r>
              <a:rPr lang="es-MX" dirty="0"/>
              <a:t> y el </a:t>
            </a:r>
            <a:r>
              <a:rPr lang="es-MX" b="1" dirty="0"/>
              <a:t>tratamiento legal</a:t>
            </a:r>
            <a:r>
              <a:rPr lang="es-MX" dirty="0"/>
              <a:t> de los ciberdelitos a escala global. A través de esta presentación, se detallarán las </a:t>
            </a:r>
            <a:r>
              <a:rPr lang="es-MX" b="1" dirty="0"/>
              <a:t>características clave de los diferentes tipos de virus</a:t>
            </a:r>
            <a:r>
              <a:rPr lang="es-MX" dirty="0"/>
              <a:t> maliciosos, desde los que afectan el sector de arranque de un disco (</a:t>
            </a:r>
            <a:r>
              <a:rPr lang="es-MX" i="1" dirty="0"/>
              <a:t>Boot</a:t>
            </a:r>
            <a:r>
              <a:rPr lang="es-MX" dirty="0"/>
              <a:t>) hasta los que simulan alertas falsas (</a:t>
            </a:r>
            <a:r>
              <a:rPr lang="es-MX" i="1" dirty="0"/>
              <a:t>Hoax</a:t>
            </a:r>
            <a:r>
              <a:rPr lang="es-MX" dirty="0"/>
              <a:t> y </a:t>
            </a:r>
            <a:r>
              <a:rPr lang="es-MX" i="1" dirty="0"/>
              <a:t>Jokes</a:t>
            </a:r>
            <a:r>
              <a:rPr lang="es-MX" dirty="0"/>
              <a:t>). Además, se analizará la respuesta legal internacional y nacional, destacando el papel de entidades como </a:t>
            </a:r>
          </a:p>
          <a:p>
            <a:pPr algn="just"/>
            <a:r>
              <a:rPr lang="es-MX" b="1" dirty="0"/>
              <a:t>INTERPOL</a:t>
            </a:r>
            <a:r>
              <a:rPr lang="es-MX" dirty="0"/>
              <a:t> y las </a:t>
            </a:r>
            <a:r>
              <a:rPr lang="es-MX" b="1" dirty="0"/>
              <a:t>unidades policiacas especiales</a:t>
            </a:r>
            <a:r>
              <a:rPr lang="es-MX" dirty="0"/>
              <a:t> para identificar y perseguir estas actividades ilícitas. Finalmente, se expondrá un caso real para comprender el impacto de estos delitos en el mundo contemporáneo y las lecciones aprendidas en materia de prevención.</a:t>
            </a:r>
          </a:p>
        </p:txBody>
      </p:sp>
    </p:spTree>
    <p:extLst>
      <p:ext uri="{BB962C8B-B14F-4D97-AF65-F5344CB8AC3E}">
        <p14:creationId xmlns:p14="http://schemas.microsoft.com/office/powerpoint/2010/main" val="2500465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CC5C3-56C1-60FF-5D8C-BABB5ABB408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242DEB9-E25A-6C9C-7DA5-1C1875C19374}"/>
              </a:ext>
            </a:extLst>
          </p:cNvPr>
          <p:cNvSpPr>
            <a:spLocks noGrp="1"/>
          </p:cNvSpPr>
          <p:nvPr>
            <p:ph type="title"/>
          </p:nvPr>
        </p:nvSpPr>
        <p:spPr/>
        <p:txBody>
          <a:bodyPr/>
          <a:lstStyle/>
          <a:p>
            <a:r>
              <a:rPr lang="es-MX" dirty="0">
                <a:latin typeface="Speak Pro" panose="020B0504020101020102" pitchFamily="34" charset="0"/>
              </a:rPr>
              <a:t>Tipos de Virus Informáticos</a:t>
            </a:r>
          </a:p>
        </p:txBody>
      </p:sp>
      <p:pic>
        <p:nvPicPr>
          <p:cNvPr id="4" name="image1.png">
            <a:extLst>
              <a:ext uri="{FF2B5EF4-FFF2-40B4-BE49-F238E27FC236}">
                <a16:creationId xmlns:a16="http://schemas.microsoft.com/office/drawing/2014/main" id="{2C15855A-E014-E0FF-B3C5-881F8976541C}"/>
              </a:ext>
            </a:extLst>
          </p:cNvPr>
          <p:cNvPicPr/>
          <p:nvPr/>
        </p:nvPicPr>
        <p:blipFill>
          <a:blip r:embed="rId2"/>
          <a:srcRect/>
          <a:stretch>
            <a:fillRect/>
          </a:stretch>
        </p:blipFill>
        <p:spPr>
          <a:xfrm>
            <a:off x="307474" y="142096"/>
            <a:ext cx="1425633" cy="591552"/>
          </a:xfrm>
          <a:prstGeom prst="rect">
            <a:avLst/>
          </a:prstGeom>
          <a:ln/>
        </p:spPr>
      </p:pic>
      <p:graphicFrame>
        <p:nvGraphicFramePr>
          <p:cNvPr id="10" name="Tabla 9">
            <a:extLst>
              <a:ext uri="{FF2B5EF4-FFF2-40B4-BE49-F238E27FC236}">
                <a16:creationId xmlns:a16="http://schemas.microsoft.com/office/drawing/2014/main" id="{4A1ACA6C-3496-9A89-456E-03314FD25D32}"/>
              </a:ext>
            </a:extLst>
          </p:cNvPr>
          <p:cNvGraphicFramePr>
            <a:graphicFrameLocks noGrp="1"/>
          </p:cNvGraphicFramePr>
          <p:nvPr>
            <p:extLst>
              <p:ext uri="{D42A27DB-BD31-4B8C-83A1-F6EECF244321}">
                <p14:modId xmlns:p14="http://schemas.microsoft.com/office/powerpoint/2010/main" val="1519986192"/>
              </p:ext>
            </p:extLst>
          </p:nvPr>
        </p:nvGraphicFramePr>
        <p:xfrm>
          <a:off x="1020290" y="2145266"/>
          <a:ext cx="10135392" cy="4180840"/>
        </p:xfrm>
        <a:graphic>
          <a:graphicData uri="http://schemas.openxmlformats.org/drawingml/2006/table">
            <a:tbl>
              <a:tblPr firstRow="1" bandRow="1">
                <a:tableStyleId>{69012ECD-51FC-41F1-AA8D-1B2483CD663E}</a:tableStyleId>
              </a:tblPr>
              <a:tblGrid>
                <a:gridCol w="2533848">
                  <a:extLst>
                    <a:ext uri="{9D8B030D-6E8A-4147-A177-3AD203B41FA5}">
                      <a16:colId xmlns:a16="http://schemas.microsoft.com/office/drawing/2014/main" val="1184785540"/>
                    </a:ext>
                  </a:extLst>
                </a:gridCol>
                <a:gridCol w="2533848">
                  <a:extLst>
                    <a:ext uri="{9D8B030D-6E8A-4147-A177-3AD203B41FA5}">
                      <a16:colId xmlns:a16="http://schemas.microsoft.com/office/drawing/2014/main" val="1933399276"/>
                    </a:ext>
                  </a:extLst>
                </a:gridCol>
                <a:gridCol w="2533848">
                  <a:extLst>
                    <a:ext uri="{9D8B030D-6E8A-4147-A177-3AD203B41FA5}">
                      <a16:colId xmlns:a16="http://schemas.microsoft.com/office/drawing/2014/main" val="1679040629"/>
                    </a:ext>
                  </a:extLst>
                </a:gridCol>
                <a:gridCol w="2533848">
                  <a:extLst>
                    <a:ext uri="{9D8B030D-6E8A-4147-A177-3AD203B41FA5}">
                      <a16:colId xmlns:a16="http://schemas.microsoft.com/office/drawing/2014/main" val="544990575"/>
                    </a:ext>
                  </a:extLst>
                </a:gridCol>
              </a:tblGrid>
              <a:tr h="370840">
                <a:tc>
                  <a:txBody>
                    <a:bodyPr/>
                    <a:lstStyle/>
                    <a:p>
                      <a:r>
                        <a:rPr lang="es-MX" dirty="0"/>
                        <a:t>Tipo de virus</a:t>
                      </a:r>
                    </a:p>
                  </a:txBody>
                  <a:tcPr/>
                </a:tc>
                <a:tc>
                  <a:txBody>
                    <a:bodyPr/>
                    <a:lstStyle/>
                    <a:p>
                      <a:r>
                        <a:rPr lang="es-MX" dirty="0"/>
                        <a:t>Características clave</a:t>
                      </a:r>
                    </a:p>
                  </a:txBody>
                  <a:tcPr/>
                </a:tc>
                <a:tc>
                  <a:txBody>
                    <a:bodyPr/>
                    <a:lstStyle/>
                    <a:p>
                      <a:r>
                        <a:rPr lang="es-MX" dirty="0"/>
                        <a:t>Ejemplos</a:t>
                      </a:r>
                    </a:p>
                  </a:txBody>
                  <a:tcPr/>
                </a:tc>
                <a:tc>
                  <a:txBody>
                    <a:bodyPr/>
                    <a:lstStyle/>
                    <a:p>
                      <a:r>
                        <a:rPr lang="es-MX" dirty="0"/>
                        <a:t>Propagación y riesgo</a:t>
                      </a:r>
                    </a:p>
                  </a:txBody>
                  <a:tcPr/>
                </a:tc>
                <a:extLst>
                  <a:ext uri="{0D108BD9-81ED-4DB2-BD59-A6C34878D82A}">
                    <a16:rowId xmlns:a16="http://schemas.microsoft.com/office/drawing/2014/main" val="762836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Boot</a:t>
                      </a:r>
                      <a:r>
                        <a:rPr lang="es-MX" sz="1100" dirty="0"/>
                        <a:t> (Virus de sector de arranque)</a:t>
                      </a:r>
                    </a:p>
                  </a:txBody>
                  <a:tcPr/>
                </a:tc>
                <a:tc>
                  <a:txBody>
                    <a:bodyPr/>
                    <a:lstStyle/>
                    <a:p>
                      <a:pPr algn="just"/>
                      <a:r>
                        <a:rPr lang="es-MX" sz="1100" dirty="0"/>
                        <a:t>No infecta ficheros o documentos, sino que afecta a los </a:t>
                      </a:r>
                      <a:r>
                        <a:rPr lang="es-MX" sz="1100" b="1" dirty="0"/>
                        <a:t>discos de almacenamiento</a:t>
                      </a:r>
                      <a:r>
                        <a:rPr lang="es-MX" sz="1100" dirty="0"/>
                        <a:t>.</a:t>
                      </a:r>
                    </a:p>
                  </a:txBody>
                  <a:tcPr/>
                </a:tc>
                <a:tc>
                  <a:txBody>
                    <a:bodyPr/>
                    <a:lstStyle/>
                    <a:p>
                      <a:pPr algn="just"/>
                      <a:r>
                        <a:rPr lang="es-MX" sz="1100" dirty="0"/>
                        <a:t>Polyboot.B, AntiEXE</a:t>
                      </a:r>
                    </a:p>
                  </a:txBody>
                  <a:tcPr/>
                </a:tc>
                <a:tc>
                  <a:txBody>
                    <a:bodyPr/>
                    <a:lstStyle/>
                    <a:p>
                      <a:pPr algn="just"/>
                      <a:r>
                        <a:rPr lang="es-MX" sz="1100" dirty="0"/>
                        <a:t>Se propagan por </a:t>
                      </a:r>
                      <a:r>
                        <a:rPr lang="es-MX" sz="1100" b="1" dirty="0"/>
                        <a:t>medios físicos</a:t>
                      </a:r>
                      <a:r>
                        <a:rPr lang="es-MX" sz="1100" dirty="0"/>
                        <a:t> infectados (como memorias USB, disquetes, CD) y su objetivo es dañar los sectores de arranque. Se activan al ejecutarse el dispositivo físico.</a:t>
                      </a:r>
                    </a:p>
                  </a:txBody>
                  <a:tcPr/>
                </a:tc>
                <a:extLst>
                  <a:ext uri="{0D108BD9-81ED-4DB2-BD59-A6C34878D82A}">
                    <a16:rowId xmlns:a16="http://schemas.microsoft.com/office/drawing/2014/main" val="422554362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dirty="0"/>
                        <a:t>Ficheros ejecutables</a:t>
                      </a:r>
                    </a:p>
                  </a:txBody>
                  <a:tcPr/>
                </a:tc>
                <a:tc>
                  <a:txBody>
                    <a:bodyPr/>
                    <a:lstStyle/>
                    <a:p>
                      <a:pPr algn="just"/>
                      <a:r>
                        <a:rPr lang="es-MX" sz="1100" dirty="0"/>
                        <a:t>Se alojan en archivos con extensiones ejecutables como </a:t>
                      </a:r>
                      <a:r>
                        <a:rPr lang="es-MX" sz="1100" b="1" dirty="0"/>
                        <a:t>.exe, .com, .dll, y .bat</a:t>
                      </a:r>
                      <a:r>
                        <a:rPr lang="es-MX" sz="1100" dirty="0"/>
                        <a:t>.</a:t>
                      </a:r>
                    </a:p>
                  </a:txBody>
                  <a:tcPr/>
                </a:tc>
                <a:tc>
                  <a:txBody>
                    <a:bodyPr/>
                    <a:lstStyle/>
                    <a:p>
                      <a:pPr algn="just"/>
                      <a:r>
                        <a:rPr lang="es-MX" sz="1100" dirty="0"/>
                        <a:t>No se menciona un ejemplo específico.</a:t>
                      </a:r>
                    </a:p>
                  </a:txBody>
                  <a:tcPr/>
                </a:tc>
                <a:tc>
                  <a:txBody>
                    <a:bodyPr/>
                    <a:lstStyle/>
                    <a:p>
                      <a:pPr algn="just"/>
                      <a:r>
                        <a:rPr lang="es-MX" sz="1100" dirty="0"/>
                        <a:t>Entran en acción sus funciones dañinas al hacer clic y </a:t>
                      </a:r>
                      <a:r>
                        <a:rPr lang="es-MX" sz="1100" b="1" dirty="0"/>
                        <a:t>ejecutar el archivo</a:t>
                      </a:r>
                      <a:r>
                        <a:rPr lang="es-MX" sz="1100" dirty="0"/>
                        <a:t>. Son comunes al descargar programas de sitios no oficiales.</a:t>
                      </a:r>
                    </a:p>
                  </a:txBody>
                  <a:tcPr/>
                </a:tc>
                <a:extLst>
                  <a:ext uri="{0D108BD9-81ED-4DB2-BD59-A6C34878D82A}">
                    <a16:rowId xmlns:a16="http://schemas.microsoft.com/office/drawing/2014/main" val="3776265878"/>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Lenguaje Java</a:t>
                      </a:r>
                      <a:endParaRPr lang="es-MX" sz="1100" dirty="0"/>
                    </a:p>
                  </a:txBody>
                  <a:tcPr/>
                </a:tc>
                <a:tc>
                  <a:txBody>
                    <a:bodyPr/>
                    <a:lstStyle/>
                    <a:p>
                      <a:pPr algn="just"/>
                      <a:r>
                        <a:rPr lang="es-MX" sz="1100" dirty="0"/>
                        <a:t>ueron creados para dañar archivos con extensión </a:t>
                      </a:r>
                      <a:r>
                        <a:rPr lang="es-MX" sz="1100" b="1" dirty="0"/>
                        <a:t>.class</a:t>
                      </a:r>
                      <a:r>
                        <a:rPr lang="es-MX" sz="1100" dirty="0"/>
                        <a:t>, que pertenecen al lenguaje Java.</a:t>
                      </a:r>
                    </a:p>
                  </a:txBody>
                  <a:tcPr/>
                </a:tc>
                <a:tc>
                  <a:txBody>
                    <a:bodyPr/>
                    <a:lstStyle/>
                    <a:p>
                      <a:pPr algn="just"/>
                      <a:r>
                        <a:rPr lang="es-MX" sz="1100" dirty="0"/>
                        <a:t>JAVA.StarngeBrew (el primer virus Java encontrado)</a:t>
                      </a:r>
                    </a:p>
                  </a:txBody>
                  <a:tcPr/>
                </a:tc>
                <a:tc>
                  <a:txBody>
                    <a:bodyPr/>
                    <a:lstStyle/>
                    <a:p>
                      <a:pPr algn="just"/>
                      <a:r>
                        <a:rPr lang="es-MX" sz="1100" dirty="0"/>
                        <a:t>Se encuentran en </a:t>
                      </a:r>
                      <a:r>
                        <a:rPr lang="es-MX" sz="1100" b="1" dirty="0"/>
                        <a:t>descargas</a:t>
                      </a:r>
                      <a:r>
                        <a:rPr lang="es-MX" sz="1100" dirty="0"/>
                        <a:t> o en </a:t>
                      </a:r>
                      <a:r>
                        <a:rPr lang="es-MX" sz="1100" b="1" dirty="0"/>
                        <a:t>actualizaciones de navegadores web</a:t>
                      </a:r>
                      <a:r>
                        <a:rPr lang="es-MX" sz="1100" dirty="0"/>
                        <a:t> que aplican nuevas funcionalidades.</a:t>
                      </a:r>
                    </a:p>
                  </a:txBody>
                  <a:tcPr/>
                </a:tc>
                <a:extLst>
                  <a:ext uri="{0D108BD9-81ED-4DB2-BD59-A6C34878D82A}">
                    <a16:rowId xmlns:a16="http://schemas.microsoft.com/office/drawing/2014/main" val="1856046296"/>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dirty="0"/>
                        <a:t>Macros</a:t>
                      </a:r>
                    </a:p>
                  </a:txBody>
                  <a:tcPr/>
                </a:tc>
                <a:tc>
                  <a:txBody>
                    <a:bodyPr/>
                    <a:lstStyle/>
                    <a:p>
                      <a:pPr algn="just"/>
                      <a:r>
                        <a:rPr lang="es-MX" sz="1100" dirty="0"/>
                        <a:t>Infectan documentos de programas de </a:t>
                      </a:r>
                      <a:r>
                        <a:rPr lang="es-MX" sz="1100" b="1" dirty="0"/>
                        <a:t>Microsoft Office</a:t>
                      </a:r>
                      <a:r>
                        <a:rPr lang="es-MX" sz="1100" dirty="0"/>
                        <a:t> (Word, Excel, PowerPoint) al reemplazar sus macros originales.</a:t>
                      </a:r>
                    </a:p>
                  </a:txBody>
                  <a:tcPr/>
                </a:tc>
                <a:tc>
                  <a:txBody>
                    <a:bodyPr/>
                    <a:lstStyle/>
                    <a:p>
                      <a:pPr algn="just"/>
                      <a:r>
                        <a:rPr lang="es-MX" sz="1100" dirty="0"/>
                        <a:t>No se menciona un ejemplo específico.</a:t>
                      </a:r>
                    </a:p>
                  </a:txBody>
                  <a:tcPr/>
                </a:tc>
                <a:tc>
                  <a:txBody>
                    <a:bodyPr/>
                    <a:lstStyle/>
                    <a:p>
                      <a:pPr algn="just"/>
                      <a:r>
                        <a:rPr lang="es-MX" sz="1100" dirty="0"/>
                        <a:t>Se propagan al </a:t>
                      </a:r>
                      <a:r>
                        <a:rPr lang="es-MX" sz="1100" b="1" dirty="0"/>
                        <a:t>abrir un documento infectado</a:t>
                      </a:r>
                      <a:r>
                        <a:rPr lang="es-MX" sz="1100" dirty="0"/>
                        <a:t>, extendiéndose a todos los demás archivos del equipo.</a:t>
                      </a:r>
                    </a:p>
                  </a:txBody>
                  <a:tcPr/>
                </a:tc>
                <a:extLst>
                  <a:ext uri="{0D108BD9-81ED-4DB2-BD59-A6C34878D82A}">
                    <a16:rowId xmlns:a16="http://schemas.microsoft.com/office/drawing/2014/main" val="4101857515"/>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Troyanos</a:t>
                      </a:r>
                      <a:r>
                        <a:rPr lang="es-MX" sz="1100" dirty="0"/>
                        <a:t> (Trojan)</a:t>
                      </a:r>
                    </a:p>
                  </a:txBody>
                  <a:tcPr/>
                </a:tc>
                <a:tc>
                  <a:txBody>
                    <a:bodyPr/>
                    <a:lstStyle/>
                    <a:p>
                      <a:pPr algn="just"/>
                      <a:r>
                        <a:rPr lang="es-MX" sz="1100" dirty="0"/>
                        <a:t>Se presentan como </a:t>
                      </a:r>
                      <a:r>
                        <a:rPr lang="es-MX" sz="1100" b="1" dirty="0"/>
                        <a:t>programas inofensivos</a:t>
                      </a:r>
                      <a:r>
                        <a:rPr lang="es-MX" sz="1100" dirty="0"/>
                        <a:t> pero son </a:t>
                      </a:r>
                      <a:r>
                        <a:rPr lang="es-MX" sz="1100" i="1" dirty="0"/>
                        <a:t>malware</a:t>
                      </a:r>
                      <a:r>
                        <a:rPr lang="es-MX" sz="1100" dirty="0"/>
                        <a:t> que, al ejecutarse, dan </a:t>
                      </a:r>
                      <a:r>
                        <a:rPr lang="es-MX" sz="1100" b="1" dirty="0"/>
                        <a:t>control remoto</a:t>
                      </a:r>
                      <a:r>
                        <a:rPr lang="es-MX" sz="1100" dirty="0"/>
                        <a:t> al atacante para robar información.</a:t>
                      </a:r>
                    </a:p>
                  </a:txBody>
                  <a:tcPr/>
                </a:tc>
                <a:tc>
                  <a:txBody>
                    <a:bodyPr/>
                    <a:lstStyle/>
                    <a:p>
                      <a:pPr algn="just"/>
                      <a:r>
                        <a:rPr lang="es-MX" sz="1100" dirty="0"/>
                        <a:t>No se menciona un ejemplo específico.</a:t>
                      </a:r>
                    </a:p>
                  </a:txBody>
                  <a:tcPr/>
                </a:tc>
                <a:tc>
                  <a:txBody>
                    <a:bodyPr/>
                    <a:lstStyle/>
                    <a:p>
                      <a:pPr algn="just"/>
                      <a:r>
                        <a:rPr lang="es-MX" sz="1100" dirty="0"/>
                        <a:t>Se descargan de internet, a menudo de </a:t>
                      </a:r>
                      <a:r>
                        <a:rPr lang="es-MX" sz="1100" b="1" dirty="0"/>
                        <a:t>páginas con códigos maliciosos</a:t>
                      </a:r>
                      <a:r>
                        <a:rPr lang="es-MX" sz="1100" dirty="0"/>
                        <a:t> y pasan desapercibidos. Permiten eliminar, bloquear, modificar o copiar datos.</a:t>
                      </a:r>
                    </a:p>
                  </a:txBody>
                  <a:tcPr/>
                </a:tc>
                <a:extLst>
                  <a:ext uri="{0D108BD9-81ED-4DB2-BD59-A6C34878D82A}">
                    <a16:rowId xmlns:a16="http://schemas.microsoft.com/office/drawing/2014/main" val="1712655768"/>
                  </a:ext>
                </a:extLst>
              </a:tr>
            </a:tbl>
          </a:graphicData>
        </a:graphic>
      </p:graphicFrame>
    </p:spTree>
    <p:extLst>
      <p:ext uri="{BB962C8B-B14F-4D97-AF65-F5344CB8AC3E}">
        <p14:creationId xmlns:p14="http://schemas.microsoft.com/office/powerpoint/2010/main" val="3028910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3AE57-0E33-CD8E-72BA-3525BE656B1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9A6453-EF71-4819-61CB-3B2FDDF7DFDA}"/>
              </a:ext>
            </a:extLst>
          </p:cNvPr>
          <p:cNvSpPr>
            <a:spLocks noGrp="1"/>
          </p:cNvSpPr>
          <p:nvPr>
            <p:ph type="title"/>
          </p:nvPr>
        </p:nvSpPr>
        <p:spPr/>
        <p:txBody>
          <a:bodyPr/>
          <a:lstStyle/>
          <a:p>
            <a:r>
              <a:rPr lang="es-MX" dirty="0">
                <a:latin typeface="Speak Pro" panose="020B0504020101020102" pitchFamily="34" charset="0"/>
              </a:rPr>
              <a:t>Tipos de Virus Informáticos</a:t>
            </a:r>
          </a:p>
        </p:txBody>
      </p:sp>
      <p:pic>
        <p:nvPicPr>
          <p:cNvPr id="4" name="image1.png">
            <a:extLst>
              <a:ext uri="{FF2B5EF4-FFF2-40B4-BE49-F238E27FC236}">
                <a16:creationId xmlns:a16="http://schemas.microsoft.com/office/drawing/2014/main" id="{CA19CF10-35F0-CD82-1CE4-F6FC07DA577C}"/>
              </a:ext>
            </a:extLst>
          </p:cNvPr>
          <p:cNvPicPr/>
          <p:nvPr/>
        </p:nvPicPr>
        <p:blipFill>
          <a:blip r:embed="rId2"/>
          <a:srcRect/>
          <a:stretch>
            <a:fillRect/>
          </a:stretch>
        </p:blipFill>
        <p:spPr>
          <a:xfrm>
            <a:off x="307474" y="142096"/>
            <a:ext cx="1425633" cy="591552"/>
          </a:xfrm>
          <a:prstGeom prst="rect">
            <a:avLst/>
          </a:prstGeom>
          <a:ln/>
        </p:spPr>
      </p:pic>
      <p:graphicFrame>
        <p:nvGraphicFramePr>
          <p:cNvPr id="10" name="Tabla 9">
            <a:extLst>
              <a:ext uri="{FF2B5EF4-FFF2-40B4-BE49-F238E27FC236}">
                <a16:creationId xmlns:a16="http://schemas.microsoft.com/office/drawing/2014/main" id="{8D65FED1-159E-59CC-BCD8-35D83D5FB569}"/>
              </a:ext>
            </a:extLst>
          </p:cNvPr>
          <p:cNvGraphicFramePr>
            <a:graphicFrameLocks noGrp="1"/>
          </p:cNvGraphicFramePr>
          <p:nvPr>
            <p:extLst>
              <p:ext uri="{D42A27DB-BD31-4B8C-83A1-F6EECF244321}">
                <p14:modId xmlns:p14="http://schemas.microsoft.com/office/powerpoint/2010/main" val="493108977"/>
              </p:ext>
            </p:extLst>
          </p:nvPr>
        </p:nvGraphicFramePr>
        <p:xfrm>
          <a:off x="1020290" y="2145266"/>
          <a:ext cx="10135392" cy="3754120"/>
        </p:xfrm>
        <a:graphic>
          <a:graphicData uri="http://schemas.openxmlformats.org/drawingml/2006/table">
            <a:tbl>
              <a:tblPr firstRow="1" bandRow="1">
                <a:tableStyleId>{69012ECD-51FC-41F1-AA8D-1B2483CD663E}</a:tableStyleId>
              </a:tblPr>
              <a:tblGrid>
                <a:gridCol w="2533848">
                  <a:extLst>
                    <a:ext uri="{9D8B030D-6E8A-4147-A177-3AD203B41FA5}">
                      <a16:colId xmlns:a16="http://schemas.microsoft.com/office/drawing/2014/main" val="1184785540"/>
                    </a:ext>
                  </a:extLst>
                </a:gridCol>
                <a:gridCol w="2533848">
                  <a:extLst>
                    <a:ext uri="{9D8B030D-6E8A-4147-A177-3AD203B41FA5}">
                      <a16:colId xmlns:a16="http://schemas.microsoft.com/office/drawing/2014/main" val="1933399276"/>
                    </a:ext>
                  </a:extLst>
                </a:gridCol>
                <a:gridCol w="2533848">
                  <a:extLst>
                    <a:ext uri="{9D8B030D-6E8A-4147-A177-3AD203B41FA5}">
                      <a16:colId xmlns:a16="http://schemas.microsoft.com/office/drawing/2014/main" val="1679040629"/>
                    </a:ext>
                  </a:extLst>
                </a:gridCol>
                <a:gridCol w="2533848">
                  <a:extLst>
                    <a:ext uri="{9D8B030D-6E8A-4147-A177-3AD203B41FA5}">
                      <a16:colId xmlns:a16="http://schemas.microsoft.com/office/drawing/2014/main" val="544990575"/>
                    </a:ext>
                  </a:extLst>
                </a:gridCol>
              </a:tblGrid>
              <a:tr h="370840">
                <a:tc>
                  <a:txBody>
                    <a:bodyPr/>
                    <a:lstStyle/>
                    <a:p>
                      <a:r>
                        <a:rPr lang="es-MX" dirty="0"/>
                        <a:t>Tipo de virus</a:t>
                      </a:r>
                    </a:p>
                  </a:txBody>
                  <a:tcPr/>
                </a:tc>
                <a:tc>
                  <a:txBody>
                    <a:bodyPr/>
                    <a:lstStyle/>
                    <a:p>
                      <a:r>
                        <a:rPr lang="es-MX" dirty="0"/>
                        <a:t>Características clave</a:t>
                      </a:r>
                    </a:p>
                  </a:txBody>
                  <a:tcPr/>
                </a:tc>
                <a:tc>
                  <a:txBody>
                    <a:bodyPr/>
                    <a:lstStyle/>
                    <a:p>
                      <a:r>
                        <a:rPr lang="es-MX" dirty="0"/>
                        <a:t>Ejemplos</a:t>
                      </a:r>
                    </a:p>
                  </a:txBody>
                  <a:tcPr/>
                </a:tc>
                <a:tc>
                  <a:txBody>
                    <a:bodyPr/>
                    <a:lstStyle/>
                    <a:p>
                      <a:r>
                        <a:rPr lang="es-MX" dirty="0"/>
                        <a:t>Propagación y riesgo</a:t>
                      </a:r>
                    </a:p>
                  </a:txBody>
                  <a:tcPr/>
                </a:tc>
                <a:extLst>
                  <a:ext uri="{0D108BD9-81ED-4DB2-BD59-A6C34878D82A}">
                    <a16:rowId xmlns:a16="http://schemas.microsoft.com/office/drawing/2014/main" val="762836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dirty="0"/>
                        <a:t>Rootkits</a:t>
                      </a:r>
                    </a:p>
                  </a:txBody>
                  <a:tcPr/>
                </a:tc>
                <a:tc>
                  <a:txBody>
                    <a:bodyPr/>
                    <a:lstStyle/>
                    <a:p>
                      <a:pPr algn="just"/>
                      <a:r>
                        <a:rPr lang="es-MX" sz="1100" dirty="0"/>
                        <a:t>Ataque basado en la </a:t>
                      </a:r>
                      <a:r>
                        <a:rPr lang="es-MX" sz="1100" b="1" dirty="0"/>
                        <a:t>instalación de </a:t>
                      </a:r>
                      <a:r>
                        <a:rPr lang="es-MX" sz="1100" b="1" i="1" dirty="0"/>
                        <a:t>software</a:t>
                      </a:r>
                      <a:r>
                        <a:rPr lang="es-MX" sz="1100" b="1" dirty="0"/>
                        <a:t> no deseado</a:t>
                      </a:r>
                      <a:r>
                        <a:rPr lang="es-MX" sz="1100" dirty="0"/>
                        <a:t>, que puede instalarse junto con otro programa descargado voluntariamente.</a:t>
                      </a:r>
                    </a:p>
                  </a:txBody>
                  <a:tcPr/>
                </a:tc>
                <a:tc>
                  <a:txBody>
                    <a:bodyPr/>
                    <a:lstStyle/>
                    <a:p>
                      <a:pPr algn="just"/>
                      <a:r>
                        <a:rPr lang="es-MX" sz="1100" dirty="0"/>
                        <a:t>No se menciona un ejemplo específico.</a:t>
                      </a:r>
                    </a:p>
                  </a:txBody>
                  <a:tcPr/>
                </a:tc>
                <a:tc>
                  <a:txBody>
                    <a:bodyPr/>
                    <a:lstStyle/>
                    <a:p>
                      <a:pPr algn="just"/>
                      <a:r>
                        <a:rPr lang="es-MX" sz="1100" dirty="0"/>
                        <a:t>Cualquier elemento descargado de páginas no oficiales puede contener uno, ocasionando </a:t>
                      </a:r>
                      <a:r>
                        <a:rPr lang="es-MX" sz="1100" b="1" dirty="0"/>
                        <a:t>cambios en la configuración de seguridad</a:t>
                      </a:r>
                      <a:r>
                        <a:rPr lang="es-MX" sz="1100" dirty="0"/>
                        <a:t> y volviendo el equipo vulnerable.</a:t>
                      </a:r>
                    </a:p>
                  </a:txBody>
                  <a:tcPr/>
                </a:tc>
                <a:extLst>
                  <a:ext uri="{0D108BD9-81ED-4DB2-BD59-A6C34878D82A}">
                    <a16:rowId xmlns:a16="http://schemas.microsoft.com/office/drawing/2014/main" val="422554362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Gusanos</a:t>
                      </a:r>
                      <a:r>
                        <a:rPr lang="es-MX" sz="1100" dirty="0"/>
                        <a:t> (Worms)</a:t>
                      </a:r>
                    </a:p>
                  </a:txBody>
                  <a:tcPr/>
                </a:tc>
                <a:tc>
                  <a:txBody>
                    <a:bodyPr/>
                    <a:lstStyle/>
                    <a:p>
                      <a:pPr algn="just"/>
                      <a:r>
                        <a:rPr lang="es-MX" sz="1100" dirty="0"/>
                        <a:t>No se mencionan características específicas de daño.</a:t>
                      </a:r>
                    </a:p>
                  </a:txBody>
                  <a:tcPr/>
                </a:tc>
                <a:tc>
                  <a:txBody>
                    <a:bodyPr/>
                    <a:lstStyle/>
                    <a:p>
                      <a:pPr algn="just"/>
                      <a:r>
                        <a:rPr lang="es-MX" sz="1100" dirty="0"/>
                        <a:t>No se menciona un ejemplo específico.</a:t>
                      </a:r>
                    </a:p>
                  </a:txBody>
                  <a:tcPr/>
                </a:tc>
                <a:tc>
                  <a:txBody>
                    <a:bodyPr/>
                    <a:lstStyle/>
                    <a:p>
                      <a:pPr algn="just"/>
                      <a:r>
                        <a:rPr lang="es-MX" sz="1100" dirty="0"/>
                        <a:t>Utilizan medios como </a:t>
                      </a:r>
                      <a:r>
                        <a:rPr lang="es-MX" sz="1100" b="1" dirty="0"/>
                        <a:t>correo electrónico</a:t>
                      </a:r>
                      <a:r>
                        <a:rPr lang="es-MX" sz="1100" dirty="0"/>
                        <a:t>, programas de </a:t>
                      </a:r>
                      <a:r>
                        <a:rPr lang="es-MX" sz="1100" b="1" dirty="0"/>
                        <a:t>mensajería instantánea</a:t>
                      </a:r>
                      <a:r>
                        <a:rPr lang="es-MX" sz="1100" dirty="0"/>
                        <a:t> (Messenger, Skype, Line), y </a:t>
                      </a:r>
                      <a:r>
                        <a:rPr lang="es-MX" sz="1100" b="1" dirty="0"/>
                        <a:t>técnicas de ingeniería social</a:t>
                      </a:r>
                      <a:r>
                        <a:rPr lang="es-MX" sz="1100" dirty="0"/>
                        <a:t> (anuncios).</a:t>
                      </a:r>
                    </a:p>
                  </a:txBody>
                  <a:tcPr/>
                </a:tc>
                <a:extLst>
                  <a:ext uri="{0D108BD9-81ED-4DB2-BD59-A6C34878D82A}">
                    <a16:rowId xmlns:a16="http://schemas.microsoft.com/office/drawing/2014/main" val="3776265878"/>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Bulos</a:t>
                      </a:r>
                      <a:r>
                        <a:rPr lang="es-MX" sz="1100" dirty="0"/>
                        <a:t> (Hoax)</a:t>
                      </a:r>
                    </a:p>
                  </a:txBody>
                  <a:tcPr/>
                </a:tc>
                <a:tc>
                  <a:txBody>
                    <a:bodyPr/>
                    <a:lstStyle/>
                    <a:p>
                      <a:pPr algn="just"/>
                      <a:r>
                        <a:rPr lang="es-MX" sz="1100" dirty="0"/>
                        <a:t>Correos, noticias o mensajes de broma que lanzan </a:t>
                      </a:r>
                      <a:r>
                        <a:rPr lang="es-MX" sz="1100" b="1" dirty="0"/>
                        <a:t>alertas falsas</a:t>
                      </a:r>
                      <a:r>
                        <a:rPr lang="es-MX" sz="1100" dirty="0"/>
                        <a:t>.</a:t>
                      </a:r>
                    </a:p>
                  </a:txBody>
                  <a:tcPr/>
                </a:tc>
                <a:tc>
                  <a:txBody>
                    <a:bodyPr/>
                    <a:lstStyle/>
                    <a:p>
                      <a:pPr algn="just"/>
                      <a:r>
                        <a:rPr lang="es-MX" sz="1100" dirty="0"/>
                        <a:t>No se menciona un ejemplo específico.</a:t>
                      </a:r>
                    </a:p>
                  </a:txBody>
                  <a:tcPr/>
                </a:tc>
                <a:tc>
                  <a:txBody>
                    <a:bodyPr/>
                    <a:lstStyle/>
                    <a:p>
                      <a:pPr algn="just"/>
                      <a:r>
                        <a:rPr lang="es-MX" sz="1100" dirty="0"/>
                        <a:t>Se multiplican por </a:t>
                      </a:r>
                      <a:r>
                        <a:rPr lang="es-MX" sz="1100" b="1" dirty="0"/>
                        <a:t>cadenas de spam</a:t>
                      </a:r>
                      <a:r>
                        <a:rPr lang="es-MX" sz="1100" dirty="0"/>
                        <a:t> a todos los contactos. Solicitan </a:t>
                      </a:r>
                      <a:r>
                        <a:rPr lang="es-MX" sz="1100" b="1" dirty="0"/>
                        <a:t>borrar archivos indispensables</a:t>
                      </a:r>
                      <a:r>
                        <a:rPr lang="es-MX" sz="1100" dirty="0"/>
                        <a:t> o compartirlos, causando pánico y contaminando el equipo.</a:t>
                      </a:r>
                    </a:p>
                  </a:txBody>
                  <a:tcPr/>
                </a:tc>
                <a:extLst>
                  <a:ext uri="{0D108BD9-81ED-4DB2-BD59-A6C34878D82A}">
                    <a16:rowId xmlns:a16="http://schemas.microsoft.com/office/drawing/2014/main" val="1856046296"/>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MX" sz="1100" b="1" dirty="0"/>
                        <a:t>Bromas</a:t>
                      </a:r>
                      <a:r>
                        <a:rPr lang="es-MX" sz="1100" dirty="0"/>
                        <a:t> (Joke)</a:t>
                      </a:r>
                    </a:p>
                  </a:txBody>
                  <a:tcPr/>
                </a:tc>
                <a:tc>
                  <a:txBody>
                    <a:bodyPr/>
                    <a:lstStyle/>
                    <a:p>
                      <a:pPr algn="just"/>
                      <a:r>
                        <a:rPr lang="es-MX" sz="1100" b="1" dirty="0"/>
                        <a:t>No son realmente virus</a:t>
                      </a:r>
                      <a:r>
                        <a:rPr lang="es-MX" sz="1100" dirty="0"/>
                        <a:t>, pero simulan serlo; </a:t>
                      </a:r>
                      <a:r>
                        <a:rPr lang="es-MX" sz="1100" b="1" dirty="0"/>
                        <a:t>no causan daño</a:t>
                      </a:r>
                      <a:r>
                        <a:rPr lang="es-MX" sz="1100" dirty="0"/>
                        <a:t> ni buscan autopropagación.</a:t>
                      </a:r>
                    </a:p>
                  </a:txBody>
                  <a:tcPr/>
                </a:tc>
                <a:tc>
                  <a:txBody>
                    <a:bodyPr/>
                    <a:lstStyle/>
                    <a:p>
                      <a:pPr algn="just"/>
                      <a:r>
                        <a:rPr lang="es-MX" sz="1100" dirty="0"/>
                        <a:t>No se menciona un ejemplo específico.</a:t>
                      </a:r>
                    </a:p>
                  </a:txBody>
                  <a:tcPr/>
                </a:tc>
                <a:tc>
                  <a:txBody>
                    <a:bodyPr/>
                    <a:lstStyle/>
                    <a:p>
                      <a:pPr>
                        <a:buNone/>
                      </a:pPr>
                      <a:r>
                        <a:rPr lang="es-MX" sz="1100" dirty="0"/>
                        <a:t>Su único objetivo es generar </a:t>
                      </a:r>
                      <a:r>
                        <a:rPr lang="es-MX" sz="1100" b="1" dirty="0"/>
                        <a:t>pánico y confusión</a:t>
                      </a:r>
                      <a:r>
                        <a:rPr lang="es-MX" sz="1100" dirty="0"/>
                        <a:t> en el usuario, aparentando que la computadora está infectada (ej. mensaje de formateo de disco duro).</a:t>
                      </a:r>
                    </a:p>
                  </a:txBody>
                  <a:tcPr anchor="ctr"/>
                </a:tc>
                <a:extLst>
                  <a:ext uri="{0D108BD9-81ED-4DB2-BD59-A6C34878D82A}">
                    <a16:rowId xmlns:a16="http://schemas.microsoft.com/office/drawing/2014/main" val="4101857515"/>
                  </a:ext>
                </a:extLst>
              </a:tr>
            </a:tbl>
          </a:graphicData>
        </a:graphic>
      </p:graphicFrame>
    </p:spTree>
    <p:extLst>
      <p:ext uri="{BB962C8B-B14F-4D97-AF65-F5344CB8AC3E}">
        <p14:creationId xmlns:p14="http://schemas.microsoft.com/office/powerpoint/2010/main" val="18553919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FD54A-F8CF-C061-5C58-BF541371A7F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917B9B6-7693-EDAE-19FA-F5EB40F858AA}"/>
              </a:ext>
            </a:extLst>
          </p:cNvPr>
          <p:cNvSpPr>
            <a:spLocks noGrp="1"/>
          </p:cNvSpPr>
          <p:nvPr>
            <p:ph type="title"/>
          </p:nvPr>
        </p:nvSpPr>
        <p:spPr/>
        <p:txBody>
          <a:bodyPr>
            <a:normAutofit/>
          </a:bodyPr>
          <a:lstStyle/>
          <a:p>
            <a:r>
              <a:rPr lang="es-MX" sz="2800" dirty="0">
                <a:latin typeface="Speak Pro" panose="020B0504020101020102" pitchFamily="34" charset="0"/>
              </a:rPr>
              <a:t>Investigación: Ataque Global de Ransomware WannaCry (Mayo 2017)</a:t>
            </a:r>
          </a:p>
        </p:txBody>
      </p:sp>
      <p:pic>
        <p:nvPicPr>
          <p:cNvPr id="4" name="image1.png">
            <a:extLst>
              <a:ext uri="{FF2B5EF4-FFF2-40B4-BE49-F238E27FC236}">
                <a16:creationId xmlns:a16="http://schemas.microsoft.com/office/drawing/2014/main" id="{F62A2D1F-6C05-F066-F2EB-F964C3571304}"/>
              </a:ext>
            </a:extLst>
          </p:cNvPr>
          <p:cNvPicPr/>
          <p:nvPr/>
        </p:nvPicPr>
        <p:blipFill>
          <a:blip r:embed="rId2"/>
          <a:srcRect/>
          <a:stretch>
            <a:fillRect/>
          </a:stretch>
        </p:blipFill>
        <p:spPr>
          <a:xfrm>
            <a:off x="307474" y="142096"/>
            <a:ext cx="1425633" cy="591552"/>
          </a:xfrm>
          <a:prstGeom prst="rect">
            <a:avLst/>
          </a:prstGeom>
          <a:ln/>
        </p:spPr>
      </p:pic>
      <p:sp>
        <p:nvSpPr>
          <p:cNvPr id="10" name="CuadroTexto 9">
            <a:extLst>
              <a:ext uri="{FF2B5EF4-FFF2-40B4-BE49-F238E27FC236}">
                <a16:creationId xmlns:a16="http://schemas.microsoft.com/office/drawing/2014/main" id="{6F66BB34-2583-A216-4032-F8246D1B96E0}"/>
              </a:ext>
            </a:extLst>
          </p:cNvPr>
          <p:cNvSpPr txBox="1"/>
          <p:nvPr/>
        </p:nvSpPr>
        <p:spPr>
          <a:xfrm>
            <a:off x="1097280" y="1886145"/>
            <a:ext cx="10058400" cy="2403607"/>
          </a:xfrm>
          <a:prstGeom prst="rect">
            <a:avLst/>
          </a:prstGeom>
          <a:noFill/>
        </p:spPr>
        <p:txBody>
          <a:bodyPr wrap="square">
            <a:spAutoFit/>
          </a:bodyPr>
          <a:lstStyle/>
          <a:p>
            <a:pPr algn="just">
              <a:lnSpc>
                <a:spcPct val="115000"/>
              </a:lnSpc>
              <a:spcAft>
                <a:spcPts val="800"/>
              </a:spcAft>
              <a:buNone/>
            </a:pPr>
            <a:r>
              <a:rPr lang="es-MX" b="1" dirty="0"/>
              <a:t>¿Qué ocurrió? ¿Cuándo? ¿Quiénes fueron afectados?:</a:t>
            </a:r>
          </a:p>
          <a:p>
            <a:pPr algn="just">
              <a:lnSpc>
                <a:spcPct val="115000"/>
              </a:lnSpc>
              <a:spcAft>
                <a:spcPts val="800"/>
              </a:spcAft>
              <a:buNone/>
            </a:pPr>
            <a:r>
              <a:rPr lang="es-MX" kern="100" dirty="0">
                <a:effectLst/>
                <a:ea typeface="Aptos" panose="020B0004020202020204" pitchFamily="34" charset="0"/>
                <a:cs typeface="Times New Roman" panose="02020603050405020304" pitchFamily="18" charset="0"/>
              </a:rPr>
              <a:t>El 12 de mayo de 2017, un </a:t>
            </a:r>
            <a:r>
              <a:rPr lang="es-MX" i="1" kern="100" dirty="0">
                <a:effectLst/>
                <a:ea typeface="Aptos" panose="020B0004020202020204" pitchFamily="34" charset="0"/>
                <a:cs typeface="Times New Roman" panose="02020603050405020304" pitchFamily="18" charset="0"/>
              </a:rPr>
              <a:t>ransomware</a:t>
            </a:r>
            <a:r>
              <a:rPr lang="es-MX" kern="100" dirty="0">
                <a:effectLst/>
                <a:ea typeface="Aptos" panose="020B0004020202020204" pitchFamily="34" charset="0"/>
                <a:cs typeface="Times New Roman" panose="02020603050405020304" pitchFamily="18" charset="0"/>
              </a:rPr>
              <a:t> llamado </a:t>
            </a:r>
            <a:r>
              <a:rPr lang="es-MX" b="1" kern="100" dirty="0">
                <a:effectLst/>
                <a:ea typeface="Aptos" panose="020B0004020202020204" pitchFamily="34" charset="0"/>
                <a:cs typeface="Times New Roman" panose="02020603050405020304" pitchFamily="18" charset="0"/>
              </a:rPr>
              <a:t>WannaCry</a:t>
            </a:r>
            <a:r>
              <a:rPr lang="es-MX" kern="100" dirty="0">
                <a:effectLst/>
                <a:ea typeface="Aptos" panose="020B0004020202020204" pitchFamily="34" charset="0"/>
                <a:cs typeface="Times New Roman" panose="02020603050405020304" pitchFamily="18" charset="0"/>
              </a:rPr>
              <a:t> (o WannaCrypt) lanzó un ataque masivo y coordinado, infectando más de 200,000 computadoras en más de 150 países en un solo día. El </a:t>
            </a:r>
            <a:r>
              <a:rPr lang="es-MX" i="1" kern="100" dirty="0">
                <a:effectLst/>
                <a:ea typeface="Aptos" panose="020B0004020202020204" pitchFamily="34" charset="0"/>
                <a:cs typeface="Times New Roman" panose="02020603050405020304" pitchFamily="18" charset="0"/>
              </a:rPr>
              <a:t>malware</a:t>
            </a:r>
            <a:r>
              <a:rPr lang="es-MX" kern="100" dirty="0">
                <a:effectLst/>
                <a:ea typeface="Aptos" panose="020B0004020202020204" pitchFamily="34" charset="0"/>
                <a:cs typeface="Times New Roman" panose="02020603050405020304" pitchFamily="18" charset="0"/>
              </a:rPr>
              <a:t> </a:t>
            </a:r>
            <a:r>
              <a:rPr lang="es-MX" b="1" kern="100" dirty="0">
                <a:effectLst/>
                <a:ea typeface="Aptos" panose="020B0004020202020204" pitchFamily="34" charset="0"/>
                <a:cs typeface="Times New Roman" panose="02020603050405020304" pitchFamily="18" charset="0"/>
              </a:rPr>
              <a:t>secuestró archivos</a:t>
            </a:r>
            <a:r>
              <a:rPr lang="es-MX" kern="100" dirty="0">
                <a:effectLst/>
                <a:ea typeface="Aptos" panose="020B0004020202020204" pitchFamily="34" charset="0"/>
                <a:cs typeface="Times New Roman" panose="02020603050405020304" pitchFamily="18" charset="0"/>
              </a:rPr>
              <a:t> cifrándolos y exigió un </a:t>
            </a:r>
            <a:r>
              <a:rPr lang="es-MX" b="1" kern="100" dirty="0">
                <a:effectLst/>
                <a:ea typeface="Aptos" panose="020B0004020202020204" pitchFamily="34" charset="0"/>
                <a:cs typeface="Times New Roman" panose="02020603050405020304" pitchFamily="18" charset="0"/>
              </a:rPr>
              <a:t>rescate en Bitcoin</a:t>
            </a:r>
            <a:r>
              <a:rPr lang="es-MX" kern="100" dirty="0">
                <a:effectLst/>
                <a:ea typeface="Aptos" panose="020B0004020202020204" pitchFamily="34" charset="0"/>
                <a:cs typeface="Times New Roman" panose="02020603050405020304" pitchFamily="18" charset="0"/>
              </a:rPr>
              <a:t> para liberarlos. Entre los afectados se encontraron grandes instituciones como el Servicio Nacional de Salud (NHS) del Reino Unido, Telefónica en España, FedEx, y en México, se estima que el 44% de las organizaciones fueron víctimas del secuestro de información.</a:t>
            </a:r>
          </a:p>
        </p:txBody>
      </p:sp>
    </p:spTree>
    <p:extLst>
      <p:ext uri="{BB962C8B-B14F-4D97-AF65-F5344CB8AC3E}">
        <p14:creationId xmlns:p14="http://schemas.microsoft.com/office/powerpoint/2010/main" val="1871763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AA5CF-8942-1A4F-54F5-2DBE5E3DD24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B39285D-29F1-6773-A416-D35A28D77EFC}"/>
              </a:ext>
            </a:extLst>
          </p:cNvPr>
          <p:cNvSpPr>
            <a:spLocks noGrp="1"/>
          </p:cNvSpPr>
          <p:nvPr>
            <p:ph type="title"/>
          </p:nvPr>
        </p:nvSpPr>
        <p:spPr/>
        <p:txBody>
          <a:bodyPr>
            <a:normAutofit/>
          </a:bodyPr>
          <a:lstStyle/>
          <a:p>
            <a:r>
              <a:rPr lang="es-MX" sz="2800" dirty="0">
                <a:latin typeface="Speak Pro" panose="020B0504020101020102" pitchFamily="34" charset="0"/>
              </a:rPr>
              <a:t>Investigación: Ataque Global de Ransomware WannaCry (Mayo 2017)</a:t>
            </a:r>
          </a:p>
        </p:txBody>
      </p:sp>
      <p:pic>
        <p:nvPicPr>
          <p:cNvPr id="4" name="image1.png">
            <a:extLst>
              <a:ext uri="{FF2B5EF4-FFF2-40B4-BE49-F238E27FC236}">
                <a16:creationId xmlns:a16="http://schemas.microsoft.com/office/drawing/2014/main" id="{7D4A10CA-E612-8AD4-806D-C9FA743410B0}"/>
              </a:ext>
            </a:extLst>
          </p:cNvPr>
          <p:cNvPicPr/>
          <p:nvPr/>
        </p:nvPicPr>
        <p:blipFill>
          <a:blip r:embed="rId2"/>
          <a:srcRect/>
          <a:stretch>
            <a:fillRect/>
          </a:stretch>
        </p:blipFill>
        <p:spPr>
          <a:xfrm>
            <a:off x="307474" y="142096"/>
            <a:ext cx="1425633" cy="591552"/>
          </a:xfrm>
          <a:prstGeom prst="rect">
            <a:avLst/>
          </a:prstGeom>
          <a:ln/>
        </p:spPr>
      </p:pic>
      <p:sp>
        <p:nvSpPr>
          <p:cNvPr id="10" name="CuadroTexto 9">
            <a:extLst>
              <a:ext uri="{FF2B5EF4-FFF2-40B4-BE49-F238E27FC236}">
                <a16:creationId xmlns:a16="http://schemas.microsoft.com/office/drawing/2014/main" id="{FF713DDD-CA6E-433E-68DF-065FF7CF087E}"/>
              </a:ext>
            </a:extLst>
          </p:cNvPr>
          <p:cNvSpPr txBox="1"/>
          <p:nvPr/>
        </p:nvSpPr>
        <p:spPr>
          <a:xfrm>
            <a:off x="1097280" y="1886145"/>
            <a:ext cx="10058400" cy="1200329"/>
          </a:xfrm>
          <a:prstGeom prst="rect">
            <a:avLst/>
          </a:prstGeom>
          <a:noFill/>
        </p:spPr>
        <p:txBody>
          <a:bodyPr wrap="square">
            <a:spAutoFit/>
          </a:bodyPr>
          <a:lstStyle/>
          <a:p>
            <a:pPr algn="just"/>
            <a:r>
              <a:rPr lang="es-MX" b="1" dirty="0"/>
              <a:t>Tipo de delito informático que representa: </a:t>
            </a:r>
          </a:p>
          <a:p>
            <a:pPr algn="just"/>
            <a:r>
              <a:rPr lang="es-MX" dirty="0"/>
              <a:t>Principalmente </a:t>
            </a:r>
            <a:r>
              <a:rPr lang="es-MX" b="1" dirty="0"/>
              <a:t>Ransomware</a:t>
            </a:r>
            <a:r>
              <a:rPr lang="es-MX" dirty="0"/>
              <a:t> y </a:t>
            </a:r>
            <a:r>
              <a:rPr lang="es-MX" b="1" dirty="0"/>
              <a:t>Extorsión</a:t>
            </a:r>
            <a:r>
              <a:rPr lang="es-MX" dirty="0"/>
              <a:t>. El </a:t>
            </a:r>
            <a:r>
              <a:rPr lang="es-MX" i="1" dirty="0"/>
              <a:t>ransomware</a:t>
            </a:r>
            <a:r>
              <a:rPr lang="es-MX" dirty="0"/>
              <a:t> es un tipo de </a:t>
            </a:r>
            <a:r>
              <a:rPr lang="es-MX" i="1" dirty="0"/>
              <a:t>malware</a:t>
            </a:r>
            <a:r>
              <a:rPr lang="es-MX" dirty="0"/>
              <a:t> que cifra la información para extorsionar al propietario, solicitando dinero para liberar los datos. También se relaciona con la </a:t>
            </a:r>
            <a:r>
              <a:rPr lang="es-MX" b="1" dirty="0"/>
              <a:t>Difusión de virus y gusanos</a:t>
            </a:r>
            <a:r>
              <a:rPr lang="es-MX" dirty="0"/>
              <a:t>.</a:t>
            </a:r>
          </a:p>
        </p:txBody>
      </p:sp>
    </p:spTree>
    <p:extLst>
      <p:ext uri="{BB962C8B-B14F-4D97-AF65-F5344CB8AC3E}">
        <p14:creationId xmlns:p14="http://schemas.microsoft.com/office/powerpoint/2010/main" val="3696523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F340E-038C-8554-9BA6-3EE1A5ABC3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B3D1D3B-2653-971C-E260-6FA4AF5E6092}"/>
              </a:ext>
            </a:extLst>
          </p:cNvPr>
          <p:cNvSpPr>
            <a:spLocks noGrp="1"/>
          </p:cNvSpPr>
          <p:nvPr>
            <p:ph type="title"/>
          </p:nvPr>
        </p:nvSpPr>
        <p:spPr/>
        <p:txBody>
          <a:bodyPr>
            <a:normAutofit/>
          </a:bodyPr>
          <a:lstStyle/>
          <a:p>
            <a:r>
              <a:rPr lang="es-MX" sz="2800" dirty="0">
                <a:latin typeface="Speak Pro" panose="020B0504020101020102" pitchFamily="34" charset="0"/>
              </a:rPr>
              <a:t>Investigación: Ataque Global de Ransomware WannaCry (Mayo 2017)</a:t>
            </a:r>
          </a:p>
        </p:txBody>
      </p:sp>
      <p:pic>
        <p:nvPicPr>
          <p:cNvPr id="4" name="image1.png">
            <a:extLst>
              <a:ext uri="{FF2B5EF4-FFF2-40B4-BE49-F238E27FC236}">
                <a16:creationId xmlns:a16="http://schemas.microsoft.com/office/drawing/2014/main" id="{0E8C06E8-2E26-BE75-0391-64B335304B1C}"/>
              </a:ext>
            </a:extLst>
          </p:cNvPr>
          <p:cNvPicPr/>
          <p:nvPr/>
        </p:nvPicPr>
        <p:blipFill>
          <a:blip r:embed="rId2"/>
          <a:srcRect/>
          <a:stretch>
            <a:fillRect/>
          </a:stretch>
        </p:blipFill>
        <p:spPr>
          <a:xfrm>
            <a:off x="307474" y="142096"/>
            <a:ext cx="1425633" cy="591552"/>
          </a:xfrm>
          <a:prstGeom prst="rect">
            <a:avLst/>
          </a:prstGeom>
          <a:ln/>
        </p:spPr>
      </p:pic>
      <p:sp>
        <p:nvSpPr>
          <p:cNvPr id="10" name="CuadroTexto 9">
            <a:extLst>
              <a:ext uri="{FF2B5EF4-FFF2-40B4-BE49-F238E27FC236}">
                <a16:creationId xmlns:a16="http://schemas.microsoft.com/office/drawing/2014/main" id="{450A11EA-7EDF-4095-911F-5421BA7FCFF7}"/>
              </a:ext>
            </a:extLst>
          </p:cNvPr>
          <p:cNvSpPr txBox="1"/>
          <p:nvPr/>
        </p:nvSpPr>
        <p:spPr>
          <a:xfrm>
            <a:off x="1097280" y="1886145"/>
            <a:ext cx="10058400" cy="2259465"/>
          </a:xfrm>
          <a:prstGeom prst="rect">
            <a:avLst/>
          </a:prstGeom>
          <a:noFill/>
        </p:spPr>
        <p:txBody>
          <a:bodyPr wrap="square">
            <a:spAutoFit/>
          </a:bodyPr>
          <a:lstStyle/>
          <a:p>
            <a:pPr algn="just"/>
            <a:r>
              <a:rPr lang="es-MX" b="1" dirty="0"/>
              <a:t>Medidas legales que se tomaron contra los responsables (si las hubo):</a:t>
            </a:r>
            <a:endParaRPr lang="es-MX" dirty="0"/>
          </a:p>
          <a:p>
            <a:pPr algn="just">
              <a:lnSpc>
                <a:spcPct val="115000"/>
              </a:lnSpc>
              <a:spcAft>
                <a:spcPts val="800"/>
              </a:spcAft>
            </a:pPr>
            <a:r>
              <a:rPr lang="es-MX" dirty="0"/>
              <a:t>La naturaleza del ataque dificultó la identificación y persecución inmediata de todos los responsables. Sin embargo, el gobierno de Estados Unidos, junto con otros países, atribuyó formalmente el ataque a </a:t>
            </a:r>
            <a:r>
              <a:rPr lang="es-MX" b="1" dirty="0"/>
              <a:t>Corea del Norte</a:t>
            </a:r>
            <a:r>
              <a:rPr lang="es-MX" dirty="0"/>
              <a:t> (al grupo Lazarus, vinculado al gobierno) y, posteriormente, emitieron cargos contra un ciudadano norcoreano. No se pudo penalizar al estado, pero se tomaron medidas de seguridad cibernética a nivel global y se mejoraron las leyes de ciberseguridad en varios países. La colaboración de </a:t>
            </a:r>
            <a:r>
              <a:rPr lang="es-MX" b="1" dirty="0"/>
              <a:t>INTERPOL</a:t>
            </a:r>
            <a:r>
              <a:rPr lang="es-MX" dirty="0"/>
              <a:t> y agencias de aplicación de la ley fue crucial para contener la propagación.</a:t>
            </a:r>
          </a:p>
        </p:txBody>
      </p:sp>
    </p:spTree>
    <p:extLst>
      <p:ext uri="{BB962C8B-B14F-4D97-AF65-F5344CB8AC3E}">
        <p14:creationId xmlns:p14="http://schemas.microsoft.com/office/powerpoint/2010/main" val="1542659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EF996-CB47-369F-E822-DBB81556626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BA1A60-F9A5-B073-39EB-8950112A4D7B}"/>
              </a:ext>
            </a:extLst>
          </p:cNvPr>
          <p:cNvSpPr>
            <a:spLocks noGrp="1"/>
          </p:cNvSpPr>
          <p:nvPr>
            <p:ph type="title"/>
          </p:nvPr>
        </p:nvSpPr>
        <p:spPr/>
        <p:txBody>
          <a:bodyPr>
            <a:normAutofit/>
          </a:bodyPr>
          <a:lstStyle/>
          <a:p>
            <a:r>
              <a:rPr lang="es-MX" sz="2800" dirty="0">
                <a:latin typeface="Speak Pro" panose="020B0504020101020102" pitchFamily="34" charset="0"/>
              </a:rPr>
              <a:t>Investigación: Ataque Global de Ransomware WannaCry (Mayo 2017)</a:t>
            </a:r>
          </a:p>
        </p:txBody>
      </p:sp>
      <p:pic>
        <p:nvPicPr>
          <p:cNvPr id="4" name="image1.png">
            <a:extLst>
              <a:ext uri="{FF2B5EF4-FFF2-40B4-BE49-F238E27FC236}">
                <a16:creationId xmlns:a16="http://schemas.microsoft.com/office/drawing/2014/main" id="{DBDA736C-1D98-9449-232B-4336BC1351A5}"/>
              </a:ext>
            </a:extLst>
          </p:cNvPr>
          <p:cNvPicPr/>
          <p:nvPr/>
        </p:nvPicPr>
        <p:blipFill>
          <a:blip r:embed="rId2"/>
          <a:srcRect/>
          <a:stretch>
            <a:fillRect/>
          </a:stretch>
        </p:blipFill>
        <p:spPr>
          <a:xfrm>
            <a:off x="307474" y="142096"/>
            <a:ext cx="1425633" cy="591552"/>
          </a:xfrm>
          <a:prstGeom prst="rect">
            <a:avLst/>
          </a:prstGeom>
          <a:ln/>
        </p:spPr>
      </p:pic>
      <p:sp>
        <p:nvSpPr>
          <p:cNvPr id="10" name="CuadroTexto 9">
            <a:extLst>
              <a:ext uri="{FF2B5EF4-FFF2-40B4-BE49-F238E27FC236}">
                <a16:creationId xmlns:a16="http://schemas.microsoft.com/office/drawing/2014/main" id="{C1030F84-ADB1-69AD-9539-BD8434AE062D}"/>
              </a:ext>
            </a:extLst>
          </p:cNvPr>
          <p:cNvSpPr txBox="1"/>
          <p:nvPr/>
        </p:nvSpPr>
        <p:spPr>
          <a:xfrm>
            <a:off x="1097280" y="1886145"/>
            <a:ext cx="10058400" cy="3029932"/>
          </a:xfrm>
          <a:prstGeom prst="rect">
            <a:avLst/>
          </a:prstGeom>
          <a:noFill/>
        </p:spPr>
        <p:txBody>
          <a:bodyPr wrap="square">
            <a:spAutoFit/>
          </a:bodyPr>
          <a:lstStyle/>
          <a:p>
            <a:pPr algn="just">
              <a:lnSpc>
                <a:spcPct val="115000"/>
              </a:lnSpc>
              <a:spcAft>
                <a:spcPts val="800"/>
              </a:spcAft>
            </a:pPr>
            <a:r>
              <a:rPr lang="es-MX" b="1" dirty="0"/>
              <a:t>¿Qué aprendiste de este caso?: </a:t>
            </a:r>
          </a:p>
          <a:p>
            <a:pPr algn="just">
              <a:lnSpc>
                <a:spcPct val="115000"/>
              </a:lnSpc>
              <a:spcAft>
                <a:spcPts val="800"/>
              </a:spcAft>
            </a:pPr>
            <a:r>
              <a:rPr lang="es-MX" dirty="0"/>
              <a:t>Este caso demostró la </a:t>
            </a:r>
            <a:r>
              <a:rPr lang="es-MX" b="1" dirty="0"/>
              <a:t>vulnerabilidad de sistemas obsoletos</a:t>
            </a:r>
            <a:r>
              <a:rPr lang="es-MX" dirty="0"/>
              <a:t> (el </a:t>
            </a:r>
            <a:r>
              <a:rPr lang="es-MX" i="1" dirty="0"/>
              <a:t>malware</a:t>
            </a:r>
            <a:r>
              <a:rPr lang="es-MX" dirty="0"/>
              <a:t> explotó una debilidad en Windows que Microsoft ya había parcheado) y la </a:t>
            </a:r>
            <a:r>
              <a:rPr lang="es-MX" b="1" dirty="0"/>
              <a:t>gran interconexión</a:t>
            </a:r>
            <a:r>
              <a:rPr lang="es-MX" dirty="0"/>
              <a:t> del mundo digital, donde un ataque puede tener un impacto devastador a nivel global.</a:t>
            </a:r>
          </a:p>
          <a:p>
            <a:pPr algn="just">
              <a:lnSpc>
                <a:spcPct val="115000"/>
              </a:lnSpc>
              <a:spcAft>
                <a:spcPts val="800"/>
              </a:spcAft>
            </a:pPr>
            <a:r>
              <a:rPr lang="es-MX" b="1" dirty="0"/>
              <a:t>¿Cómo crees que se podría prevenir un incidente similar?: </a:t>
            </a:r>
          </a:p>
          <a:p>
            <a:pPr marL="342900" indent="-342900" algn="just">
              <a:lnSpc>
                <a:spcPct val="115000"/>
              </a:lnSpc>
              <a:spcAft>
                <a:spcPts val="800"/>
              </a:spcAft>
              <a:buFont typeface="+mj-lt"/>
              <a:buAutoNum type="arabicPeriod"/>
            </a:pPr>
            <a:r>
              <a:rPr lang="es-MX" b="1" dirty="0"/>
              <a:t>Mantener sistemas operativos y </a:t>
            </a:r>
            <a:r>
              <a:rPr lang="es-MX" b="1" i="1" dirty="0"/>
              <a:t>software</a:t>
            </a:r>
            <a:r>
              <a:rPr lang="es-MX" b="1" dirty="0"/>
              <a:t> actualizados</a:t>
            </a:r>
            <a:r>
              <a:rPr lang="es-MX" dirty="0"/>
              <a:t> (aplicar parches de seguridad de inmediato).</a:t>
            </a:r>
          </a:p>
          <a:p>
            <a:pPr marL="342900" indent="-342900" algn="just">
              <a:lnSpc>
                <a:spcPct val="115000"/>
              </a:lnSpc>
              <a:spcAft>
                <a:spcPts val="800"/>
              </a:spcAft>
              <a:buFont typeface="+mj-lt"/>
              <a:buAutoNum type="arabicPeriod"/>
            </a:pPr>
            <a:r>
              <a:rPr lang="es-MX" dirty="0"/>
              <a:t>Realizar </a:t>
            </a:r>
            <a:r>
              <a:rPr lang="es-MX" b="1" dirty="0"/>
              <a:t>copias de seguridad (backups)</a:t>
            </a:r>
            <a:r>
              <a:rPr lang="es-MX" dirty="0"/>
              <a:t> de la información crítica de forma regular y aislada de la red principal (offline) para que el rescate de datos sea innecesario en caso de infección. </a:t>
            </a:r>
          </a:p>
        </p:txBody>
      </p:sp>
    </p:spTree>
    <p:extLst>
      <p:ext uri="{BB962C8B-B14F-4D97-AF65-F5344CB8AC3E}">
        <p14:creationId xmlns:p14="http://schemas.microsoft.com/office/powerpoint/2010/main" val="2576539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4874-3D76-FE10-FC2C-773D258B4FA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C850363-4D4C-819E-7FDB-9130C0C6A0BD}"/>
              </a:ext>
            </a:extLst>
          </p:cNvPr>
          <p:cNvSpPr>
            <a:spLocks noGrp="1"/>
          </p:cNvSpPr>
          <p:nvPr>
            <p:ph type="title"/>
          </p:nvPr>
        </p:nvSpPr>
        <p:spPr/>
        <p:txBody>
          <a:bodyPr/>
          <a:lstStyle/>
          <a:p>
            <a:r>
              <a:rPr lang="es-MX" dirty="0">
                <a:latin typeface="Speak Pro" panose="020B0504020101020102" pitchFamily="34" charset="0"/>
              </a:rPr>
              <a:t>Díptico</a:t>
            </a:r>
          </a:p>
        </p:txBody>
      </p:sp>
      <p:pic>
        <p:nvPicPr>
          <p:cNvPr id="4" name="image1.png">
            <a:extLst>
              <a:ext uri="{FF2B5EF4-FFF2-40B4-BE49-F238E27FC236}">
                <a16:creationId xmlns:a16="http://schemas.microsoft.com/office/drawing/2014/main" id="{90D4871F-E7D3-7906-A5DB-2A235213F2AF}"/>
              </a:ext>
            </a:extLst>
          </p:cNvPr>
          <p:cNvPicPr/>
          <p:nvPr/>
        </p:nvPicPr>
        <p:blipFill>
          <a:blip r:embed="rId2"/>
          <a:srcRect/>
          <a:stretch>
            <a:fillRect/>
          </a:stretch>
        </p:blipFill>
        <p:spPr>
          <a:xfrm>
            <a:off x="307474" y="142096"/>
            <a:ext cx="1425633" cy="591552"/>
          </a:xfrm>
          <a:prstGeom prst="rect">
            <a:avLst/>
          </a:prstGeom>
          <a:ln/>
        </p:spPr>
      </p:pic>
      <p:pic>
        <p:nvPicPr>
          <p:cNvPr id="10" name="Imagen 9">
            <a:hlinkClick r:id="rId3"/>
            <a:extLst>
              <a:ext uri="{FF2B5EF4-FFF2-40B4-BE49-F238E27FC236}">
                <a16:creationId xmlns:a16="http://schemas.microsoft.com/office/drawing/2014/main" id="{E885FDFA-6684-894F-FA7A-F3340E2FADA5}"/>
              </a:ext>
            </a:extLst>
          </p:cNvPr>
          <p:cNvPicPr>
            <a:picLocks noChangeAspect="1"/>
          </p:cNvPicPr>
          <p:nvPr/>
        </p:nvPicPr>
        <p:blipFill>
          <a:blip r:embed="rId4"/>
          <a:stretch>
            <a:fillRect/>
          </a:stretch>
        </p:blipFill>
        <p:spPr>
          <a:xfrm>
            <a:off x="1198966" y="2023201"/>
            <a:ext cx="9956714" cy="3952800"/>
          </a:xfrm>
          <a:prstGeom prst="rect">
            <a:avLst/>
          </a:prstGeom>
        </p:spPr>
      </p:pic>
      <p:sp>
        <p:nvSpPr>
          <p:cNvPr id="11" name="CuadroTexto 10">
            <a:extLst>
              <a:ext uri="{FF2B5EF4-FFF2-40B4-BE49-F238E27FC236}">
                <a16:creationId xmlns:a16="http://schemas.microsoft.com/office/drawing/2014/main" id="{48C14AB3-D916-5E4C-6742-4B075FD92771}"/>
              </a:ext>
            </a:extLst>
          </p:cNvPr>
          <p:cNvSpPr txBox="1"/>
          <p:nvPr/>
        </p:nvSpPr>
        <p:spPr>
          <a:xfrm>
            <a:off x="200353" y="6123342"/>
            <a:ext cx="12112162" cy="276999"/>
          </a:xfrm>
          <a:prstGeom prst="rect">
            <a:avLst/>
          </a:prstGeom>
          <a:noFill/>
        </p:spPr>
        <p:txBody>
          <a:bodyPr wrap="none" rtlCol="0">
            <a:spAutoFit/>
          </a:bodyPr>
          <a:lstStyle/>
          <a:p>
            <a:r>
              <a:rPr lang="es-MX" sz="1200" dirty="0">
                <a:hlinkClick r:id="rId3"/>
              </a:rPr>
              <a:t>https://www.canva.com/design/DAG0Nsc0JmM/XxkC2O7tH79U_2K57HxVBQ/edit?utm_content=DAG0Nsc0JmM&amp;utm_campaign=designshare&amp;utm_medium=link2&amp;utm_source=sharebutton</a:t>
            </a:r>
            <a:endParaRPr lang="es-MX" sz="1200" dirty="0"/>
          </a:p>
        </p:txBody>
      </p:sp>
    </p:spTree>
    <p:extLst>
      <p:ext uri="{BB962C8B-B14F-4D97-AF65-F5344CB8AC3E}">
        <p14:creationId xmlns:p14="http://schemas.microsoft.com/office/powerpoint/2010/main" val="3285495417"/>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4285994_TF11437505.potx" id="{85518A88-B3E5-415C-A24E-69B85188B836}" vid="{EDF303AD-392E-4D65-971F-70C7B97AE8D2}"/>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46D0D2D4A173A8408F1B2FAB08231723" ma:contentTypeVersion="11" ma:contentTypeDescription="Create a new document." ma:contentTypeScope="" ma:versionID="d59314fdbcda4b8d94a064be58d2e947">
  <xsd:schema xmlns:xsd="http://www.w3.org/2001/XMLSchema" xmlns:xs="http://www.w3.org/2001/XMLSchema" xmlns:p="http://schemas.microsoft.com/office/2006/metadata/properties" xmlns:ns3="9cd5c77e-5124-44c3-97e2-94f4fa700bea" targetNamespace="http://schemas.microsoft.com/office/2006/metadata/properties" ma:root="true" ma:fieldsID="11f7edc39ceb7323e967158ffe630c79" ns3:_="">
    <xsd:import namespace="9cd5c77e-5124-44c3-97e2-94f4fa700bea"/>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3:MediaServiceSearchProperties" minOccurs="0"/>
                <xsd:element ref="ns3:MediaServiceSystemTags" minOccurs="0"/>
                <xsd:element ref="ns3:MediaServiceOCR" minOccurs="0"/>
                <xsd:element ref="ns3:MediaServiceGenerationTime" minOccurs="0"/>
                <xsd:element ref="ns3:MediaServiceEventHashCode" minOccurs="0"/>
                <xsd:element ref="ns3:MediaServiceDateTake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cd5c77e-5124-44c3-97e2-94f4fa700b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dexed="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9cd5c77e-5124-44c3-97e2-94f4fa700bea" xsi:nil="true"/>
  </documentManagement>
</p:properties>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2BDE90E5-36DA-403B-B167-8054621B8C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d5c77e-5124-44c3-97e2-94f4fa700b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3CD65D-61A5-43C9-A837-6EC73C7DA8AB}">
  <ds:schemaRefs>
    <ds:schemaRef ds:uri="9cd5c77e-5124-44c3-97e2-94f4fa700bea"/>
    <ds:schemaRef ds:uri="http://www.w3.org/XML/1998/namespace"/>
    <ds:schemaRef ds:uri="http://schemas.openxmlformats.org/package/2006/metadata/core-properties"/>
    <ds:schemaRef ds:uri="http://purl.org/dc/terms/"/>
    <ds:schemaRef ds:uri="http://purl.org/dc/dcmitype/"/>
    <ds:schemaRef ds:uri="http://schemas.microsoft.com/office/2006/documentManagement/types"/>
    <ds:schemaRef ds:uri="http://purl.org/dc/elements/1.1/"/>
    <ds:schemaRef ds:uri="http://schemas.microsoft.com/office/2006/metadata/properties"/>
    <ds:schemaRef ds:uri="http://schemas.microsoft.com/office/infopath/2007/PartnerControls"/>
  </ds:schemaRefs>
</ds:datastoreItem>
</file>

<file path=docMetadata/LabelInfo.xml><?xml version="1.0" encoding="utf-8"?>
<clbl:labelList xmlns:clbl="http://schemas.microsoft.com/office/2020/mipLabelMetadata">
  <clbl:label id="{35bc3cf9-959d-4185-b877-05ece77cb94e}" enabled="0" method="" siteId="{35bc3cf9-959d-4185-b877-05ece77cb94e}" removed="1"/>
</clbl:labelList>
</file>

<file path=docProps/app.xml><?xml version="1.0" encoding="utf-8"?>
<Properties xmlns="http://schemas.openxmlformats.org/officeDocument/2006/extended-properties" xmlns:vt="http://schemas.openxmlformats.org/officeDocument/2006/docPropsVTypes">
  <Template>{C33D1B3B-AB5C-45F9-8C4E-6ED73F4EFD11}tf11437505_win32</Template>
  <TotalTime>234</TotalTime>
  <Words>1497</Words>
  <Application>Microsoft Macintosh PowerPoint</Application>
  <PresentationFormat>Panorámica</PresentationFormat>
  <Paragraphs>84</Paragraphs>
  <Slides>12</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Aptos</vt:lpstr>
      <vt:lpstr>Calibri</vt:lpstr>
      <vt:lpstr>Georgia Pro Cond Light</vt:lpstr>
      <vt:lpstr>Speak Pro</vt:lpstr>
      <vt:lpstr>Times New Roman</vt:lpstr>
      <vt:lpstr>RetrospectVTI</vt:lpstr>
      <vt:lpstr>Proyecto Modular</vt:lpstr>
      <vt:lpstr>Introducción</vt:lpstr>
      <vt:lpstr>Tipos de Virus Informáticos</vt:lpstr>
      <vt:lpstr>Tipos de Virus Informáticos</vt:lpstr>
      <vt:lpstr>Investigación: Ataque Global de Ransomware WannaCry (Mayo 2017)</vt:lpstr>
      <vt:lpstr>Investigación: Ataque Global de Ransomware WannaCry (Mayo 2017)</vt:lpstr>
      <vt:lpstr>Investigación: Ataque Global de Ransomware WannaCry (Mayo 2017)</vt:lpstr>
      <vt:lpstr>Investigación: Ataque Global de Ransomware WannaCry (Mayo 2017)</vt:lpstr>
      <vt:lpstr>Díptico</vt:lpstr>
      <vt:lpstr>Conclusión</vt:lpstr>
      <vt:lpstr>Bibliografía</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BNL098377 JOSE IBANEZ</dc:creator>
  <cp:lastModifiedBy>BNL098377 JOSE IBANEZ</cp:lastModifiedBy>
  <cp:revision>17</cp:revision>
  <dcterms:created xsi:type="dcterms:W3CDTF">2025-05-10T19:14:23Z</dcterms:created>
  <dcterms:modified xsi:type="dcterms:W3CDTF">2025-09-27T22:49:19Z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0x01010046D0D2D4A173A8408F1B2FAB08231723</vt:lpwstr>
  </property>
</Properties>
</file>