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6"/>
  </p:notesMasterIdLst>
  <p:sldIdLst>
    <p:sldId id="256" r:id="rId2"/>
    <p:sldId id="257" r:id="rId3"/>
    <p:sldId id="259" r:id="rId4"/>
    <p:sldId id="286" r:id="rId5"/>
    <p:sldId id="260" r:id="rId6"/>
    <p:sldId id="287" r:id="rId7"/>
    <p:sldId id="263" r:id="rId8"/>
    <p:sldId id="262" r:id="rId9"/>
    <p:sldId id="264" r:id="rId10"/>
    <p:sldId id="276" r:id="rId11"/>
    <p:sldId id="285" r:id="rId12"/>
    <p:sldId id="278" r:id="rId13"/>
    <p:sldId id="290" r:id="rId14"/>
    <p:sldId id="279" r:id="rId15"/>
    <p:sldId id="288" r:id="rId16"/>
    <p:sldId id="289" r:id="rId17"/>
    <p:sldId id="280" r:id="rId18"/>
    <p:sldId id="291" r:id="rId19"/>
    <p:sldId id="292" r:id="rId20"/>
    <p:sldId id="283" r:id="rId21"/>
    <p:sldId id="284" r:id="rId22"/>
    <p:sldId id="268" r:id="rId23"/>
    <p:sldId id="277" r:id="rId24"/>
    <p:sldId id="26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3659" autoAdjust="0"/>
  </p:normalViewPr>
  <p:slideViewPr>
    <p:cSldViewPr>
      <p:cViewPr>
        <p:scale>
          <a:sx n="76" d="100"/>
          <a:sy n="76" d="100"/>
        </p:scale>
        <p:origin x="-1206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0FFDA-F765-448F-862D-573226814301}" type="datetimeFigureOut">
              <a:rPr lang="pt-BR" smtClean="0"/>
              <a:pPr/>
              <a:t>23/11/2012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C4847-FAA1-4AA7-B363-411CE4C881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7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São conhecidos como jogos </a:t>
            </a:r>
            <a:r>
              <a:rPr lang="pt-BR" dirty="0" err="1" smtClean="0"/>
              <a:t>eletronicos</a:t>
            </a:r>
            <a:r>
              <a:rPr lang="pt-BR" baseline="0" dirty="0" smtClean="0"/>
              <a:t>, são </a:t>
            </a:r>
            <a:r>
              <a:rPr lang="pt-BR" sz="1200" dirty="0" smtClean="0"/>
              <a:t>construídos com suporte tecnológico ou computacional</a:t>
            </a:r>
            <a:r>
              <a:rPr lang="pt-BR" baseline="0" dirty="0" smtClean="0"/>
              <a:t> e com a interação do jogador com a maquina.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São classificação </a:t>
            </a:r>
            <a:r>
              <a:rPr lang="pt-BR" baseline="0" dirty="0" err="1" smtClean="0"/>
              <a:t>Acão</a:t>
            </a:r>
            <a:r>
              <a:rPr lang="pt-BR" baseline="0" dirty="0" smtClean="0"/>
              <a:t>, aventura, </a:t>
            </a:r>
            <a:r>
              <a:rPr lang="pt-BR" baseline="0" dirty="0" err="1" smtClean="0"/>
              <a:t>rpg</a:t>
            </a:r>
            <a:r>
              <a:rPr lang="pt-BR" baseline="0" dirty="0" smtClean="0"/>
              <a:t>, simulação, </a:t>
            </a:r>
            <a:r>
              <a:rPr lang="pt-BR" baseline="0" dirty="0" err="1" smtClean="0"/>
              <a:t>estrategia</a:t>
            </a:r>
            <a:r>
              <a:rPr lang="pt-B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pt-BR" baseline="0" dirty="0" err="1" smtClean="0"/>
              <a:t>Engines</a:t>
            </a:r>
            <a:r>
              <a:rPr lang="pt-BR" baseline="0" dirty="0" smtClean="0"/>
              <a:t>  são </a:t>
            </a:r>
            <a:r>
              <a:rPr lang="pt-BR" baseline="0" dirty="0" err="1" smtClean="0"/>
              <a:t>modulos</a:t>
            </a:r>
            <a:r>
              <a:rPr lang="pt-BR" baseline="0" dirty="0" smtClean="0"/>
              <a:t> que tem </a:t>
            </a:r>
            <a:r>
              <a:rPr lang="pt-BR" baseline="0" dirty="0" err="1" smtClean="0"/>
              <a:t>funcões</a:t>
            </a:r>
            <a:r>
              <a:rPr lang="pt-BR" baseline="0" dirty="0" smtClean="0"/>
              <a:t> especificas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contemplam computação gráfica, inteligência artificial, sonorização.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C4847-FAA1-4AA7-B363-411CE4C88175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18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200" dirty="0" smtClean="0"/>
              <a:t>Ensino de assuntos difíceis de forma prazerosa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1200" dirty="0" smtClean="0"/>
              <a:t>Diminuição dos custos e elevação do conhecimento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t-BR" sz="12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C4847-FAA1-4AA7-B363-411CE4C88175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64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Conceito = teve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o foco o aprendizado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resultado o TCC.</a:t>
            </a:r>
          </a:p>
          <a:p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Caracteristica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pt-BR" sz="1200" dirty="0" smtClean="0"/>
              <a:t>visual e estilo lembra</a:t>
            </a:r>
            <a:r>
              <a:rPr lang="pt-BR" sz="1200" baseline="0" dirty="0" smtClean="0"/>
              <a:t> o jogo </a:t>
            </a:r>
            <a:r>
              <a:rPr lang="pt-BR" sz="1200" baseline="0" dirty="0" err="1" smtClean="0"/>
              <a:t>pacman</a:t>
            </a:r>
            <a:r>
              <a:rPr lang="pt-BR" sz="1200" baseline="0" dirty="0" smtClean="0"/>
              <a:t>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Objetos = personagens, alimentos.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NPCS = personagens muda com relação ao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nivel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a movimentação A* sempre procurando o melhor caminho.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C4847-FAA1-4AA7-B363-411CE4C88175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071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classes de menu e as de fases são especializações da classe “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GameCanvas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GameCanvas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onde são armazenados todas as fases  e os  menus no jogo.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C4847-FAA1-4AA7-B363-411CE4C88175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799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Com cores bem vivas</a:t>
            </a:r>
            <a:r>
              <a:rPr lang="pt-BR" baseline="0" dirty="0" smtClean="0"/>
              <a:t> para chamar a atenção do jogador</a:t>
            </a:r>
          </a:p>
          <a:p>
            <a:r>
              <a:rPr lang="pt-BR" baseline="0" dirty="0" smtClean="0"/>
              <a:t>- Todas as fases e interfaces do jogo herdam da classe “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GameCanvas</a:t>
            </a:r>
            <a:r>
              <a:rPr lang="pt-BR" baseline="0" dirty="0" smtClean="0"/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C4847-FAA1-4AA7-B363-411CE4C88175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041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Com cores bem vivas</a:t>
            </a:r>
            <a:r>
              <a:rPr lang="pt-BR" baseline="0" dirty="0" smtClean="0"/>
              <a:t> para chamar a atenção do jogador</a:t>
            </a:r>
          </a:p>
          <a:p>
            <a:r>
              <a:rPr lang="pt-BR" baseline="0" dirty="0" smtClean="0"/>
              <a:t>- Todas as fases e interfaces do jogo herdam da classe “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GameCanvas</a:t>
            </a:r>
            <a:r>
              <a:rPr lang="pt-BR" baseline="0" dirty="0" smtClean="0"/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C4847-FAA1-4AA7-B363-411CE4C88175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041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C4847-FAA1-4AA7-B363-411CE4C88175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86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foram estudados conceitos e técnicas que aliam o aprendizado com a diversão.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Estimular os jogadores</a:t>
            </a:r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atraves</a:t>
            </a:r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uso da </a:t>
            </a:r>
            <a:r>
              <a:rPr lang="pt-BR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inteligencia</a:t>
            </a:r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artificial cores vivas.</a:t>
            </a:r>
          </a:p>
          <a:p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Desafio Estimulo pra mim </a:t>
            </a:r>
            <a:r>
              <a:rPr lang="pt-BR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</a:t>
            </a:r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nova que não sabia como funcionava.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C4847-FAA1-4AA7-B363-411CE4C88175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9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8B4871E2-8122-4BB0-BB9B-267F182E014E}" type="datetimeFigureOut">
              <a:rPr lang="pt-BR" smtClean="0"/>
              <a:pPr/>
              <a:t>23/11/2012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23/11/2012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23/11/2012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23/11/2012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8B4871E2-8122-4BB0-BB9B-267F182E014E}" type="datetimeFigureOut">
              <a:rPr lang="pt-BR" smtClean="0"/>
              <a:pPr/>
              <a:t>23/11/2012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23/11/2012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23/11/2012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23/11/2012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23/11/2012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23/11/2012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71E2-8122-4BB0-BB9B-267F182E014E}" type="datetimeFigureOut">
              <a:rPr lang="pt-BR" smtClean="0"/>
              <a:pPr/>
              <a:t>23/11/2012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C1DB6B0-8933-4AD2-B767-F983472C231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4871E2-8122-4BB0-BB9B-267F182E014E}" type="datetimeFigureOut">
              <a:rPr lang="pt-BR" smtClean="0"/>
              <a:pPr/>
              <a:t>23/11/2012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Leandro Amaral</a:t>
            </a:r>
          </a:p>
          <a:p>
            <a:r>
              <a:rPr lang="pt-BR" sz="2000" dirty="0" smtClean="0"/>
              <a:t>Acadêmico</a:t>
            </a:r>
          </a:p>
          <a:p>
            <a:endParaRPr lang="pt-BR" sz="2000" dirty="0"/>
          </a:p>
          <a:p>
            <a:r>
              <a:rPr lang="pt-BR" sz="2000" dirty="0" smtClean="0"/>
              <a:t>Alessandro Mueller</a:t>
            </a:r>
          </a:p>
          <a:p>
            <a:r>
              <a:rPr lang="pt-BR" sz="2000" dirty="0" smtClean="0"/>
              <a:t>Orientador</a:t>
            </a: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988840"/>
            <a:ext cx="6858000" cy="1159768"/>
          </a:xfrm>
        </p:spPr>
        <p:txBody>
          <a:bodyPr>
            <a:noAutofit/>
          </a:bodyPr>
          <a:lstStyle/>
          <a:p>
            <a:r>
              <a:rPr lang="pt-BR" sz="4000" b="1" i="1" dirty="0" err="1" smtClean="0"/>
              <a:t>Serious</a:t>
            </a:r>
            <a:r>
              <a:rPr lang="pt-BR" sz="4000" b="1" i="1" dirty="0" smtClean="0"/>
              <a:t> game </a:t>
            </a:r>
            <a:r>
              <a:rPr lang="pt-BR" sz="4000" b="1" dirty="0" smtClean="0"/>
              <a:t>para a área de nutrição infantil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69233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003232" cy="4759423"/>
          </a:xfrm>
        </p:spPr>
        <p:txBody>
          <a:bodyPr anchor="t" anchorCtr="0">
            <a:noAutofit/>
          </a:bodyPr>
          <a:lstStyle/>
          <a:p>
            <a:pPr marL="717550" indent="-4763">
              <a:buNone/>
              <a:tabLst>
                <a:tab pos="534988" algn="l"/>
              </a:tabLst>
            </a:pPr>
            <a:r>
              <a:rPr lang="pt-BR" sz="2400" dirty="0" smtClean="0"/>
              <a:t>O jogo proposto teve como objetivo o ensino nutricional e se enquadra como um jogo de ação, para a WEB.</a:t>
            </a:r>
          </a:p>
          <a:p>
            <a:pPr marL="717550" indent="-4763">
              <a:buNone/>
              <a:tabLst>
                <a:tab pos="534988" algn="l"/>
              </a:tabLst>
            </a:pPr>
            <a:endParaRPr lang="pt-BR" sz="2400" dirty="0" smtClean="0"/>
          </a:p>
          <a:p>
            <a:pPr marL="717550" indent="-4763">
              <a:buNone/>
              <a:tabLst>
                <a:tab pos="534988" algn="l"/>
              </a:tabLst>
            </a:pPr>
            <a:r>
              <a:rPr lang="pt-BR" sz="2400" i="1" dirty="0" err="1" smtClean="0"/>
              <a:t>Document</a:t>
            </a:r>
            <a:r>
              <a:rPr lang="pt-BR" sz="2400" i="1" dirty="0" smtClean="0"/>
              <a:t> design</a:t>
            </a:r>
          </a:p>
          <a:p>
            <a:pPr marL="1341438" indent="0">
              <a:buNone/>
            </a:pPr>
            <a:r>
              <a:rPr lang="pt-BR" sz="2400" dirty="0" smtClean="0"/>
              <a:t>Conceito, características, gênero, público alvo, fluxo do jogo, visual e estilo, fases, níveis, objetos, </a:t>
            </a:r>
            <a:r>
              <a:rPr lang="pt-BR" sz="2400" dirty="0" err="1" smtClean="0"/>
              <a:t>NPC´s</a:t>
            </a:r>
            <a:r>
              <a:rPr lang="pt-BR" sz="2400" dirty="0" smtClean="0"/>
              <a:t>, física, movimentação, mapa</a:t>
            </a:r>
          </a:p>
          <a:p>
            <a:pPr>
              <a:buNone/>
            </a:pPr>
            <a:endParaRPr lang="pt-BR" sz="3800" dirty="0" smtClean="0"/>
          </a:p>
          <a:p>
            <a:pPr>
              <a:buNone/>
            </a:pPr>
            <a:endParaRPr lang="pt-BR" sz="3800" dirty="0" smtClean="0"/>
          </a:p>
          <a:p>
            <a:pPr>
              <a:buNone/>
            </a:pPr>
            <a:endParaRPr lang="pt-BR" sz="38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Projeto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9369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844824"/>
            <a:ext cx="7211144" cy="3744416"/>
          </a:xfrm>
          <a:noFill/>
        </p:spPr>
        <p:txBody>
          <a:bodyPr anchor="t" anchorCtr="0">
            <a:normAutofit/>
          </a:bodyPr>
          <a:lstStyle/>
          <a:p>
            <a:pPr marL="355600" indent="-355600"/>
            <a:r>
              <a:rPr lang="pt-BR" sz="3200" dirty="0" smtClean="0"/>
              <a:t> Histórico desenvolvimento</a:t>
            </a:r>
          </a:p>
          <a:p>
            <a:pPr marL="355600" lvl="1" indent="-355600"/>
            <a:r>
              <a:rPr lang="pt-BR" sz="2800" dirty="0" smtClean="0"/>
              <a:t>Curso extensão </a:t>
            </a:r>
          </a:p>
          <a:p>
            <a:pPr marL="355600" lvl="1" indent="-355600"/>
            <a:r>
              <a:rPr lang="pt-BR" sz="2800" dirty="0" smtClean="0"/>
              <a:t> Nenhum recurso externo</a:t>
            </a:r>
          </a:p>
          <a:p>
            <a:pPr marL="355600" lvl="1" indent="-355600"/>
            <a:r>
              <a:rPr lang="pt-BR" sz="2800" dirty="0" smtClean="0"/>
              <a:t>Classes </a:t>
            </a:r>
            <a:r>
              <a:rPr lang="pt-BR" sz="2400" dirty="0" smtClean="0">
                <a:solidFill>
                  <a:schemeClr val="tx1"/>
                </a:solidFill>
              </a:rPr>
              <a:t>“</a:t>
            </a:r>
            <a:r>
              <a:rPr lang="pt-BR" sz="2400" dirty="0" err="1">
                <a:solidFill>
                  <a:schemeClr val="tx1"/>
                </a:solidFill>
              </a:rPr>
              <a:t>GameCanvas</a:t>
            </a:r>
            <a:r>
              <a:rPr lang="pt-BR" sz="2400" dirty="0" smtClean="0">
                <a:solidFill>
                  <a:schemeClr val="tx1"/>
                </a:solidFill>
              </a:rPr>
              <a:t>”, “</a:t>
            </a:r>
            <a:r>
              <a:rPr lang="pt-BR" sz="2400" dirty="0" err="1" smtClean="0">
                <a:solidFill>
                  <a:schemeClr val="tx1"/>
                </a:solidFill>
              </a:rPr>
              <a:t>GamePanel</a:t>
            </a:r>
            <a:r>
              <a:rPr lang="pt-BR" sz="2400" dirty="0" smtClean="0">
                <a:solidFill>
                  <a:schemeClr val="tx1"/>
                </a:solidFill>
              </a:rPr>
              <a:t>”</a:t>
            </a:r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Desenvolvimento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228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5554960" cy="1656184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Interface </a:t>
            </a:r>
            <a:endParaRPr lang="pt-BR" sz="4000" dirty="0"/>
          </a:p>
        </p:txBody>
      </p:sp>
      <p:pic>
        <p:nvPicPr>
          <p:cNvPr id="1026" name="Imagem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39" y="1628800"/>
            <a:ext cx="6534885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7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5554960" cy="1656184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Interface </a:t>
            </a:r>
            <a:endParaRPr lang="pt-BR" sz="4000" dirty="0"/>
          </a:p>
        </p:txBody>
      </p:sp>
      <p:pic>
        <p:nvPicPr>
          <p:cNvPr id="4098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35" y="1628800"/>
            <a:ext cx="654042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8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5554960" cy="1656184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Interface</a:t>
            </a:r>
            <a:endParaRPr lang="pt-BR" sz="4000" dirty="0"/>
          </a:p>
        </p:txBody>
      </p:sp>
      <p:pic>
        <p:nvPicPr>
          <p:cNvPr id="1026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653333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5554960" cy="1656184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Interface</a:t>
            </a:r>
            <a:endParaRPr lang="pt-BR" sz="4000" dirty="0"/>
          </a:p>
        </p:txBody>
      </p:sp>
      <p:pic>
        <p:nvPicPr>
          <p:cNvPr id="2050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61" y="1539367"/>
            <a:ext cx="674073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5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5554960" cy="1656184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Interface</a:t>
            </a:r>
            <a:endParaRPr lang="pt-BR" sz="4000" dirty="0"/>
          </a:p>
        </p:txBody>
      </p:sp>
      <p:pic>
        <p:nvPicPr>
          <p:cNvPr id="3074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61" y="1559393"/>
            <a:ext cx="6754652" cy="467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5554960" cy="1656184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Interface</a:t>
            </a:r>
            <a:endParaRPr lang="pt-BR" sz="4000" dirty="0"/>
          </a:p>
        </p:txBody>
      </p:sp>
      <p:pic>
        <p:nvPicPr>
          <p:cNvPr id="5122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1537358"/>
            <a:ext cx="6775445" cy="469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6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5554960" cy="1656184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Interface</a:t>
            </a:r>
            <a:endParaRPr lang="pt-BR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624736" cy="457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1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1"/>
            <a:ext cx="5554960" cy="1656184"/>
          </a:xfrm>
        </p:spPr>
        <p:txBody>
          <a:bodyPr>
            <a:normAutofit/>
          </a:bodyPr>
          <a:lstStyle/>
          <a:p>
            <a:endParaRPr lang="pt-BR" sz="3200" dirty="0" smtClean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Interface</a:t>
            </a:r>
            <a:endParaRPr lang="pt-BR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70160"/>
            <a:ext cx="6601917" cy="4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3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4784"/>
            <a:ext cx="8003232" cy="4896544"/>
          </a:xfrm>
        </p:spPr>
        <p:txBody>
          <a:bodyPr>
            <a:normAutofit/>
          </a:bodyPr>
          <a:lstStyle/>
          <a:p>
            <a:pPr marL="355600" indent="-355600"/>
            <a:r>
              <a:rPr lang="pt-BR" sz="2800" dirty="0" smtClean="0"/>
              <a:t>Problema </a:t>
            </a:r>
          </a:p>
          <a:p>
            <a:pPr marL="355600" indent="-355600"/>
            <a:r>
              <a:rPr lang="pt-BR" sz="2800" dirty="0" smtClean="0"/>
              <a:t>Objetivos </a:t>
            </a:r>
          </a:p>
          <a:p>
            <a:pPr marL="355600" indent="-355600"/>
            <a:r>
              <a:rPr lang="pt-BR" sz="2800" dirty="0" smtClean="0"/>
              <a:t>Jogos Digitais </a:t>
            </a:r>
          </a:p>
          <a:p>
            <a:pPr marL="355600" indent="-355600"/>
            <a:r>
              <a:rPr lang="pt-BR" sz="2800" dirty="0" smtClean="0"/>
              <a:t>Projeto</a:t>
            </a:r>
          </a:p>
          <a:p>
            <a:pPr marL="355600" indent="-355600"/>
            <a:r>
              <a:rPr lang="pt-BR" sz="2800" dirty="0" smtClean="0"/>
              <a:t>Considerações Finais </a:t>
            </a:r>
          </a:p>
          <a:p>
            <a:pPr marL="355600" indent="-355600"/>
            <a:r>
              <a:rPr lang="pt-BR" sz="2800" dirty="0" smtClean="0"/>
              <a:t>Trabalhos Futuros</a:t>
            </a:r>
          </a:p>
          <a:p>
            <a:pPr marL="355600" indent="-355600"/>
            <a:endParaRPr lang="pt-BR" sz="2800" dirty="0" smtClean="0"/>
          </a:p>
          <a:p>
            <a:pPr marL="355600" indent="-355600"/>
            <a:endParaRPr lang="pt-BR" sz="2800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Roteiro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429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5554960" cy="2088232"/>
          </a:xfrm>
        </p:spPr>
        <p:txBody>
          <a:bodyPr>
            <a:normAutofit fontScale="92500" lnSpcReduction="10000"/>
          </a:bodyPr>
          <a:lstStyle/>
          <a:p>
            <a:endParaRPr lang="pt-BR" sz="3200" dirty="0" smtClean="0"/>
          </a:p>
          <a:p>
            <a:pPr marL="273050" indent="-273050"/>
            <a:r>
              <a:rPr lang="pt-BR" sz="3200" dirty="0" smtClean="0"/>
              <a:t> Selecionados Nutricionista</a:t>
            </a:r>
          </a:p>
          <a:p>
            <a:pPr marL="273050" indent="-273050"/>
            <a:r>
              <a:rPr lang="pt-BR" sz="3200" dirty="0" smtClean="0"/>
              <a:t>Bons Ruins</a:t>
            </a:r>
          </a:p>
          <a:p>
            <a:pPr marL="273050" indent="-273050"/>
            <a:r>
              <a:rPr lang="pt-BR" sz="3200" dirty="0" smtClean="0"/>
              <a:t>Posições</a:t>
            </a:r>
            <a:endParaRPr lang="pt-BR" sz="3200" dirty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Alimentos</a:t>
            </a:r>
            <a:endParaRPr lang="pt-BR" sz="4000" dirty="0"/>
          </a:p>
        </p:txBody>
      </p:sp>
      <p:pic>
        <p:nvPicPr>
          <p:cNvPr id="6146" name="Picture 2" descr="b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05343"/>
            <a:ext cx="59309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rui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11265"/>
            <a:ext cx="4498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4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916832"/>
            <a:ext cx="7211144" cy="3744416"/>
          </a:xfrm>
        </p:spPr>
        <p:txBody>
          <a:bodyPr anchor="t" anchorCtr="0">
            <a:normAutofit/>
          </a:bodyPr>
          <a:lstStyle/>
          <a:p>
            <a:r>
              <a:rPr lang="pt-BR" sz="3200" dirty="0" smtClean="0"/>
              <a:t> Mapa</a:t>
            </a:r>
          </a:p>
          <a:p>
            <a:r>
              <a:rPr lang="pt-BR" sz="3200" dirty="0" smtClean="0"/>
              <a:t> Pontuação</a:t>
            </a:r>
          </a:p>
          <a:p>
            <a:r>
              <a:rPr lang="pt-BR" sz="3200" dirty="0" smtClean="0"/>
              <a:t> Níveis dificuldade</a:t>
            </a:r>
          </a:p>
          <a:p>
            <a:r>
              <a:rPr lang="pt-BR" sz="3200" dirty="0" smtClean="0"/>
              <a:t> Colisão</a:t>
            </a:r>
            <a:endParaRPr lang="pt-BR" sz="3200" dirty="0"/>
          </a:p>
          <a:p>
            <a:endParaRPr lang="pt-BR" sz="3600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/>
              <a:t>Projeto/Desenvolvimento </a:t>
            </a:r>
          </a:p>
        </p:txBody>
      </p:sp>
    </p:spTree>
    <p:extLst>
      <p:ext uri="{BB962C8B-B14F-4D97-AF65-F5344CB8AC3E}">
        <p14:creationId xmlns:p14="http://schemas.microsoft.com/office/powerpoint/2010/main" val="9949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844824"/>
            <a:ext cx="8003232" cy="4543399"/>
          </a:xfrm>
        </p:spPr>
        <p:txBody>
          <a:bodyPr anchor="t" anchorCtr="0"/>
          <a:lstStyle/>
          <a:p>
            <a:pPr marL="355600" indent="-355600"/>
            <a:r>
              <a:rPr lang="pt-BR" sz="3200" dirty="0" smtClean="0"/>
              <a:t>Ferramentas similares</a:t>
            </a:r>
            <a:endParaRPr lang="pt-BR" sz="3200" dirty="0"/>
          </a:p>
          <a:p>
            <a:pPr marL="355600" indent="-355600"/>
            <a:r>
              <a:rPr lang="pt-BR" sz="3200" dirty="0" smtClean="0"/>
              <a:t>Conceito e técnicas dos jogos </a:t>
            </a:r>
            <a:r>
              <a:rPr lang="pt-BR" sz="3200" dirty="0"/>
              <a:t>educacionais</a:t>
            </a:r>
          </a:p>
          <a:p>
            <a:pPr marL="355600" indent="-355600"/>
            <a:r>
              <a:rPr lang="pt-BR" sz="3200" dirty="0" smtClean="0"/>
              <a:t>Estímulo </a:t>
            </a:r>
            <a:endParaRPr lang="pt-BR" sz="3200" dirty="0"/>
          </a:p>
          <a:p>
            <a:pPr marL="355600" indent="-355600"/>
            <a:r>
              <a:rPr lang="pt-BR" sz="3200" dirty="0" smtClean="0"/>
              <a:t>Desafios</a:t>
            </a:r>
          </a:p>
          <a:p>
            <a:pPr marL="355600" indent="-355600"/>
            <a:r>
              <a:rPr lang="pt-BR" sz="3200" dirty="0" smtClean="0"/>
              <a:t>Objetivo final</a:t>
            </a:r>
            <a:endParaRPr lang="pt-BR" sz="3200" dirty="0"/>
          </a:p>
          <a:p>
            <a:endParaRPr lang="pt-BR" sz="3200" dirty="0" smtClean="0"/>
          </a:p>
          <a:p>
            <a:endParaRPr lang="pt-BR" sz="3200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Considerações Finais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1169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844824"/>
            <a:ext cx="8003232" cy="4543399"/>
          </a:xfrm>
        </p:spPr>
        <p:txBody>
          <a:bodyPr anchor="t" anchorCtr="0">
            <a:normAutofit/>
          </a:bodyPr>
          <a:lstStyle/>
          <a:p>
            <a:pPr marL="355600" indent="-355600"/>
            <a:r>
              <a:rPr lang="pt-BR" sz="3200" i="1" dirty="0"/>
              <a:t>Design</a:t>
            </a:r>
            <a:r>
              <a:rPr lang="pt-BR" sz="3200" dirty="0"/>
              <a:t> do jogo digital </a:t>
            </a:r>
          </a:p>
          <a:p>
            <a:pPr marL="355600" indent="-355600"/>
            <a:r>
              <a:rPr lang="pt-BR" sz="3200" dirty="0"/>
              <a:t>Aumentar o número de fases</a:t>
            </a:r>
          </a:p>
          <a:p>
            <a:pPr marL="355600" indent="-355600"/>
            <a:r>
              <a:rPr lang="pt-BR" sz="3200" i="1" dirty="0"/>
              <a:t>Ranking</a:t>
            </a:r>
            <a:r>
              <a:rPr lang="pt-BR" sz="3200" dirty="0"/>
              <a:t> com os melhores jogadores</a:t>
            </a:r>
          </a:p>
          <a:p>
            <a:endParaRPr lang="pt-BR" sz="2800" dirty="0" smtClean="0"/>
          </a:p>
          <a:p>
            <a:endParaRPr lang="pt-BR" sz="3200" dirty="0" smtClean="0"/>
          </a:p>
          <a:p>
            <a:endParaRPr lang="pt-BR" sz="3200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Trabalhos Futuros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811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55576" y="3140968"/>
            <a:ext cx="7200800" cy="1027584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Obrigado!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839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268760"/>
            <a:ext cx="8136904" cy="5184576"/>
          </a:xfrm>
        </p:spPr>
        <p:txBody>
          <a:bodyPr>
            <a:noAutofit/>
          </a:bodyPr>
          <a:lstStyle/>
          <a:p>
            <a:endParaRPr lang="pt-BR" sz="3000" dirty="0" smtClean="0"/>
          </a:p>
          <a:p>
            <a:endParaRPr lang="pt-BR" sz="3000" dirty="0" smtClean="0"/>
          </a:p>
          <a:p>
            <a:pPr marL="808038" indent="0" algn="just">
              <a:buNone/>
            </a:pPr>
            <a:endParaRPr lang="pt-BR" sz="2200" dirty="0" smtClean="0"/>
          </a:p>
          <a:p>
            <a:pPr marL="808038" indent="0" algn="just">
              <a:buNone/>
            </a:pPr>
            <a:endParaRPr lang="pt-BR" sz="2200" dirty="0" smtClean="0"/>
          </a:p>
          <a:p>
            <a:pPr marL="808038" indent="0" algn="just">
              <a:buNone/>
            </a:pPr>
            <a:r>
              <a:rPr lang="pt-BR" sz="2200" dirty="0" smtClean="0"/>
              <a:t>O número de meninos acima do peso mais que dobrou entre 1989 e 2009, passando de 15% para 34,8%, respectivamente. Já o número de obesos teve um aumento de mais de 300% nesse mesmo grupo etário, indo de 4,1% em 1989 para 16,6% em 2008-2009. Entre as meninas esta variação foi ainda maior. (MELO, 2010, p.1)</a:t>
            </a:r>
          </a:p>
          <a:p>
            <a:endParaRPr lang="pt-BR" sz="2400" dirty="0" smtClean="0"/>
          </a:p>
          <a:p>
            <a:pPr>
              <a:buNone/>
            </a:pPr>
            <a:r>
              <a:rPr lang="pt-BR" sz="2200" dirty="0" smtClean="0"/>
              <a:t>Jogos digitais            ferramenta de promoção do aprendizado.</a:t>
            </a:r>
          </a:p>
          <a:p>
            <a:pPr>
              <a:buNone/>
            </a:pPr>
            <a:endParaRPr lang="pt-BR" sz="2200" dirty="0" smtClean="0"/>
          </a:p>
          <a:p>
            <a:pPr marL="712788" indent="0">
              <a:buNone/>
            </a:pPr>
            <a:endParaRPr lang="pt-BR" sz="2200" dirty="0" smtClean="0"/>
          </a:p>
          <a:p>
            <a:pPr marL="712788" indent="0">
              <a:buNone/>
            </a:pPr>
            <a:r>
              <a:rPr lang="pt-BR" sz="2200" dirty="0" smtClean="0"/>
              <a:t>alternativa divertida para possibilitar que crianças adquiram hábitos alimentares mais saudáveis.</a:t>
            </a:r>
          </a:p>
          <a:p>
            <a:endParaRPr lang="pt-BR" sz="3200" dirty="0" smtClean="0"/>
          </a:p>
          <a:p>
            <a:endParaRPr lang="pt-BR" sz="3600" dirty="0" smtClean="0"/>
          </a:p>
          <a:p>
            <a:endParaRPr lang="pt-BR" sz="3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Problema</a:t>
            </a:r>
            <a:endParaRPr lang="pt-BR" sz="4000" dirty="0"/>
          </a:p>
        </p:txBody>
      </p:sp>
      <p:sp>
        <p:nvSpPr>
          <p:cNvPr id="4" name="Seta para a direita 3"/>
          <p:cNvSpPr/>
          <p:nvPr/>
        </p:nvSpPr>
        <p:spPr>
          <a:xfrm>
            <a:off x="2051720" y="4221088"/>
            <a:ext cx="432048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 rot="5400000">
            <a:off x="1170890" y="4741878"/>
            <a:ext cx="612648" cy="4351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3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268760"/>
            <a:ext cx="8136904" cy="4903439"/>
          </a:xfrm>
        </p:spPr>
        <p:txBody>
          <a:bodyPr>
            <a:noAutofit/>
          </a:bodyPr>
          <a:lstStyle/>
          <a:p>
            <a:endParaRPr lang="pt-BR" sz="3000" dirty="0" smtClean="0"/>
          </a:p>
          <a:p>
            <a:endParaRPr lang="pt-BR" sz="3000" dirty="0" smtClean="0"/>
          </a:p>
          <a:p>
            <a:pPr marL="985838" indent="0" algn="just">
              <a:buNone/>
            </a:pPr>
            <a:endParaRPr lang="pt-BR" sz="2400" dirty="0" smtClean="0"/>
          </a:p>
          <a:p>
            <a:pPr marL="534988" indent="0" algn="just">
              <a:buNone/>
            </a:pPr>
            <a:r>
              <a:rPr lang="pt-BR" sz="2400" dirty="0" smtClean="0"/>
              <a:t>Jogo digital educacional para crianças de 6 a 10 anos. </a:t>
            </a:r>
          </a:p>
          <a:p>
            <a:pPr marL="355600" indent="0" algn="just">
              <a:buNone/>
            </a:pPr>
            <a:endParaRPr lang="pt-BR" sz="2400" dirty="0" smtClean="0"/>
          </a:p>
          <a:p>
            <a:pPr marL="355600" indent="0" algn="just">
              <a:buNone/>
            </a:pPr>
            <a:endParaRPr lang="pt-BR" sz="2400" dirty="0" smtClean="0"/>
          </a:p>
          <a:p>
            <a:pPr marL="2149475" indent="0" algn="just">
              <a:buNone/>
            </a:pPr>
            <a:r>
              <a:rPr lang="pt-BR" sz="2200" dirty="0" smtClean="0"/>
              <a:t>A perspectiva é que a aplicação desenvolvida contribua para que crianças aprendam a ter hábitos alimentares saudáveis, a partir das situações apresentadas na história do jogo.</a:t>
            </a:r>
          </a:p>
          <a:p>
            <a:pPr marL="808038" indent="0" algn="just">
              <a:buNone/>
            </a:pPr>
            <a:endParaRPr lang="pt-BR" sz="2400" dirty="0" smtClean="0"/>
          </a:p>
          <a:p>
            <a:pPr marL="808038" indent="0" algn="just">
              <a:buNone/>
            </a:pPr>
            <a:r>
              <a:rPr lang="pt-BR" sz="2400" dirty="0" smtClean="0"/>
              <a:t>Jogo educacional para área de nutrição, com a execução na Internet, que utiliza à técnica de busca do Algoritmo A*, tornando o aplicativo atrativo para o público alvo.</a:t>
            </a:r>
          </a:p>
          <a:p>
            <a:endParaRPr lang="pt-BR" sz="3600" dirty="0" smtClean="0"/>
          </a:p>
          <a:p>
            <a:endParaRPr lang="pt-BR" sz="3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Solução proposta</a:t>
            </a:r>
            <a:endParaRPr lang="pt-BR" sz="4000" dirty="0"/>
          </a:p>
        </p:txBody>
      </p:sp>
      <p:sp>
        <p:nvSpPr>
          <p:cNvPr id="5" name="Seta para a direita 4"/>
          <p:cNvSpPr/>
          <p:nvPr/>
        </p:nvSpPr>
        <p:spPr>
          <a:xfrm rot="5400000">
            <a:off x="3509592" y="2259160"/>
            <a:ext cx="684656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 rot="5400000">
            <a:off x="143508" y="3248980"/>
            <a:ext cx="2520280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3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40768"/>
            <a:ext cx="8003232" cy="4831431"/>
          </a:xfrm>
        </p:spPr>
        <p:txBody>
          <a:bodyPr/>
          <a:lstStyle/>
          <a:p>
            <a:pPr marL="273050" indent="0" algn="just">
              <a:buNone/>
            </a:pPr>
            <a:r>
              <a:rPr lang="pt-BR" sz="2200" dirty="0" smtClean="0"/>
              <a:t>O cenário e os personagens foram construídos em uma </a:t>
            </a:r>
            <a:r>
              <a:rPr lang="pt-BR" sz="2200" b="1" dirty="0" smtClean="0"/>
              <a:t>abordagem 2D </a:t>
            </a:r>
            <a:r>
              <a:rPr lang="pt-BR" sz="2200" dirty="0" smtClean="0"/>
              <a:t>e o jogo digital deve ser utilizado por um usuário de cada vez, na </a:t>
            </a:r>
            <a:r>
              <a:rPr lang="pt-BR" sz="2200" b="1" dirty="0" smtClean="0"/>
              <a:t>modalidade </a:t>
            </a:r>
            <a:r>
              <a:rPr lang="pt-BR" sz="2200" b="1" i="1" dirty="0" err="1" smtClean="0"/>
              <a:t>single</a:t>
            </a:r>
            <a:r>
              <a:rPr lang="pt-BR" sz="2200" b="1" i="1" dirty="0" smtClean="0"/>
              <a:t> player</a:t>
            </a:r>
            <a:r>
              <a:rPr lang="pt-BR" sz="2200" dirty="0" smtClean="0"/>
              <a:t>.</a:t>
            </a:r>
          </a:p>
          <a:p>
            <a:pPr marL="0" indent="0" algn="just">
              <a:buNone/>
            </a:pPr>
            <a:endParaRPr lang="pt-BR" sz="2200" dirty="0" smtClean="0"/>
          </a:p>
          <a:p>
            <a:pPr marL="273050" indent="0" algn="just">
              <a:buNone/>
            </a:pPr>
            <a:r>
              <a:rPr lang="pt-BR" sz="2200" dirty="0" smtClean="0"/>
              <a:t>A </a:t>
            </a:r>
            <a:r>
              <a:rPr lang="pt-BR" sz="2200" b="1" dirty="0" smtClean="0"/>
              <a:t>arte do jogo digital </a:t>
            </a:r>
            <a:r>
              <a:rPr lang="pt-BR" sz="2200" dirty="0" smtClean="0"/>
              <a:t>não foi o aspecto de maior relevância da pesquisa.</a:t>
            </a:r>
          </a:p>
          <a:p>
            <a:pPr marL="0" indent="0" algn="just">
              <a:buNone/>
            </a:pPr>
            <a:endParaRPr lang="pt-BR" sz="2200" dirty="0" smtClean="0"/>
          </a:p>
          <a:p>
            <a:pPr marL="273050" indent="0" algn="just">
              <a:buNone/>
            </a:pPr>
            <a:r>
              <a:rPr lang="pt-BR" sz="2200" dirty="0" smtClean="0"/>
              <a:t>Não fez parte do escopo do trabalho a </a:t>
            </a:r>
            <a:r>
              <a:rPr lang="pt-BR" sz="2200" b="1" dirty="0" smtClean="0"/>
              <a:t>aplicação concreta </a:t>
            </a:r>
            <a:r>
              <a:rPr lang="pt-BR" sz="2200" dirty="0" smtClean="0"/>
              <a:t>e tampouco o acompanhamento e </a:t>
            </a:r>
            <a:r>
              <a:rPr lang="pt-BR" sz="2200" b="1" dirty="0" smtClean="0"/>
              <a:t>tratamento estatístico </a:t>
            </a:r>
            <a:r>
              <a:rPr lang="pt-BR" sz="2200" dirty="0" smtClean="0"/>
              <a:t>dos efeitos da utilização do jogo digital pelo público alvo.</a:t>
            </a:r>
          </a:p>
          <a:p>
            <a:endParaRPr lang="pt-BR" sz="36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528" y="476672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Delimitação do escopo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843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4543399"/>
          </a:xfrm>
        </p:spPr>
        <p:txBody>
          <a:bodyPr/>
          <a:lstStyle/>
          <a:p>
            <a:pPr marL="450850" indent="0" algn="just">
              <a:buNone/>
            </a:pPr>
            <a:r>
              <a:rPr lang="pt-BR" sz="2800" dirty="0" smtClean="0"/>
              <a:t>Desenvolver </a:t>
            </a:r>
            <a:r>
              <a:rPr lang="pt-BR" sz="2800" dirty="0"/>
              <a:t>um jogo digital </a:t>
            </a:r>
            <a:r>
              <a:rPr lang="pt-BR" sz="2800" dirty="0" smtClean="0"/>
              <a:t>para Internet com </a:t>
            </a:r>
            <a:r>
              <a:rPr lang="pt-BR" sz="2800" dirty="0"/>
              <a:t>fins educacionais na área de nutrição, para crianças de 6 a 10 anos</a:t>
            </a:r>
            <a:r>
              <a:rPr lang="pt-BR" sz="2800" dirty="0" smtClean="0"/>
              <a:t>.</a:t>
            </a:r>
          </a:p>
          <a:p>
            <a:pPr marL="0" indent="0" algn="just">
              <a:buNone/>
            </a:pPr>
            <a:endParaRPr lang="pt-BR" sz="3200" dirty="0" smtClean="0"/>
          </a:p>
          <a:p>
            <a:pPr marL="0" indent="0" algn="just">
              <a:buNone/>
            </a:pPr>
            <a:endParaRPr lang="pt-BR" sz="3200" dirty="0" smtClean="0"/>
          </a:p>
          <a:p>
            <a:endParaRPr lang="pt-BR" sz="3600" dirty="0" smtClean="0"/>
          </a:p>
          <a:p>
            <a:endParaRPr lang="pt-BR" sz="36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528" y="476672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Objetivo Geral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843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5040560"/>
          </a:xfrm>
        </p:spPr>
        <p:txBody>
          <a:bodyPr>
            <a:noAutofit/>
          </a:bodyPr>
          <a:lstStyle/>
          <a:p>
            <a:pPr lvl="0"/>
            <a:endParaRPr lang="pt-BR" sz="3200" dirty="0" smtClean="0"/>
          </a:p>
          <a:p>
            <a:pPr lvl="0"/>
            <a:endParaRPr lang="pt-BR" sz="3200" dirty="0" smtClean="0"/>
          </a:p>
          <a:p>
            <a:pPr lvl="0"/>
            <a:endParaRPr lang="pt-BR" sz="3200" dirty="0" smtClean="0"/>
          </a:p>
          <a:p>
            <a:pPr marL="534988" lvl="0" indent="-534988" algn="just"/>
            <a:r>
              <a:rPr lang="pt-BR" sz="2800" dirty="0" smtClean="0"/>
              <a:t>Pesquisar </a:t>
            </a:r>
            <a:r>
              <a:rPr lang="pt-BR" sz="2800" dirty="0"/>
              <a:t>sobre jogos digitais </a:t>
            </a:r>
            <a:r>
              <a:rPr lang="pt-BR" sz="2800" dirty="0" smtClean="0"/>
              <a:t>educacionais;</a:t>
            </a:r>
            <a:endParaRPr lang="pt-BR" sz="2800" dirty="0"/>
          </a:p>
          <a:p>
            <a:pPr marL="534988" lvl="0" indent="-534988" algn="just"/>
            <a:r>
              <a:rPr lang="pt-BR" sz="2800" dirty="0"/>
              <a:t>Estudar técnicas de Inteligência Artificial no desenvolvimento de jogos educacionais;</a:t>
            </a:r>
          </a:p>
          <a:p>
            <a:pPr marL="534988" lvl="0" indent="-534988" algn="just"/>
            <a:r>
              <a:rPr lang="pt-BR" sz="2800" dirty="0"/>
              <a:t>Elaborar o </a:t>
            </a:r>
            <a:r>
              <a:rPr lang="pt-BR" sz="2800" i="1" dirty="0"/>
              <a:t>game design </a:t>
            </a:r>
            <a:r>
              <a:rPr lang="pt-BR" sz="2800" i="1" dirty="0" err="1"/>
              <a:t>document</a:t>
            </a:r>
            <a:r>
              <a:rPr lang="pt-BR" sz="2800" dirty="0" smtClean="0"/>
              <a:t>;</a:t>
            </a:r>
          </a:p>
          <a:p>
            <a:pPr marL="534988" lvl="0" indent="-534988" algn="just"/>
            <a:r>
              <a:rPr lang="pt-BR" sz="2800" dirty="0" smtClean="0"/>
              <a:t>Elaborar a arte do jogo digital;</a:t>
            </a:r>
          </a:p>
          <a:p>
            <a:pPr marL="534988" lvl="0" indent="-534988" algn="just"/>
            <a:r>
              <a:rPr lang="pt-BR" sz="2800" dirty="0" smtClean="0"/>
              <a:t>Implementar o jogo digital;</a:t>
            </a:r>
          </a:p>
          <a:p>
            <a:pPr marL="534988" lvl="0" indent="-534988" algn="just"/>
            <a:r>
              <a:rPr lang="pt-BR" sz="2800" dirty="0" smtClean="0"/>
              <a:t>Realizar testes de verificação lógica do jogo digital </a:t>
            </a:r>
          </a:p>
          <a:p>
            <a:pPr marL="534988" indent="-534988" algn="just"/>
            <a:r>
              <a:rPr lang="pt-BR" sz="2800" dirty="0" smtClean="0"/>
              <a:t>Documentar o Trabalho de Conclusão de Curso</a:t>
            </a:r>
          </a:p>
          <a:p>
            <a:pPr lvl="0"/>
            <a:endParaRPr lang="pt-BR" sz="3200" dirty="0" smtClean="0"/>
          </a:p>
          <a:p>
            <a:pPr lvl="0"/>
            <a:endParaRPr lang="pt-BR" sz="3200" dirty="0" smtClean="0"/>
          </a:p>
          <a:p>
            <a:pPr lvl="0"/>
            <a:endParaRPr lang="pt-BR" sz="3200" dirty="0" smtClean="0"/>
          </a:p>
          <a:p>
            <a:pPr lvl="0"/>
            <a:endParaRPr lang="pt-BR" sz="3200" dirty="0" smtClean="0"/>
          </a:p>
          <a:p>
            <a:pPr lvl="0"/>
            <a:endParaRPr lang="pt-BR" sz="3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Objetivo Específicos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4102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1412776"/>
            <a:ext cx="8064896" cy="4680519"/>
          </a:xfrm>
        </p:spPr>
        <p:txBody>
          <a:bodyPr anchor="t" anchorCtr="0">
            <a:noAutofit/>
          </a:bodyPr>
          <a:lstStyle/>
          <a:p>
            <a:pPr marL="1081088" indent="0" algn="just">
              <a:buNone/>
            </a:pPr>
            <a:r>
              <a:rPr lang="pt-BR" sz="2800" dirty="0" smtClean="0"/>
              <a:t>Os jogos construídos com suporte tecnológico ou computacional são conhecidos como jogos eletrônicos, jogos digitais ou </a:t>
            </a:r>
            <a:r>
              <a:rPr lang="pt-BR" sz="2800" i="1" dirty="0" smtClean="0"/>
              <a:t>games</a:t>
            </a:r>
            <a:r>
              <a:rPr lang="pt-BR" sz="2800" dirty="0" smtClean="0"/>
              <a:t>. </a:t>
            </a:r>
          </a:p>
          <a:p>
            <a:pPr algn="just">
              <a:buNone/>
            </a:pPr>
            <a:endParaRPr lang="pt-BR" sz="2800" dirty="0" smtClean="0"/>
          </a:p>
          <a:p>
            <a:pPr marL="355600" indent="-355600" algn="just"/>
            <a:r>
              <a:rPr lang="pt-BR" sz="2400" dirty="0" smtClean="0"/>
              <a:t>Gêneros</a:t>
            </a:r>
          </a:p>
          <a:p>
            <a:pPr marL="355600" indent="-355600" algn="just"/>
            <a:r>
              <a:rPr lang="pt-BR" sz="2400" dirty="0" smtClean="0"/>
              <a:t>Ferramentas para desenvolvimento</a:t>
            </a:r>
          </a:p>
          <a:p>
            <a:pPr algn="just"/>
            <a:endParaRPr lang="pt-BR" sz="2800" dirty="0" smtClean="0"/>
          </a:p>
          <a:p>
            <a:pPr algn="just">
              <a:buNone/>
            </a:pPr>
            <a:endParaRPr lang="pt-BR" sz="2400" dirty="0" smtClean="0"/>
          </a:p>
          <a:p>
            <a:pPr algn="just">
              <a:buNone/>
            </a:pPr>
            <a:r>
              <a:rPr lang="pt-BR" sz="2400" dirty="0" smtClean="0"/>
              <a:t>			</a:t>
            </a:r>
            <a:r>
              <a:rPr lang="pt-BR" sz="2400" i="1" dirty="0" err="1" smtClean="0"/>
              <a:t>Tiled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Map</a:t>
            </a:r>
            <a:r>
              <a:rPr lang="pt-BR" sz="2400" i="1" dirty="0" smtClean="0"/>
              <a:t> </a:t>
            </a:r>
            <a:r>
              <a:rPr lang="pt-BR" sz="2400" dirty="0" smtClean="0"/>
              <a:t>Editor</a:t>
            </a:r>
          </a:p>
          <a:p>
            <a:pPr algn="just"/>
            <a:endParaRPr lang="pt-BR" sz="2800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Jogos Digitais   </a:t>
            </a:r>
            <a:endParaRPr lang="pt-BR" sz="4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501008"/>
            <a:ext cx="2569468" cy="2569468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5400000">
            <a:off x="2357464" y="4419400"/>
            <a:ext cx="684656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7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28800"/>
            <a:ext cx="8003232" cy="5040560"/>
          </a:xfrm>
        </p:spPr>
        <p:txBody>
          <a:bodyPr anchor="t" anchorCtr="0">
            <a:noAutofit/>
          </a:bodyPr>
          <a:lstStyle/>
          <a:p>
            <a:pPr marL="1258888" indent="0" algn="just">
              <a:buNone/>
            </a:pPr>
            <a:r>
              <a:rPr lang="pt-BR" sz="2200" dirty="0" smtClean="0"/>
              <a:t>Os jogos educativos computadorizados são elaborados para </a:t>
            </a:r>
            <a:r>
              <a:rPr lang="pt-BR" sz="2200" b="1" dirty="0" smtClean="0"/>
              <a:t>divertir</a:t>
            </a:r>
            <a:r>
              <a:rPr lang="pt-BR" sz="2200" dirty="0" smtClean="0"/>
              <a:t> os alunos e aumentar a chance na </a:t>
            </a:r>
            <a:r>
              <a:rPr lang="pt-BR" sz="2200" b="1" dirty="0" smtClean="0"/>
              <a:t>aprendizagem</a:t>
            </a:r>
            <a:r>
              <a:rPr lang="pt-BR" sz="2200" dirty="0" smtClean="0"/>
              <a:t> de conceitos, conteúdos e habilidades embutidos no jogo. [...] As características que tornaram os jogos educativos computadorizados intrinsecamente motivadores são o </a:t>
            </a:r>
            <a:r>
              <a:rPr lang="pt-BR" sz="2200" b="1" dirty="0" smtClean="0"/>
              <a:t>desafio</a:t>
            </a:r>
            <a:r>
              <a:rPr lang="pt-BR" sz="2200" dirty="0" smtClean="0"/>
              <a:t>, a </a:t>
            </a:r>
            <a:r>
              <a:rPr lang="pt-BR" sz="2200" b="1" dirty="0" smtClean="0"/>
              <a:t>fantasia</a:t>
            </a:r>
            <a:r>
              <a:rPr lang="pt-BR" sz="2200" dirty="0" smtClean="0"/>
              <a:t> e a </a:t>
            </a:r>
            <a:r>
              <a:rPr lang="pt-BR" sz="2200" b="1" dirty="0" smtClean="0"/>
              <a:t>curiosidade</a:t>
            </a:r>
            <a:r>
              <a:rPr lang="pt-BR" sz="2200" dirty="0" smtClean="0"/>
              <a:t>. Silveira (1999, p.15)</a:t>
            </a:r>
          </a:p>
          <a:p>
            <a:endParaRPr lang="pt-BR" sz="2200" dirty="0" smtClean="0"/>
          </a:p>
          <a:p>
            <a:pPr marL="1263650" indent="-4763" algn="just">
              <a:buNone/>
            </a:pPr>
            <a:r>
              <a:rPr lang="pt-BR" sz="2200" dirty="0" smtClean="0"/>
              <a:t>Os jogos educativos são aqueles criados para ensinar enquanto distraem. (NOVAK, 2010)</a:t>
            </a:r>
          </a:p>
          <a:p>
            <a:endParaRPr lang="pt-BR" sz="3200" dirty="0" smtClean="0"/>
          </a:p>
          <a:p>
            <a:pPr>
              <a:buNone/>
            </a:pPr>
            <a:endParaRPr lang="pt-BR" sz="2200" dirty="0" smtClean="0"/>
          </a:p>
          <a:p>
            <a:pPr>
              <a:buNone/>
            </a:pPr>
            <a:r>
              <a:rPr lang="pt-BR" sz="2200" dirty="0" smtClean="0"/>
              <a:t>	</a:t>
            </a:r>
            <a:r>
              <a:rPr lang="pt-BR" sz="2200" b="1" dirty="0" smtClean="0"/>
              <a:t>Inteligência Artificial em jogos educacionais</a:t>
            </a:r>
          </a:p>
          <a:p>
            <a:pPr>
              <a:buNone/>
            </a:pPr>
            <a:r>
              <a:rPr lang="pt-BR" sz="3200" dirty="0" smtClean="0"/>
              <a:t> </a:t>
            </a:r>
            <a:endParaRPr lang="pt-BR" sz="3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95536" y="457200"/>
            <a:ext cx="7200800" cy="1027584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Jogos Digitais Educacionais </a:t>
            </a:r>
            <a:endParaRPr lang="pt-BR" sz="4000" dirty="0"/>
          </a:p>
        </p:txBody>
      </p:sp>
      <p:sp>
        <p:nvSpPr>
          <p:cNvPr id="4" name="Seta para a direita 3"/>
          <p:cNvSpPr/>
          <p:nvPr/>
        </p:nvSpPr>
        <p:spPr>
          <a:xfrm rot="5400000">
            <a:off x="-1224644" y="3609020"/>
            <a:ext cx="4248472" cy="576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3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to">
  <a:themeElements>
    <a:clrScheme name="Compo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1567</TotalTime>
  <Words>804</Words>
  <Application>Microsoft Office PowerPoint</Application>
  <PresentationFormat>Apresentação na tela (4:3)</PresentationFormat>
  <Paragraphs>158</Paragraphs>
  <Slides>24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Composto</vt:lpstr>
      <vt:lpstr>Serious game para a área de nutrição infantil</vt:lpstr>
      <vt:lpstr>Roteiro</vt:lpstr>
      <vt:lpstr>Problema</vt:lpstr>
      <vt:lpstr>Solução proposta</vt:lpstr>
      <vt:lpstr>Delimitação do escopo</vt:lpstr>
      <vt:lpstr>Objetivo Geral</vt:lpstr>
      <vt:lpstr>Objetivo Específicos </vt:lpstr>
      <vt:lpstr>Jogos Digitais   </vt:lpstr>
      <vt:lpstr>Jogos Digitais Educacionais </vt:lpstr>
      <vt:lpstr>Projeto</vt:lpstr>
      <vt:lpstr>Desenvolvimento </vt:lpstr>
      <vt:lpstr>Interface </vt:lpstr>
      <vt:lpstr>Interface </vt:lpstr>
      <vt:lpstr>Interface</vt:lpstr>
      <vt:lpstr>Interface</vt:lpstr>
      <vt:lpstr>Interface</vt:lpstr>
      <vt:lpstr>Interface</vt:lpstr>
      <vt:lpstr>Interface</vt:lpstr>
      <vt:lpstr>Interface</vt:lpstr>
      <vt:lpstr>Alimentos</vt:lpstr>
      <vt:lpstr>Projeto/Desenvolvimento </vt:lpstr>
      <vt:lpstr>Considerações Finais</vt:lpstr>
      <vt:lpstr>Trabalhos Futuros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</dc:creator>
  <cp:lastModifiedBy>Leandro Amaral</cp:lastModifiedBy>
  <cp:revision>120</cp:revision>
  <dcterms:created xsi:type="dcterms:W3CDTF">2012-06-25T15:50:48Z</dcterms:created>
  <dcterms:modified xsi:type="dcterms:W3CDTF">2012-11-23T20:02:56Z</dcterms:modified>
</cp:coreProperties>
</file>