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8"/>
  </p:sldMasterIdLst>
  <p:notesMasterIdLst>
    <p:notesMasterId r:id="rId57"/>
  </p:notesMasterIdLst>
  <p:sldIdLst>
    <p:sldId id="269" r:id="rId29"/>
    <p:sldId id="257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88" r:id="rId38"/>
    <p:sldId id="260" r:id="rId39"/>
    <p:sldId id="281" r:id="rId40"/>
    <p:sldId id="270" r:id="rId41"/>
    <p:sldId id="271" r:id="rId42"/>
    <p:sldId id="261" r:id="rId43"/>
    <p:sldId id="275" r:id="rId44"/>
    <p:sldId id="272" r:id="rId45"/>
    <p:sldId id="263" r:id="rId46"/>
    <p:sldId id="268" r:id="rId47"/>
    <p:sldId id="292" r:id="rId48"/>
    <p:sldId id="291" r:id="rId49"/>
    <p:sldId id="277" r:id="rId50"/>
    <p:sldId id="278" r:id="rId51"/>
    <p:sldId id="279" r:id="rId52"/>
    <p:sldId id="280" r:id="rId53"/>
    <p:sldId id="265" r:id="rId54"/>
    <p:sldId id="259" r:id="rId55"/>
    <p:sldId id="26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5473" autoAdjust="0"/>
  </p:normalViewPr>
  <p:slideViewPr>
    <p:cSldViewPr snapToGrid="0">
      <p:cViewPr varScale="1">
        <p:scale>
          <a:sx n="64" d="100"/>
          <a:sy n="64" d="100"/>
        </p:scale>
        <p:origin x="23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1.xml"/><Relationship Id="rId21" Type="http://schemas.openxmlformats.org/officeDocument/2006/relationships/customXml" Target="../customXml/item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47" Type="http://schemas.openxmlformats.org/officeDocument/2006/relationships/slide" Target="slides/slide19.xml"/><Relationship Id="rId50" Type="http://schemas.openxmlformats.org/officeDocument/2006/relationships/slide" Target="slides/slide22.xml"/><Relationship Id="rId55" Type="http://schemas.openxmlformats.org/officeDocument/2006/relationships/slide" Target="slides/slide27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slide" Target="slides/slide17.xml"/><Relationship Id="rId53" Type="http://schemas.openxmlformats.org/officeDocument/2006/relationships/slide" Target="slides/slide25.xml"/><Relationship Id="rId58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slide" Target="slides/slide15.xml"/><Relationship Id="rId48" Type="http://schemas.openxmlformats.org/officeDocument/2006/relationships/slide" Target="slides/slide20.xml"/><Relationship Id="rId56" Type="http://schemas.openxmlformats.org/officeDocument/2006/relationships/slide" Target="slides/slide28.xml"/><Relationship Id="rId8" Type="http://schemas.openxmlformats.org/officeDocument/2006/relationships/customXml" Target="../customXml/item8.xml"/><Relationship Id="rId51" Type="http://schemas.openxmlformats.org/officeDocument/2006/relationships/slide" Target="slides/slide2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slide" Target="slides/slide18.xml"/><Relationship Id="rId5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3.xml"/><Relationship Id="rId54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slide" Target="slides/slide8.xml"/><Relationship Id="rId49" Type="http://schemas.openxmlformats.org/officeDocument/2006/relationships/slide" Target="slides/slide21.xml"/><Relationship Id="rId57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31" Type="http://schemas.openxmlformats.org/officeDocument/2006/relationships/slide" Target="slides/slide3.xml"/><Relationship Id="rId44" Type="http://schemas.openxmlformats.org/officeDocument/2006/relationships/slide" Target="slides/slide16.xml"/><Relationship Id="rId52" Type="http://schemas.openxmlformats.org/officeDocument/2006/relationships/slide" Target="slides/slide24.xml"/><Relationship Id="rId6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AA0A5-FBD7-4C81-890E-633F86614C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8D2D2-3821-4701-A278-BFAB01BBC014}">
      <dgm:prSet phldrT="[Text]"/>
      <dgm:spPr/>
      <dgm:t>
        <a:bodyPr/>
        <a:lstStyle/>
        <a:p>
          <a:r>
            <a:rPr lang="en-US" dirty="0"/>
            <a:t>Testing sounds</a:t>
          </a:r>
        </a:p>
      </dgm:t>
    </dgm:pt>
    <dgm:pt modelId="{211EF5FE-33CB-4F9D-84DE-5D07848BA846}" type="parTrans" cxnId="{C650C440-A6F8-4EDD-A2CA-592E8D278193}">
      <dgm:prSet/>
      <dgm:spPr/>
      <dgm:t>
        <a:bodyPr/>
        <a:lstStyle/>
        <a:p>
          <a:endParaRPr lang="en-US"/>
        </a:p>
      </dgm:t>
    </dgm:pt>
    <dgm:pt modelId="{88700EB4-B969-488B-9666-CB73BE8872D6}" type="sibTrans" cxnId="{C650C440-A6F8-4EDD-A2CA-592E8D278193}">
      <dgm:prSet/>
      <dgm:spPr/>
      <dgm:t>
        <a:bodyPr/>
        <a:lstStyle/>
        <a:p>
          <a:endParaRPr lang="en-US"/>
        </a:p>
      </dgm:t>
    </dgm:pt>
    <dgm:pt modelId="{E338106C-5242-4984-A36A-1655A7A7ABEC}">
      <dgm:prSet phldrT="[Text]"/>
      <dgm:spPr/>
      <dgm:t>
        <a:bodyPr/>
        <a:lstStyle/>
        <a:p>
          <a:r>
            <a:rPr lang="en-US" dirty="0"/>
            <a:t>Start recording</a:t>
          </a:r>
        </a:p>
      </dgm:t>
    </dgm:pt>
    <dgm:pt modelId="{58EE5F5C-E769-46B0-B6D0-A8FAAE9DA995}" type="parTrans" cxnId="{F46F1CE1-A9EC-4246-90F9-BBE3580A315F}">
      <dgm:prSet/>
      <dgm:spPr/>
      <dgm:t>
        <a:bodyPr/>
        <a:lstStyle/>
        <a:p>
          <a:endParaRPr lang="en-US"/>
        </a:p>
      </dgm:t>
    </dgm:pt>
    <dgm:pt modelId="{8076776B-C5D3-4F5E-855C-AC4175E5266B}" type="sibTrans" cxnId="{F46F1CE1-A9EC-4246-90F9-BBE3580A315F}">
      <dgm:prSet/>
      <dgm:spPr/>
      <dgm:t>
        <a:bodyPr/>
        <a:lstStyle/>
        <a:p>
          <a:endParaRPr lang="en-US"/>
        </a:p>
      </dgm:t>
    </dgm:pt>
    <dgm:pt modelId="{CA150011-7FDE-43DE-B28C-D6258E2A17AA}">
      <dgm:prSet phldrT="[Text]"/>
      <dgm:spPr/>
      <dgm:t>
        <a:bodyPr/>
        <a:lstStyle/>
        <a:p>
          <a:r>
            <a:rPr lang="en-US" dirty="0"/>
            <a:t>Making sounds</a:t>
          </a:r>
        </a:p>
      </dgm:t>
    </dgm:pt>
    <dgm:pt modelId="{AE01A340-851D-4892-B287-3CA90BF7E587}" type="parTrans" cxnId="{858D0A61-C861-4283-9136-1F36040B2850}">
      <dgm:prSet/>
      <dgm:spPr/>
      <dgm:t>
        <a:bodyPr/>
        <a:lstStyle/>
        <a:p>
          <a:endParaRPr lang="en-US"/>
        </a:p>
      </dgm:t>
    </dgm:pt>
    <dgm:pt modelId="{44A4737A-24D0-46B6-AB73-55F3D32BB589}" type="sibTrans" cxnId="{858D0A61-C861-4283-9136-1F36040B2850}">
      <dgm:prSet/>
      <dgm:spPr/>
      <dgm:t>
        <a:bodyPr/>
        <a:lstStyle/>
        <a:p>
          <a:endParaRPr lang="en-US"/>
        </a:p>
      </dgm:t>
    </dgm:pt>
    <dgm:pt modelId="{71050950-0F16-4DC3-9618-7962A5B648A2}">
      <dgm:prSet phldrT="[Text]"/>
      <dgm:spPr/>
      <dgm:t>
        <a:bodyPr/>
        <a:lstStyle/>
        <a:p>
          <a:r>
            <a:rPr lang="en-US" dirty="0"/>
            <a:t>Stop recording</a:t>
          </a:r>
        </a:p>
      </dgm:t>
    </dgm:pt>
    <dgm:pt modelId="{6A63106D-70BC-43EE-A993-16B61D81C3E1}" type="parTrans" cxnId="{5E9580BD-A1C2-4830-B655-833CE11B0893}">
      <dgm:prSet/>
      <dgm:spPr/>
      <dgm:t>
        <a:bodyPr/>
        <a:lstStyle/>
        <a:p>
          <a:endParaRPr lang="en-US"/>
        </a:p>
      </dgm:t>
    </dgm:pt>
    <dgm:pt modelId="{FF295BB9-9E6C-4F6F-A6AF-00AC1FFCF0FA}" type="sibTrans" cxnId="{5E9580BD-A1C2-4830-B655-833CE11B0893}">
      <dgm:prSet/>
      <dgm:spPr/>
      <dgm:t>
        <a:bodyPr/>
        <a:lstStyle/>
        <a:p>
          <a:endParaRPr lang="en-US"/>
        </a:p>
      </dgm:t>
    </dgm:pt>
    <dgm:pt modelId="{518F6B47-FFA7-40B1-BE2D-332D62954591}">
      <dgm:prSet phldrT="[Text]"/>
      <dgm:spPr/>
      <dgm:t>
        <a:bodyPr/>
        <a:lstStyle/>
        <a:p>
          <a:r>
            <a:rPr lang="en-US" dirty="0"/>
            <a:t>Export to file</a:t>
          </a:r>
        </a:p>
      </dgm:t>
    </dgm:pt>
    <dgm:pt modelId="{64D240ED-32DE-49ED-9AD8-DB45E40D0DDD}" type="parTrans" cxnId="{9DDE7523-F5C7-402F-A7DC-89BB85363279}">
      <dgm:prSet/>
      <dgm:spPr/>
      <dgm:t>
        <a:bodyPr/>
        <a:lstStyle/>
        <a:p>
          <a:endParaRPr lang="en-US"/>
        </a:p>
      </dgm:t>
    </dgm:pt>
    <dgm:pt modelId="{141162A4-1A3B-416A-BBAF-61997CBC04DD}" type="sibTrans" cxnId="{9DDE7523-F5C7-402F-A7DC-89BB85363279}">
      <dgm:prSet/>
      <dgm:spPr/>
      <dgm:t>
        <a:bodyPr/>
        <a:lstStyle/>
        <a:p>
          <a:endParaRPr lang="en-US"/>
        </a:p>
      </dgm:t>
    </dgm:pt>
    <dgm:pt modelId="{542D7D18-969B-44A3-A815-665A41506AD9}" type="pres">
      <dgm:prSet presAssocID="{9A4AA0A5-FBD7-4C81-890E-633F86614C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F3C3A-DC2B-45BE-8184-2FF604594528}" type="pres">
      <dgm:prSet presAssocID="{9A4AA0A5-FBD7-4C81-890E-633F86614CE4}" presName="cycle" presStyleCnt="0"/>
      <dgm:spPr/>
    </dgm:pt>
    <dgm:pt modelId="{EA9A7013-93DC-477A-A98F-A0ADF16F5AB8}" type="pres">
      <dgm:prSet presAssocID="{B8A8D2D2-3821-4701-A278-BFAB01BBC014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5F254-9E74-4DFB-8594-3941BC242FD1}" type="pres">
      <dgm:prSet presAssocID="{88700EB4-B969-488B-9666-CB73BE8872D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2891E4D-A304-4F2F-BEE7-FF39C2E0E784}" type="pres">
      <dgm:prSet presAssocID="{E338106C-5242-4984-A36A-1655A7A7ABE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066B9-8C72-423F-852B-A83CA3D95087}" type="pres">
      <dgm:prSet presAssocID="{CA150011-7FDE-43DE-B28C-D6258E2A17A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11810-9CAF-48FE-9365-EF0CE1D74BFB}" type="pres">
      <dgm:prSet presAssocID="{71050950-0F16-4DC3-9618-7962A5B648A2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18A2E-C2A8-4900-81A4-AFA67C5BE681}" type="pres">
      <dgm:prSet presAssocID="{518F6B47-FFA7-40B1-BE2D-332D6295459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3570C-D556-4B95-9CEA-04EE3F875215}" type="presOf" srcId="{518F6B47-FFA7-40B1-BE2D-332D62954591}" destId="{84718A2E-C2A8-4900-81A4-AFA67C5BE681}" srcOrd="0" destOrd="0" presId="urn:microsoft.com/office/officeart/2005/8/layout/cycle3"/>
    <dgm:cxn modelId="{858D0A61-C861-4283-9136-1F36040B2850}" srcId="{9A4AA0A5-FBD7-4C81-890E-633F86614CE4}" destId="{CA150011-7FDE-43DE-B28C-D6258E2A17AA}" srcOrd="2" destOrd="0" parTransId="{AE01A340-851D-4892-B287-3CA90BF7E587}" sibTransId="{44A4737A-24D0-46B6-AB73-55F3D32BB589}"/>
    <dgm:cxn modelId="{FEEEFDAE-5250-408F-80ED-B00CC2CC69EE}" type="presOf" srcId="{B8A8D2D2-3821-4701-A278-BFAB01BBC014}" destId="{EA9A7013-93DC-477A-A98F-A0ADF16F5AB8}" srcOrd="0" destOrd="0" presId="urn:microsoft.com/office/officeart/2005/8/layout/cycle3"/>
    <dgm:cxn modelId="{9DDE7523-F5C7-402F-A7DC-89BB85363279}" srcId="{9A4AA0A5-FBD7-4C81-890E-633F86614CE4}" destId="{518F6B47-FFA7-40B1-BE2D-332D62954591}" srcOrd="4" destOrd="0" parTransId="{64D240ED-32DE-49ED-9AD8-DB45E40D0DDD}" sibTransId="{141162A4-1A3B-416A-BBAF-61997CBC04DD}"/>
    <dgm:cxn modelId="{5E9580BD-A1C2-4830-B655-833CE11B0893}" srcId="{9A4AA0A5-FBD7-4C81-890E-633F86614CE4}" destId="{71050950-0F16-4DC3-9618-7962A5B648A2}" srcOrd="3" destOrd="0" parTransId="{6A63106D-70BC-43EE-A993-16B61D81C3E1}" sibTransId="{FF295BB9-9E6C-4F6F-A6AF-00AC1FFCF0FA}"/>
    <dgm:cxn modelId="{76A1A2A5-3673-4A4B-A3E6-FCFBB2DA002D}" type="presOf" srcId="{CA150011-7FDE-43DE-B28C-D6258E2A17AA}" destId="{A87066B9-8C72-423F-852B-A83CA3D95087}" srcOrd="0" destOrd="0" presId="urn:microsoft.com/office/officeart/2005/8/layout/cycle3"/>
    <dgm:cxn modelId="{6FCBF73A-6085-4E0F-8FD6-F3EB6EAA52FA}" type="presOf" srcId="{71050950-0F16-4DC3-9618-7962A5B648A2}" destId="{E0311810-9CAF-48FE-9365-EF0CE1D74BFB}" srcOrd="0" destOrd="0" presId="urn:microsoft.com/office/officeart/2005/8/layout/cycle3"/>
    <dgm:cxn modelId="{086CA666-F5F6-4CB6-8291-A608D9C822BC}" type="presOf" srcId="{E338106C-5242-4984-A36A-1655A7A7ABEC}" destId="{02891E4D-A304-4F2F-BEE7-FF39C2E0E784}" srcOrd="0" destOrd="0" presId="urn:microsoft.com/office/officeart/2005/8/layout/cycle3"/>
    <dgm:cxn modelId="{C650C440-A6F8-4EDD-A2CA-592E8D278193}" srcId="{9A4AA0A5-FBD7-4C81-890E-633F86614CE4}" destId="{B8A8D2D2-3821-4701-A278-BFAB01BBC014}" srcOrd="0" destOrd="0" parTransId="{211EF5FE-33CB-4F9D-84DE-5D07848BA846}" sibTransId="{88700EB4-B969-488B-9666-CB73BE8872D6}"/>
    <dgm:cxn modelId="{4C24678E-4555-4E07-A284-6318BA091D23}" type="presOf" srcId="{9A4AA0A5-FBD7-4C81-890E-633F86614CE4}" destId="{542D7D18-969B-44A3-A815-665A41506AD9}" srcOrd="0" destOrd="0" presId="urn:microsoft.com/office/officeart/2005/8/layout/cycle3"/>
    <dgm:cxn modelId="{5C556945-C4B3-4275-A95C-A24C20DF050F}" type="presOf" srcId="{88700EB4-B969-488B-9666-CB73BE8872D6}" destId="{1435F254-9E74-4DFB-8594-3941BC242FD1}" srcOrd="0" destOrd="0" presId="urn:microsoft.com/office/officeart/2005/8/layout/cycle3"/>
    <dgm:cxn modelId="{F46F1CE1-A9EC-4246-90F9-BBE3580A315F}" srcId="{9A4AA0A5-FBD7-4C81-890E-633F86614CE4}" destId="{E338106C-5242-4984-A36A-1655A7A7ABEC}" srcOrd="1" destOrd="0" parTransId="{58EE5F5C-E769-46B0-B6D0-A8FAAE9DA995}" sibTransId="{8076776B-C5D3-4F5E-855C-AC4175E5266B}"/>
    <dgm:cxn modelId="{52215F2B-55A1-4267-B84F-4BF9F0C068F9}" type="presParOf" srcId="{542D7D18-969B-44A3-A815-665A41506AD9}" destId="{6E0F3C3A-DC2B-45BE-8184-2FF604594528}" srcOrd="0" destOrd="0" presId="urn:microsoft.com/office/officeart/2005/8/layout/cycle3"/>
    <dgm:cxn modelId="{0730E3D1-EFBE-4873-83C9-CB285650266B}" type="presParOf" srcId="{6E0F3C3A-DC2B-45BE-8184-2FF604594528}" destId="{EA9A7013-93DC-477A-A98F-A0ADF16F5AB8}" srcOrd="0" destOrd="0" presId="urn:microsoft.com/office/officeart/2005/8/layout/cycle3"/>
    <dgm:cxn modelId="{D343ADF7-51D5-496B-A61F-065FAF3D4100}" type="presParOf" srcId="{6E0F3C3A-DC2B-45BE-8184-2FF604594528}" destId="{1435F254-9E74-4DFB-8594-3941BC242FD1}" srcOrd="1" destOrd="0" presId="urn:microsoft.com/office/officeart/2005/8/layout/cycle3"/>
    <dgm:cxn modelId="{5583BD00-9246-467B-86EC-CB5AD2C1BDEA}" type="presParOf" srcId="{6E0F3C3A-DC2B-45BE-8184-2FF604594528}" destId="{02891E4D-A304-4F2F-BEE7-FF39C2E0E784}" srcOrd="2" destOrd="0" presId="urn:microsoft.com/office/officeart/2005/8/layout/cycle3"/>
    <dgm:cxn modelId="{2804D4FF-F790-43FA-9F2D-529C7D010CB9}" type="presParOf" srcId="{6E0F3C3A-DC2B-45BE-8184-2FF604594528}" destId="{A87066B9-8C72-423F-852B-A83CA3D95087}" srcOrd="3" destOrd="0" presId="urn:microsoft.com/office/officeart/2005/8/layout/cycle3"/>
    <dgm:cxn modelId="{ADF580E1-8F7C-485F-8094-8D60228C7A0B}" type="presParOf" srcId="{6E0F3C3A-DC2B-45BE-8184-2FF604594528}" destId="{E0311810-9CAF-48FE-9365-EF0CE1D74BFB}" srcOrd="4" destOrd="0" presId="urn:microsoft.com/office/officeart/2005/8/layout/cycle3"/>
    <dgm:cxn modelId="{CE882E7D-F154-4CD8-B78D-DD50B020E7AF}" type="presParOf" srcId="{6E0F3C3A-DC2B-45BE-8184-2FF604594528}" destId="{84718A2E-C2A8-4900-81A4-AFA67C5BE68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F254-9E74-4DFB-8594-3941BC242FD1}">
      <dsp:nvSpPr>
        <dsp:cNvPr id="0" name=""/>
        <dsp:cNvSpPr/>
      </dsp:nvSpPr>
      <dsp:spPr>
        <a:xfrm>
          <a:off x="483577" y="15713"/>
          <a:ext cx="3711888" cy="3711888"/>
        </a:xfrm>
        <a:prstGeom prst="circularArrow">
          <a:avLst>
            <a:gd name="adj1" fmla="val 5544"/>
            <a:gd name="adj2" fmla="val 330680"/>
            <a:gd name="adj3" fmla="val 13869061"/>
            <a:gd name="adj4" fmla="val 1732953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7013-93DC-477A-A98F-A0ADF16F5AB8}">
      <dsp:nvSpPr>
        <dsp:cNvPr id="0" name=""/>
        <dsp:cNvSpPr/>
      </dsp:nvSpPr>
      <dsp:spPr>
        <a:xfrm>
          <a:off x="1505610" y="35335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Testing sounds</a:t>
          </a:r>
        </a:p>
      </dsp:txBody>
      <dsp:txXfrm>
        <a:off x="1546318" y="76043"/>
        <a:ext cx="1586407" cy="752495"/>
      </dsp:txXfrm>
    </dsp:sp>
    <dsp:sp modelId="{02891E4D-A304-4F2F-BEE7-FF39C2E0E784}">
      <dsp:nvSpPr>
        <dsp:cNvPr id="0" name=""/>
        <dsp:cNvSpPr/>
      </dsp:nvSpPr>
      <dsp:spPr>
        <a:xfrm>
          <a:off x="3011032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Start recording</a:t>
          </a:r>
        </a:p>
      </dsp:txBody>
      <dsp:txXfrm>
        <a:off x="3051740" y="1169796"/>
        <a:ext cx="1586407" cy="752495"/>
      </dsp:txXfrm>
    </dsp:sp>
    <dsp:sp modelId="{A87066B9-8C72-423F-852B-A83CA3D95087}">
      <dsp:nvSpPr>
        <dsp:cNvPr id="0" name=""/>
        <dsp:cNvSpPr/>
      </dsp:nvSpPr>
      <dsp:spPr>
        <a:xfrm>
          <a:off x="2436012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Making sounds</a:t>
          </a:r>
        </a:p>
      </dsp:txBody>
      <dsp:txXfrm>
        <a:off x="2476720" y="2939526"/>
        <a:ext cx="1586407" cy="752495"/>
      </dsp:txXfrm>
    </dsp:sp>
    <dsp:sp modelId="{E0311810-9CAF-48FE-9365-EF0CE1D74BFB}">
      <dsp:nvSpPr>
        <dsp:cNvPr id="0" name=""/>
        <dsp:cNvSpPr/>
      </dsp:nvSpPr>
      <dsp:spPr>
        <a:xfrm>
          <a:off x="575208" y="289881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Stop recording</a:t>
          </a:r>
        </a:p>
      </dsp:txBody>
      <dsp:txXfrm>
        <a:off x="615916" y="2939526"/>
        <a:ext cx="1586407" cy="752495"/>
      </dsp:txXfrm>
    </dsp:sp>
    <dsp:sp modelId="{84718A2E-C2A8-4900-81A4-AFA67C5BE681}">
      <dsp:nvSpPr>
        <dsp:cNvPr id="0" name=""/>
        <dsp:cNvSpPr/>
      </dsp:nvSpPr>
      <dsp:spPr>
        <a:xfrm>
          <a:off x="188" y="1129088"/>
          <a:ext cx="1667823" cy="833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Export to file</a:t>
          </a:r>
        </a:p>
      </dsp:txBody>
      <dsp:txXfrm>
        <a:off x="40896" y="1169796"/>
        <a:ext cx="1586407" cy="75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5A3F3-128A-4D96-B02F-ECDB675C7CC8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ED1A-8388-4503-8515-6BC025807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Zehavit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</a:t>
            </a:r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תמצית </a:t>
            </a:r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עבודות דומות המתארת בצורה מדויקת את מה נעשה העבודות קודמות, מה הן</a:t>
            </a:r>
          </a:p>
          <a:p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 או הביעו, יתרונותיהן וחסרונותיהן.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5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7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יתרונות </a:t>
            </a:r>
            <a:r>
              <a:rPr lang="he-I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הפתרון על פני פתרונות אחרים, או הבדלים עיקריים.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/>
              <a:t>היתרון האחרון שהתוכנה שלנו באמת שונה מהקודמת, כלומר היא כן מחדשת מבחינת מה אפשר ליצור איתה ואילו אפשרויות היא מספקת למשתמש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oran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5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2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3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oran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4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1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zehavit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endParaRPr lang="en-US" dirty="0" smtClean="0"/>
          </a:p>
          <a:p>
            <a:r>
              <a:rPr lang="he-IL" dirty="0" smtClean="0"/>
              <a:t>להוסיף</a:t>
            </a:r>
            <a:r>
              <a:rPr lang="he-IL" baseline="0" dirty="0" smtClean="0"/>
              <a:t> </a:t>
            </a:r>
            <a:r>
              <a:rPr lang="he-IL" baseline="0" dirty="0" smtClean="0"/>
              <a:t>בע"פ:</a:t>
            </a:r>
            <a:endParaRPr lang="en-US" baseline="0" dirty="0" smtClean="0"/>
          </a:p>
          <a:p>
            <a:r>
              <a:rPr lang="he-IL" baseline="0" dirty="0" smtClean="0"/>
              <a:t>*אומן יכול "לראות" את המוזיקה שהוא יוצר</a:t>
            </a:r>
          </a:p>
          <a:p>
            <a:r>
              <a:rPr lang="he-IL" baseline="0" dirty="0" smtClean="0"/>
              <a:t>קהל יכול גם לראות את המוזיקה שהאומן מנגן</a:t>
            </a:r>
            <a:r>
              <a:rPr lang="en-US" baseline="0" dirty="0" smtClean="0"/>
              <a:t>*</a:t>
            </a:r>
            <a:endParaRPr lang="he-IL" baseline="0" dirty="0" smtClean="0"/>
          </a:p>
          <a:p>
            <a:r>
              <a:rPr lang="he-IL" dirty="0" smtClean="0"/>
              <a:t>הנגשה</a:t>
            </a:r>
            <a:r>
              <a:rPr lang="he-IL" baseline="0" dirty="0" smtClean="0"/>
              <a:t> של יצירה והבנה של מוסיקה</a:t>
            </a:r>
            <a:r>
              <a:rPr lang="en-US" baseline="0" dirty="0" smtClean="0"/>
              <a:t>*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לתת</a:t>
            </a:r>
            <a:r>
              <a:rPr lang="he-IL" baseline="0" dirty="0" smtClean="0"/>
              <a:t> </a:t>
            </a:r>
            <a:r>
              <a:rPr lang="he-IL" baseline="0" dirty="0" smtClean="0"/>
              <a:t>דוגמה לגבי אורך הניגון – שנקבע רק עפ"י אורך הציור על ציר </a:t>
            </a:r>
            <a:r>
              <a:rPr lang="en-US" baseline="0" dirty="0" smtClean="0"/>
              <a:t>X</a:t>
            </a:r>
            <a:endParaRPr lang="he-I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למשל – מעגל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Hear </a:t>
            </a:r>
            <a:r>
              <a:rPr lang="en-US" dirty="0" smtClean="0"/>
              <a:t>the entire</a:t>
            </a:r>
            <a:r>
              <a:rPr lang="en-US" baseline="0" dirty="0" smtClean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במקום תווים, כהוראות לנגנים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Hear </a:t>
            </a:r>
            <a:r>
              <a:rPr lang="en-US" dirty="0" smtClean="0"/>
              <a:t>the entire</a:t>
            </a:r>
            <a:r>
              <a:rPr lang="en-US" baseline="0" dirty="0" smtClean="0"/>
              <a:t> canvas – from left to right  + marks the currently played stroke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להסביר מתי כל שלב שימושי: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הראשון כדי לייצר מוזיקה ולהבין אותה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השני בהופעות בזמן אמת: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כדי להראות את המוסיקה שמתנגנת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או במקום תווים, כהוראות לנגנים 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הסבר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על הוידיאו: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Intertwine is a three-movement piece entirely written using the Vuzik composing interface, specifically for an ensemble of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ChoirMob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Choir Mob –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אפליקציה לניגון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כמקהלה, כל סמארטפון מייצר ניגון של כלי נגינה באמצעות טאץ'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zehavit</a:t>
            </a:r>
            <a:endParaRPr lang="he-IL" dirty="0" smtClean="0"/>
          </a:p>
          <a:p>
            <a:endParaRPr lang="en-US" dirty="0" smtClean="0"/>
          </a:p>
          <a:p>
            <a:r>
              <a:rPr lang="he-IL" dirty="0" smtClean="0"/>
              <a:t>להרחיב</a:t>
            </a:r>
            <a:r>
              <a:rPr lang="he-IL" baseline="0" dirty="0" smtClean="0"/>
              <a:t> </a:t>
            </a:r>
            <a:r>
              <a:rPr lang="he-IL" baseline="0" dirty="0" smtClean="0"/>
              <a:t>בע"פ: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 smtClean="0"/>
              <a:t>ככלי ללימוד ילדים: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baseline="0" dirty="0" smtClean="0"/>
              <a:t>ממשיכים במחקר ומתייעצים עם מורים למוזיקה מה האתגרים של ילדים בתחום ואיך לפתור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ED1A-8388-4503-8515-6BC0258079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8D53EE-AD22-4BCC-B47B-45E9D925B68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770F63-C502-4B93-80CE-C4DFE5E1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jikojima.com/rgbmu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14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3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../customXml/item21.xml"/><Relationship Id="rId7" Type="http://schemas.openxmlformats.org/officeDocument/2006/relationships/image" Target="../media/image13.jp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24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3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3.xml"/><Relationship Id="rId21" Type="http://schemas.openxmlformats.org/officeDocument/2006/relationships/image" Target="../media/image13.jpg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22.xml"/><Relationship Id="rId25" Type="http://schemas.openxmlformats.org/officeDocument/2006/relationships/image" Target="../media/image17.png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24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12.xml"/><Relationship Id="rId11" Type="http://schemas.openxmlformats.org/officeDocument/2006/relationships/customXml" Target="../../customXml/item11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8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10.xml"/><Relationship Id="rId19" Type="http://schemas.openxmlformats.org/officeDocument/2006/relationships/notesSlide" Target="../notesSlides/notesSlide25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23.xml"/><Relationship Id="rId2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LA8B8Bkb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d.lib.umich.edu/cache/b/b/p/bbp2372.2012.108/bbp2372.2012.108.pdf#page=4;zoom=75" TargetMode="External"/><Relationship Id="rId4" Type="http://schemas.openxmlformats.org/officeDocument/2006/relationships/hyperlink" Target="https://www.youtube.com/watch?v=Oq7c43mZYd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quod.lib.umich.edu/cache/b/b/p/bbp2372.2017.039/bbp2372.2017.039.pdf#page=1;zoom=7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NhwDzInBjo" TargetMode="External"/><Relationship Id="rId4" Type="http://schemas.openxmlformats.org/officeDocument/2006/relationships/hyperlink" Target="https://quod.lib.umich.edu/cache/b/b/p/bbp2372.1993.114/bbp2372.1993.114.pdf#page=1;zoom=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7c43mZY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NzV7lvgJj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1561813" y="1856963"/>
            <a:ext cx="10105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RGB</a:t>
            </a:r>
            <a:r>
              <a:rPr lang="en-US" sz="8800" dirty="0"/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Music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416697" y="2828835"/>
            <a:ext cx="935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Oran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Gilboa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&amp;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Zehavit</a:t>
            </a:r>
            <a:r>
              <a:rPr lang="en-US" sz="4000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Leibovich</a:t>
            </a:r>
            <a:endParaRPr lang="en-US" sz="4000" cap="all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2" y="2361470"/>
            <a:ext cx="2492578" cy="3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Back to RGB music </a:t>
            </a:r>
            <a:endParaRPr lang="en-US" sz="72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RGB Music is a software interface for creating music from an image through clicking on the image. </a:t>
            </a:r>
          </a:p>
          <a:p>
            <a:pPr marL="0" indent="0">
              <a:buNone/>
            </a:pPr>
            <a:r>
              <a:rPr lang="en-US" dirty="0" smtClean="0"/>
              <a:t>In this project we aim to map between visual elements to sound elements. For example:</a:t>
            </a:r>
          </a:p>
          <a:p>
            <a:r>
              <a:rPr lang="en-US" dirty="0" smtClean="0"/>
              <a:t>Map from the RGB value of a chosen pixel to </a:t>
            </a:r>
            <a:r>
              <a:rPr lang="en-US" dirty="0"/>
              <a:t>unique instrument </a:t>
            </a:r>
            <a:r>
              <a:rPr lang="en-US" dirty="0" smtClean="0"/>
              <a:t>tone</a:t>
            </a:r>
          </a:p>
          <a:p>
            <a:r>
              <a:rPr lang="en-US" dirty="0" smtClean="0"/>
              <a:t>Can be configured to average the RGB value using neighbors pixels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</a:t>
            </a:r>
            <a:r>
              <a:rPr lang="en-US" dirty="0" smtClean="0"/>
              <a:t>VUZIK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Very interactive</a:t>
            </a:r>
          </a:p>
          <a:p>
            <a:pPr lvl="1"/>
            <a:r>
              <a:rPr lang="en-US" dirty="0" smtClean="0"/>
              <a:t>Suitable even for children that can’t read</a:t>
            </a:r>
            <a:endParaRPr lang="en-US" dirty="0"/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Not public</a:t>
            </a:r>
          </a:p>
          <a:p>
            <a:pPr lvl="1"/>
            <a:r>
              <a:rPr lang="en-US" dirty="0" smtClean="0"/>
              <a:t>User needs to be very creative in order to produce fare music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Kenji Kojima, a Japanese visual artist.</a:t>
            </a:r>
          </a:p>
          <a:p>
            <a:r>
              <a:rPr lang="en-US" dirty="0">
                <a:hlinkClick r:id="rId3"/>
              </a:rPr>
              <a:t>http://www.kenjikojima.com/rgbmusic</a:t>
            </a:r>
            <a:endParaRPr lang="en-US" dirty="0"/>
          </a:p>
          <a:p>
            <a:r>
              <a:rPr lang="en-US" dirty="0"/>
              <a:t>Create a music from an image</a:t>
            </a:r>
          </a:p>
          <a:p>
            <a:pPr lvl="1"/>
            <a:r>
              <a:rPr lang="en-US" dirty="0"/>
              <a:t>Reads RGB value of pixels from the top left to the bottom right of an image, then composes an music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Contains a lot of options for user input</a:t>
            </a:r>
          </a:p>
          <a:p>
            <a:pPr lvl="1"/>
            <a:r>
              <a:rPr lang="en-US" dirty="0"/>
              <a:t>Very advanced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r>
              <a:rPr lang="en-US" dirty="0"/>
              <a:t>Out dated - no support</a:t>
            </a:r>
          </a:p>
          <a:p>
            <a:endParaRPr lang="en-US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CFD2F0-6B15-4A12-8AA1-B11FF81A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Work - RGB Music Lab</a:t>
            </a:r>
          </a:p>
        </p:txBody>
      </p:sp>
      <p:pic>
        <p:nvPicPr>
          <p:cNvPr id="1028" name="Picture 4" descr="http://www.kenjikojima.com/rgbmusic/img/RGBMusicLab.jpg">
            <a:extLst>
              <a:ext uri="{FF2B5EF4-FFF2-40B4-BE49-F238E27FC236}">
                <a16:creationId xmlns:a16="http://schemas.microsoft.com/office/drawing/2014/main" id="{D889E65C-0EAE-4D84-A76C-9525DA83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49" y="1849855"/>
            <a:ext cx="6859504" cy="46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EC7F31A7-E3C3-4E42-9B79-D554A8E6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3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will be implemented in Python using the following libraries: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– UI </a:t>
            </a:r>
            <a:endParaRPr lang="en-US" dirty="0" smtClean="0"/>
          </a:p>
          <a:p>
            <a:r>
              <a:rPr lang="en-US" dirty="0" err="1" smtClean="0"/>
              <a:t>SuperCollider</a:t>
            </a:r>
            <a:r>
              <a:rPr lang="en-US" dirty="0" smtClean="0"/>
              <a:t> - as server</a:t>
            </a:r>
            <a:endParaRPr lang="en-US" dirty="0" smtClean="0"/>
          </a:p>
          <a:p>
            <a:r>
              <a:rPr lang="en-US" dirty="0" smtClean="0"/>
              <a:t>OSC – </a:t>
            </a:r>
            <a:r>
              <a:rPr lang="en-US" dirty="0" smtClean="0"/>
              <a:t>as client to </a:t>
            </a:r>
            <a:r>
              <a:rPr lang="en-US" dirty="0" smtClean="0"/>
              <a:t>interact with SC for creating music </a:t>
            </a:r>
          </a:p>
          <a:p>
            <a:r>
              <a:rPr lang="en-US" dirty="0" err="1" smtClean="0"/>
              <a:t>Pil</a:t>
            </a:r>
            <a:r>
              <a:rPr lang="en-US" dirty="0" smtClean="0"/>
              <a:t> -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583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A063DA-B6C5-493D-8524-0B711F773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406006"/>
              </p:ext>
            </p:extLst>
          </p:nvPr>
        </p:nvGraphicFramePr>
        <p:xfrm>
          <a:off x="6432772" y="1794172"/>
          <a:ext cx="4679044" cy="3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5094" y="184829"/>
            <a:ext cx="10058400" cy="1609344"/>
          </a:xfrm>
        </p:spPr>
        <p:txBody>
          <a:bodyPr/>
          <a:lstStyle/>
          <a:p>
            <a:r>
              <a:rPr lang="en-US" dirty="0" smtClean="0"/>
              <a:t>Main use case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808" y="2028146"/>
            <a:ext cx="3214250" cy="458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4" y="147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main use case is very basic – just load the image and click on the image to create music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2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over other products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Our program let the user control which parts from the image will affect the final </a:t>
            </a:r>
            <a:r>
              <a:rPr lang="en-US" sz="2800" dirty="0" smtClean="0"/>
              <a:t>work</a:t>
            </a:r>
            <a:endParaRPr lang="en-US" sz="2800" dirty="0"/>
          </a:p>
          <a:p>
            <a:r>
              <a:rPr lang="en-US" sz="2800" dirty="0"/>
              <a:t> The user can use multiple images for creating one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 The user can use the visual elements of the picture as an auxiliary (not all the music is made up) </a:t>
            </a:r>
            <a:endParaRPr lang="en-US" sz="2800" dirty="0"/>
          </a:p>
          <a:p>
            <a:r>
              <a:rPr lang="en-US" sz="2800" dirty="0"/>
              <a:t> Different purpose</a:t>
            </a:r>
            <a:endParaRPr lang="he-IL" sz="2800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036D1730-067B-4734-98A9-BB1287F1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49" y="2362199"/>
            <a:ext cx="7450189" cy="41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and musical summary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and musical details of the engine are to be defined : basically we want to </a:t>
            </a:r>
            <a:r>
              <a:rPr lang="en-US" dirty="0"/>
              <a:t>have a unique instrument </a:t>
            </a:r>
            <a:r>
              <a:rPr lang="en-US" dirty="0" smtClean="0"/>
              <a:t>timbre for each RGB value and a mapping from </a:t>
            </a:r>
            <a:r>
              <a:rPr lang="en-US" dirty="0"/>
              <a:t>a set of pixels </a:t>
            </a:r>
            <a:r>
              <a:rPr lang="en-US" dirty="0" smtClean="0"/>
              <a:t>(i.e. </a:t>
            </a:r>
            <a:r>
              <a:rPr lang="en-US" dirty="0"/>
              <a:t>the surrounding pixels of the chosen pixel) to pitch or time </a:t>
            </a:r>
            <a:r>
              <a:rPr lang="en-US" dirty="0" smtClean="0"/>
              <a:t>duration </a:t>
            </a:r>
          </a:p>
          <a:p>
            <a:r>
              <a:rPr lang="en-US" dirty="0" smtClean="0"/>
              <a:t>In the advanced phases of the project we would like to give the user the ability to:  </a:t>
            </a:r>
          </a:p>
          <a:p>
            <a:pPr lvl="1"/>
            <a:r>
              <a:rPr lang="en-US" dirty="0" smtClean="0"/>
              <a:t>Change the engine settings (mapping from visual elements to sound elements)</a:t>
            </a:r>
          </a:p>
          <a:p>
            <a:pPr lvl="1"/>
            <a:r>
              <a:rPr lang="en-US" dirty="0" smtClean="0"/>
              <a:t>Record its created music</a:t>
            </a:r>
          </a:p>
          <a:p>
            <a:pPr lvl="1"/>
            <a:r>
              <a:rPr lang="en-US" dirty="0" smtClean="0"/>
              <a:t>Create music based on multiple images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511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970383" y="1559386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Basic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4FD29-95EA-46C4-8545-505173B21007}"/>
              </a:ext>
            </a:extLst>
          </p:cNvPr>
          <p:cNvSpPr txBox="1"/>
          <p:nvPr/>
        </p:nvSpPr>
        <p:spPr>
          <a:xfrm>
            <a:off x="1343606" y="2667382"/>
            <a:ext cx="9358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the user “hear” an image</a:t>
            </a:r>
          </a:p>
          <a:p>
            <a:pPr algn="ctr"/>
            <a:r>
              <a:rPr lang="en-US" sz="2800" dirty="0"/>
              <a:t>OR</a:t>
            </a:r>
          </a:p>
          <a:p>
            <a:pPr algn="ctr"/>
            <a:r>
              <a:rPr lang="en-US" sz="2800" dirty="0"/>
              <a:t>Create music from an image</a:t>
            </a: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52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2BB0B-F4FE-4E3A-950F-688B5F349888}"/>
              </a:ext>
            </a:extLst>
          </p:cNvPr>
          <p:cNvSpPr txBox="1"/>
          <p:nvPr/>
        </p:nvSpPr>
        <p:spPr>
          <a:xfrm>
            <a:off x="787234" y="2233944"/>
            <a:ext cx="1010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Phase 1 – Demo </a:t>
            </a:r>
            <a:endParaRPr lang="en-US" sz="720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6E043A9D-8C6E-412B-9610-EA3C9C02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271"/>
            <a:ext cx="1574469" cy="24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6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4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4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he-IL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ousePointer">
            <a:extLst>
              <a:ext uri="{FF2B5EF4-FFF2-40B4-BE49-F238E27FC236}">
                <a16:creationId xmlns:a16="http://schemas.microsoft.com/office/drawing/2014/main" id="{D257A4DE-9690-4D92-99C3-F10391B5F6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5474254" y="312990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7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42282" y="176955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80730" y="198545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75" y="270024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6" y="364066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28" y="358789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870817" y="198760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4268272" y="510032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5245124" y="510032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>
            <a:extLst>
              <a:ext uri="{FF2B5EF4-FFF2-40B4-BE49-F238E27FC236}">
                <a16:creationId xmlns:a16="http://schemas.microsoft.com/office/drawing/2014/main" id="{1F40398A-D061-4993-8AA1-CE7E9D8FA32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83333" y="1854617"/>
            <a:ext cx="4593574" cy="4518751"/>
            <a:chOff x="0" y="-26498"/>
            <a:chExt cx="9144000" cy="68844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3EBD16-0F07-45FA-B018-C4F177B218A0}"/>
                </a:ext>
              </a:extLst>
            </p:cNvPr>
            <p:cNvGrpSpPr/>
            <p:nvPr/>
          </p:nvGrpSpPr>
          <p:grpSpPr>
            <a:xfrm>
              <a:off x="0" y="-26498"/>
              <a:ext cx="9144000" cy="6884498"/>
              <a:chOff x="0" y="-26498"/>
              <a:chExt cx="9144000" cy="688449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770E91-D522-411A-9F10-F93457AE6E7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C730F-274F-4FF3-B6F3-C0B4A2624E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6" name="WindowTitle">
                <a:extLst>
                  <a:ext uri="{FF2B5EF4-FFF2-40B4-BE49-F238E27FC236}">
                    <a16:creationId xmlns:a16="http://schemas.microsoft.com/office/drawing/2014/main" id="{AF4BB876-1F1A-4336-9642-67A66A78AA32}"/>
                  </a:ext>
                </a:extLst>
              </p:cNvPr>
              <p:cNvSpPr txBox="1"/>
              <p:nvPr/>
            </p:nvSpPr>
            <p:spPr>
              <a:xfrm>
                <a:off x="240975" y="-26498"/>
                <a:ext cx="3027342" cy="351682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RGB</a:t>
                </a:r>
                <a:r>
                  <a:rPr lang="he-IL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Music</a:t>
                </a: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8F413EB3-AE2C-4EB6-9DB4-1E375E6D911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12FC7B2-F7B6-4337-8EFB-611B47F20B9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" name="Line">
                <a:extLst>
                  <a:ext uri="{FF2B5EF4-FFF2-40B4-BE49-F238E27FC236}">
                    <a16:creationId xmlns:a16="http://schemas.microsoft.com/office/drawing/2014/main" id="{0D509EB9-8574-464D-9B5C-9FA1766968D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25E0E5BB-FA99-4A47-9550-6685B40B879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1B02160-A007-47A5-9866-6E78C67E985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242673CD-4AB7-4C90-BF97-43781B2B12E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AF468-16D5-4097-9AFB-F08743CC73A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2A15BC3B-D6DC-41A3-9FE1-0B0DA0132B8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21781" y="2070517"/>
            <a:ext cx="4516845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</a:t>
            </a:r>
            <a:r>
              <a:rPr kumimoji="0" lang="he-IL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UI scheme –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MOCK (Before implementing)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A4FEC63E-33DC-4978-8B13-CA2C36BC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unset over a city&#10;&#10;Description generated with very high confidence">
            <a:extLst>
              <a:ext uri="{FF2B5EF4-FFF2-40B4-BE49-F238E27FC236}">
                <a16:creationId xmlns:a16="http://schemas.microsoft.com/office/drawing/2014/main" id="{6ADF78D2-B28A-45AC-9F78-2D1721F052D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26" y="2785308"/>
            <a:ext cx="2932357" cy="2196940"/>
          </a:xfrm>
          <a:prstGeom prst="rect">
            <a:avLst/>
          </a:prstGeom>
        </p:spPr>
      </p:pic>
      <p:pic>
        <p:nvPicPr>
          <p:cNvPr id="21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E45EE274-2CE8-42ED-A2CA-918D36949E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57" y="3725729"/>
            <a:ext cx="388575" cy="388575"/>
          </a:xfrm>
          <a:prstGeom prst="rect">
            <a:avLst/>
          </a:prstGeom>
        </p:spPr>
      </p:pic>
      <p:pic>
        <p:nvPicPr>
          <p:cNvPr id="23" name="Picture 22" descr="A flat screen tv&#10;&#10;Description generated with high confidence">
            <a:extLst>
              <a:ext uri="{FF2B5EF4-FFF2-40B4-BE49-F238E27FC236}">
                <a16:creationId xmlns:a16="http://schemas.microsoft.com/office/drawing/2014/main" id="{47DCD805-91D1-417F-89D0-17934147F23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9" y="3672950"/>
            <a:ext cx="388575" cy="388575"/>
          </a:xfrm>
          <a:prstGeom prst="rect">
            <a:avLst/>
          </a:prstGeom>
        </p:spPr>
      </p:pic>
      <p:grpSp>
        <p:nvGrpSpPr>
          <p:cNvPr id="47" name="FileMenu">
            <a:extLst>
              <a:ext uri="{FF2B5EF4-FFF2-40B4-BE49-F238E27FC236}">
                <a16:creationId xmlns:a16="http://schemas.microsoft.com/office/drawing/2014/main" id="{F854AF5A-F386-4D54-859D-2FAF5CBBFD1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11868" y="2072668"/>
            <a:ext cx="1397456" cy="917815"/>
            <a:chOff x="3942645" y="2460940"/>
            <a:chExt cx="1397456" cy="9178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89B766-9499-4EAA-A05A-03D4C0C6E64D}"/>
                </a:ext>
              </a:extLst>
            </p:cNvPr>
            <p:cNvGrpSpPr/>
            <p:nvPr/>
          </p:nvGrpSpPr>
          <p:grpSpPr>
            <a:xfrm>
              <a:off x="3942645" y="2689012"/>
              <a:ext cx="1397456" cy="669872"/>
              <a:chOff x="135845" y="3547390"/>
              <a:chExt cx="1397456" cy="823925"/>
            </a:xfrm>
          </p:grpSpPr>
          <p:sp>
            <p:nvSpPr>
              <p:cNvPr id="51" name="Background">
                <a:extLst>
                  <a:ext uri="{FF2B5EF4-FFF2-40B4-BE49-F238E27FC236}">
                    <a16:creationId xmlns:a16="http://schemas.microsoft.com/office/drawing/2014/main" id="{50F1447A-9AFE-4C38-8FB3-8A110870B05F}"/>
                  </a:ext>
                </a:extLst>
              </p:cNvPr>
              <p:cNvSpPr/>
              <p:nvPr/>
            </p:nvSpPr>
            <p:spPr>
              <a:xfrm>
                <a:off x="135845" y="3547930"/>
                <a:ext cx="1397456" cy="82338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52" name="MenuLine">
                <a:extLst>
                  <a:ext uri="{FF2B5EF4-FFF2-40B4-BE49-F238E27FC236}">
                    <a16:creationId xmlns:a16="http://schemas.microsoft.com/office/drawing/2014/main" id="{E62AB4AD-6A2E-45A2-B8D8-D975B31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5" y="3547390"/>
                <a:ext cx="0" cy="82392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49" name="MenuText">
              <a:extLst>
                <a:ext uri="{FF2B5EF4-FFF2-40B4-BE49-F238E27FC236}">
                  <a16:creationId xmlns:a16="http://schemas.microsoft.com/office/drawing/2014/main" id="{1A2105E5-DF53-4023-B326-286A08FE9E49}"/>
                </a:ext>
              </a:extLst>
            </p:cNvPr>
            <p:cNvSpPr txBox="1"/>
            <p:nvPr/>
          </p:nvSpPr>
          <p:spPr>
            <a:xfrm>
              <a:off x="4240411" y="2689010"/>
              <a:ext cx="1099689" cy="689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Load images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Settings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50" name="FileText">
              <a:extLst>
                <a:ext uri="{FF2B5EF4-FFF2-40B4-BE49-F238E27FC236}">
                  <a16:creationId xmlns:a16="http://schemas.microsoft.com/office/drawing/2014/main" id="{34DB1F56-4758-4409-8656-1910F94CD048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9E1628A4-69DE-4023-B51A-1C6842683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r="25299"/>
          <a:stretch/>
        </p:blipFill>
        <p:spPr bwMode="auto">
          <a:xfrm>
            <a:off x="3109323" y="5185383"/>
            <a:ext cx="816788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×ª××× × ×§×©××¨×">
            <a:extLst>
              <a:ext uri="{FF2B5EF4-FFF2-40B4-BE49-F238E27FC236}">
                <a16:creationId xmlns:a16="http://schemas.microsoft.com/office/drawing/2014/main" id="{59CFEFA1-0B67-407B-94E3-670BF2A84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7"/>
          <a:stretch/>
        </p:blipFill>
        <p:spPr bwMode="auto">
          <a:xfrm>
            <a:off x="4086175" y="5185383"/>
            <a:ext cx="838109" cy="8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DragSelection">
            <a:extLst>
              <a:ext uri="{FF2B5EF4-FFF2-40B4-BE49-F238E27FC236}">
                <a16:creationId xmlns:a16="http://schemas.microsoft.com/office/drawing/2014/main" id="{407E5253-D053-4D9D-930B-FFA6BACB4498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997434" y="2512047"/>
            <a:ext cx="1192289" cy="416123"/>
            <a:chOff x="3248152" y="3961292"/>
            <a:chExt cx="1192289" cy="416123"/>
          </a:xfrm>
        </p:grpSpPr>
        <p:sp>
          <p:nvSpPr>
            <p:cNvPr id="29" name="Selection">
              <a:extLst>
                <a:ext uri="{FF2B5EF4-FFF2-40B4-BE49-F238E27FC236}">
                  <a16:creationId xmlns:a16="http://schemas.microsoft.com/office/drawing/2014/main" id="{ECA24AAB-D6DB-4883-A65D-DB8E59BE63B6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3248152" y="3961292"/>
              <a:ext cx="1099690" cy="22860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MousePointer">
              <a:extLst>
                <a:ext uri="{FF2B5EF4-FFF2-40B4-BE49-F238E27FC236}">
                  <a16:creationId xmlns:a16="http://schemas.microsoft.com/office/drawing/2014/main" id="{7D7F54B4-2AC1-4E05-AFE1-811D6A87A447}"/>
                </a:ext>
              </a:extLst>
            </p:cNvPr>
            <p:cNvSpPr/>
            <p:nvPr/>
          </p:nvSpPr>
          <p:spPr>
            <a:xfrm rot="20359169">
              <a:off x="4289388" y="4129721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DialogBox">
            <a:extLst>
              <a:ext uri="{FF2B5EF4-FFF2-40B4-BE49-F238E27FC236}">
                <a16:creationId xmlns:a16="http://schemas.microsoft.com/office/drawing/2014/main" id="{D99BC303-B7DF-4F73-8679-1ACBDAE7F6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6468017" y="1872009"/>
            <a:ext cx="4306436" cy="3079650"/>
            <a:chOff x="2894330" y="2844900"/>
            <a:chExt cx="4215606" cy="30796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064AF4-E54E-4BC7-9B61-310DF01F32EB}"/>
                </a:ext>
              </a:extLst>
            </p:cNvPr>
            <p:cNvGrpSpPr/>
            <p:nvPr/>
          </p:nvGrpSpPr>
          <p:grpSpPr>
            <a:xfrm>
              <a:off x="2894330" y="2844900"/>
              <a:ext cx="3727726" cy="3079650"/>
              <a:chOff x="2161590" y="569937"/>
              <a:chExt cx="3727726" cy="3079650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95D16F9E-7B91-496A-8BF4-EA3BCCA609DD}"/>
                  </a:ext>
                </a:extLst>
              </p:cNvPr>
              <p:cNvSpPr/>
              <p:nvPr/>
            </p:nvSpPr>
            <p:spPr>
              <a:xfrm>
                <a:off x="2161590" y="569937"/>
                <a:ext cx="3727726" cy="3079650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Settings</a:t>
                </a:r>
              </a:p>
            </p:txBody>
          </p:sp>
          <p:sp>
            <p:nvSpPr>
              <p:cNvPr id="37" name="InnerArea">
                <a:extLst>
                  <a:ext uri="{FF2B5EF4-FFF2-40B4-BE49-F238E27FC236}">
                    <a16:creationId xmlns:a16="http://schemas.microsoft.com/office/drawing/2014/main" id="{7E45CC79-9A5B-41C2-A132-33D8296C38F1}"/>
                  </a:ext>
                </a:extLst>
              </p:cNvPr>
              <p:cNvSpPr/>
              <p:nvPr/>
            </p:nvSpPr>
            <p:spPr>
              <a:xfrm>
                <a:off x="2222671" y="806374"/>
                <a:ext cx="3574926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Minimize - Maximize - Close">
              <a:extLst>
                <a:ext uri="{FF2B5EF4-FFF2-40B4-BE49-F238E27FC236}">
                  <a16:creationId xmlns:a16="http://schemas.microsoft.com/office/drawing/2014/main" id="{D087E361-BCA5-4BEF-A27C-EEB47DFDE8D0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4" name="X2">
                <a:extLst>
                  <a:ext uri="{FF2B5EF4-FFF2-40B4-BE49-F238E27FC236}">
                    <a16:creationId xmlns:a16="http://schemas.microsoft.com/office/drawing/2014/main" id="{45CA1101-72E6-4FAC-A82E-0E37E75E1D52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>
                <a:extLst>
                  <a:ext uri="{FF2B5EF4-FFF2-40B4-BE49-F238E27FC236}">
                    <a16:creationId xmlns:a16="http://schemas.microsoft.com/office/drawing/2014/main" id="{57791857-0D73-413E-8A59-AA8A765E38B1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76B803-A70C-4AE3-8C15-8CF986313754}"/>
              </a:ext>
            </a:extLst>
          </p:cNvPr>
          <p:cNvSpPr txBox="1"/>
          <p:nvPr/>
        </p:nvSpPr>
        <p:spPr>
          <a:xfrm>
            <a:off x="6721700" y="2278787"/>
            <a:ext cx="1340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Instruments: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C23CC1-6D49-4F04-8652-B48A7DD97604}"/>
              </a:ext>
            </a:extLst>
          </p:cNvPr>
          <p:cNvSpPr txBox="1"/>
          <p:nvPr/>
        </p:nvSpPr>
        <p:spPr>
          <a:xfrm>
            <a:off x="6765419" y="4348180"/>
            <a:ext cx="117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Radius: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9A617-2B8F-4C00-99AE-9617EA06B387}"/>
              </a:ext>
            </a:extLst>
          </p:cNvPr>
          <p:cNvSpPr txBox="1"/>
          <p:nvPr/>
        </p:nvSpPr>
        <p:spPr>
          <a:xfrm>
            <a:off x="6765419" y="3968799"/>
            <a:ext cx="135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Amplitude:</a:t>
            </a:r>
          </a:p>
        </p:txBody>
      </p:sp>
      <p:grpSp>
        <p:nvGrpSpPr>
          <p:cNvPr id="73" name="List">
            <a:extLst>
              <a:ext uri="{FF2B5EF4-FFF2-40B4-BE49-F238E27FC236}">
                <a16:creationId xmlns:a16="http://schemas.microsoft.com/office/drawing/2014/main" id="{F3E40E65-CBE6-4577-AFF5-A94D9C9A4FB9}"/>
              </a:ext>
            </a:extLst>
          </p:cNvPr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8183829" y="2267491"/>
            <a:ext cx="1471745" cy="1634658"/>
            <a:chOff x="6284282" y="4935719"/>
            <a:chExt cx="1471745" cy="1737152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325A99EC-4B13-4817-92D9-244E823B4B1D}"/>
                </a:ext>
              </a:extLst>
            </p:cNvPr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5" name="Scrollbar">
              <a:extLst>
                <a:ext uri="{FF2B5EF4-FFF2-40B4-BE49-F238E27FC236}">
                  <a16:creationId xmlns:a16="http://schemas.microsoft.com/office/drawing/2014/main" id="{57DA1BF9-57BD-4820-B2B4-E74BBD0910AC}"/>
                </a:ext>
              </a:extLst>
            </p:cNvPr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76" name="CheckBoxChecked">
            <a:extLst>
              <a:ext uri="{FF2B5EF4-FFF2-40B4-BE49-F238E27FC236}">
                <a16:creationId xmlns:a16="http://schemas.microsoft.com/office/drawing/2014/main" id="{033FE83B-58D9-48DF-AC31-8D430FBB86B8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292864" y="2366335"/>
            <a:ext cx="628073" cy="230832"/>
            <a:chOff x="4317072" y="3312427"/>
            <a:chExt cx="628073" cy="23083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023918-842E-4680-8842-566DC2EDD3AE}"/>
                </a:ext>
              </a:extLst>
            </p:cNvPr>
            <p:cNvGrpSpPr/>
            <p:nvPr/>
          </p:nvGrpSpPr>
          <p:grpSpPr>
            <a:xfrm>
              <a:off x="4354470" y="3312427"/>
              <a:ext cx="590675" cy="230832"/>
              <a:chOff x="5179843" y="2087451"/>
              <a:chExt cx="553579" cy="216403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363FDBBE-A8E4-48A3-AFFA-BE281D579982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35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</a:p>
            </p:txBody>
          </p:sp>
          <p:sp>
            <p:nvSpPr>
              <p:cNvPr id="80" name="CheckBox">
                <a:extLst>
                  <a:ext uri="{FF2B5EF4-FFF2-40B4-BE49-F238E27FC236}">
                    <a16:creationId xmlns:a16="http://schemas.microsoft.com/office/drawing/2014/main" id="{9E623FBB-FAF1-4771-A041-51AC8830EAC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C2F8E2CE-FEE5-4397-8D02-A91FCD0E7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CheckBoxUnchecked">
            <a:extLst>
              <a:ext uri="{FF2B5EF4-FFF2-40B4-BE49-F238E27FC236}">
                <a16:creationId xmlns:a16="http://schemas.microsoft.com/office/drawing/2014/main" id="{8DEB474D-D6FF-4AEA-B659-48603D6F0E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330252" y="2645610"/>
            <a:ext cx="658006" cy="230832"/>
            <a:chOff x="5179843" y="2087449"/>
            <a:chExt cx="616683" cy="216403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8829A97C-2EE8-45CF-974E-96F344816258}"/>
                </a:ext>
              </a:extLst>
            </p:cNvPr>
            <p:cNvSpPr txBox="1"/>
            <p:nvPr/>
          </p:nvSpPr>
          <p:spPr>
            <a:xfrm>
              <a:off x="5179848" y="2087449"/>
              <a:ext cx="61667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Drums</a:t>
              </a:r>
            </a:p>
          </p:txBody>
        </p:sp>
        <p:sp>
          <p:nvSpPr>
            <p:cNvPr id="83" name="CheckBox">
              <a:extLst>
                <a:ext uri="{FF2B5EF4-FFF2-40B4-BE49-F238E27FC236}">
                  <a16:creationId xmlns:a16="http://schemas.microsoft.com/office/drawing/2014/main" id="{8E93CC34-0556-45FC-8646-9B46186A781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BE267DA3-6539-4930-8EDC-C3840A4A22A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30233" y="3227844"/>
            <a:ext cx="952958" cy="230832"/>
            <a:chOff x="5179843" y="2087449"/>
            <a:chExt cx="893114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26F63282-37B7-4686-B267-72D13D29C848}"/>
                </a:ext>
              </a:extLst>
            </p:cNvPr>
            <p:cNvSpPr txBox="1"/>
            <p:nvPr/>
          </p:nvSpPr>
          <p:spPr>
            <a:xfrm>
              <a:off x="5179848" y="2087449"/>
              <a:ext cx="89310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Elec. guitar</a:t>
              </a: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9F6C6738-2422-4272-A6E4-51B112E7EBEB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Unchecked">
            <a:extLst>
              <a:ext uri="{FF2B5EF4-FFF2-40B4-BE49-F238E27FC236}">
                <a16:creationId xmlns:a16="http://schemas.microsoft.com/office/drawing/2014/main" id="{ADF43BDB-61CD-487C-AB33-0F10DC806B43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21289" y="3518961"/>
            <a:ext cx="1102038" cy="230832"/>
            <a:chOff x="5179843" y="2087449"/>
            <a:chExt cx="1032834" cy="216403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280425B4-6F2C-4151-AD7A-AA9511C0EB99}"/>
                </a:ext>
              </a:extLst>
            </p:cNvPr>
            <p:cNvSpPr txBox="1"/>
            <p:nvPr/>
          </p:nvSpPr>
          <p:spPr>
            <a:xfrm>
              <a:off x="5179848" y="2087449"/>
              <a:ext cx="103282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Classic guitar</a:t>
              </a:r>
            </a:p>
          </p:txBody>
        </p:sp>
        <p:sp>
          <p:nvSpPr>
            <p:cNvPr id="92" name="CheckBox">
              <a:extLst>
                <a:ext uri="{FF2B5EF4-FFF2-40B4-BE49-F238E27FC236}">
                  <a16:creationId xmlns:a16="http://schemas.microsoft.com/office/drawing/2014/main" id="{C64EEEFD-A045-43B6-AA14-F2E115219811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Content">
            <a:extLst>
              <a:ext uri="{FF2B5EF4-FFF2-40B4-BE49-F238E27FC236}">
                <a16:creationId xmlns:a16="http://schemas.microsoft.com/office/drawing/2014/main" id="{5C70225D-E26C-42A5-82D0-577AD22BE2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8182599" y="3986329"/>
            <a:ext cx="738338" cy="26722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DBDD8F26-D294-4425-8D7A-41DCB6A91F1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8982018" y="3988809"/>
            <a:ext cx="673556" cy="2647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Max</a:t>
            </a:r>
          </a:p>
        </p:txBody>
      </p:sp>
      <p:grpSp>
        <p:nvGrpSpPr>
          <p:cNvPr id="96" name="Slider">
            <a:extLst>
              <a:ext uri="{FF2B5EF4-FFF2-40B4-BE49-F238E27FC236}">
                <a16:creationId xmlns:a16="http://schemas.microsoft.com/office/drawing/2014/main" id="{C3506179-F69E-435F-A91B-310718678337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200074" y="4423526"/>
            <a:ext cx="1455500" cy="158275"/>
            <a:chOff x="4123535" y="3349863"/>
            <a:chExt cx="1455500" cy="158275"/>
          </a:xfrm>
        </p:grpSpPr>
        <p:cxnSp>
          <p:nvCxnSpPr>
            <p:cNvPr id="97" name="Line">
              <a:extLst>
                <a:ext uri="{FF2B5EF4-FFF2-40B4-BE49-F238E27FC236}">
                  <a16:creationId xmlns:a16="http://schemas.microsoft.com/office/drawing/2014/main" id="{50BB426A-7F14-4014-A109-09349CB9EDB7}"/>
                </a:ext>
              </a:extLst>
            </p:cNvPr>
            <p:cNvCxnSpPr>
              <a:cxnSpLocks/>
            </p:cNvCxnSpPr>
            <p:nvPr/>
          </p:nvCxnSpPr>
          <p:spPr>
            <a:xfrm>
              <a:off x="4123535" y="3432175"/>
              <a:ext cx="1455500" cy="0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sp>
          <p:nvSpPr>
            <p:cNvPr id="98" name="Handle">
              <a:extLst>
                <a:ext uri="{FF2B5EF4-FFF2-40B4-BE49-F238E27FC236}">
                  <a16:creationId xmlns:a16="http://schemas.microsoft.com/office/drawing/2014/main" id="{84204311-25A1-4DE5-AD12-34DA0DF0652E}"/>
                </a:ext>
              </a:extLst>
            </p:cNvPr>
            <p:cNvSpPr/>
            <p:nvPr/>
          </p:nvSpPr>
          <p:spPr>
            <a:xfrm rot="5400000">
              <a:off x="4301610" y="3389823"/>
              <a:ext cx="158275" cy="78355"/>
            </a:xfrm>
            <a:prstGeom prst="homePlat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4FAA5DF3-68C6-462E-A3BF-C1FF2A5BFE52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9651953" y="4386652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</a:t>
            </a:r>
          </a:p>
        </p:txBody>
      </p:sp>
      <p:grpSp>
        <p:nvGrpSpPr>
          <p:cNvPr id="100" name="CheckBoxChecked">
            <a:extLst>
              <a:ext uri="{FF2B5EF4-FFF2-40B4-BE49-F238E27FC236}">
                <a16:creationId xmlns:a16="http://schemas.microsoft.com/office/drawing/2014/main" id="{D0AEFB86-BF11-4EB2-87D4-95BE0BEBAC43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8293797" y="2922319"/>
            <a:ext cx="632873" cy="230832"/>
            <a:chOff x="4317072" y="3312427"/>
            <a:chExt cx="632873" cy="23083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E22D8-BCE5-4C4B-9036-0397495C7B4C}"/>
                </a:ext>
              </a:extLst>
            </p:cNvPr>
            <p:cNvGrpSpPr/>
            <p:nvPr/>
          </p:nvGrpSpPr>
          <p:grpSpPr>
            <a:xfrm>
              <a:off x="4354461" y="3312427"/>
              <a:ext cx="595484" cy="230832"/>
              <a:chOff x="5179843" y="2087451"/>
              <a:chExt cx="558087" cy="216403"/>
            </a:xfrm>
          </p:grpSpPr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38D646FE-D219-44C3-83B9-B82FACD560A5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5580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Violin</a:t>
                </a:r>
              </a:p>
            </p:txBody>
          </p:sp>
          <p:sp>
            <p:nvSpPr>
              <p:cNvPr id="104" name="CheckBox">
                <a:extLst>
                  <a:ext uri="{FF2B5EF4-FFF2-40B4-BE49-F238E27FC236}">
                    <a16:creationId xmlns:a16="http://schemas.microsoft.com/office/drawing/2014/main" id="{D816D9B9-A4D9-468B-AB36-CEA8453D5274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7AD82DF7-1769-47F8-A7C1-F71171E1E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917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timeline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Implement an engine that creates a sound based on the RGB of the current pixel (according to mouse location)</a:t>
            </a:r>
          </a:p>
          <a:p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Add UI and logic for user input: Sliders, selection of instrument, etc. </a:t>
            </a:r>
            <a:endParaRPr lang="en-US" dirty="0" smtClean="0"/>
          </a:p>
          <a:p>
            <a:pPr lvl="1"/>
            <a:r>
              <a:rPr lang="en-US" dirty="0" smtClean="0"/>
              <a:t>Support configuration of using neighbors pixels </a:t>
            </a:r>
            <a:endParaRPr lang="en-US" dirty="0" smtClean="0"/>
          </a:p>
          <a:p>
            <a:pPr lvl="1"/>
            <a:r>
              <a:rPr lang="en-US" dirty="0" smtClean="0"/>
              <a:t>Record the music created </a:t>
            </a:r>
          </a:p>
          <a:p>
            <a:r>
              <a:rPr lang="en-US" dirty="0" smtClean="0"/>
              <a:t>Phase </a:t>
            </a:r>
            <a:r>
              <a:rPr lang="en-US" dirty="0" smtClean="0"/>
              <a:t>3:</a:t>
            </a:r>
          </a:p>
          <a:p>
            <a:pPr lvl="1"/>
            <a:r>
              <a:rPr lang="en-US" dirty="0" smtClean="0"/>
              <a:t>Add support for creating a music using multiple pictures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39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inspired by the video presented in class of “Geo shred preview”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https://www.youtube.com/watch?v=CDLA8B8BkbQ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Were you can see a musician play using a touch </a:t>
            </a:r>
            <a:r>
              <a:rPr lang="en-US" dirty="0" smtClean="0"/>
              <a:t>screen</a:t>
            </a:r>
          </a:p>
          <a:p>
            <a:r>
              <a:rPr lang="en-US" dirty="0" smtClean="0"/>
              <a:t>Vuzik</a:t>
            </a:r>
            <a:r>
              <a:rPr lang="en-US" dirty="0"/>
              <a:t> </a:t>
            </a:r>
            <a:r>
              <a:rPr lang="en-US" dirty="0" smtClean="0"/>
              <a:t>–A </a:t>
            </a:r>
            <a:r>
              <a:rPr lang="en-US" dirty="0"/>
              <a:t>PAINTING GRAPHIC SCORE INTERFACE FOR</a:t>
            </a:r>
          </a:p>
          <a:p>
            <a:pPr marL="0" indent="0">
              <a:buNone/>
            </a:pPr>
            <a:r>
              <a:rPr lang="en-US" dirty="0"/>
              <a:t>COMPOSING AND CONTROL OF SOUND 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www.youtube.com/watch?v=Oq7c43mZYdY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Paper:</a:t>
            </a:r>
            <a:r>
              <a:rPr lang="en-US" dirty="0" err="1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://quod.lib.umich.edu/cache//</a:t>
            </a:r>
            <a:r>
              <a:rPr lang="en-US" dirty="0" smtClean="0">
                <a:hlinkClick r:id="rId5"/>
              </a:rPr>
              <a:t>b/b/p/bbp2372.2012.108/bbp2372.2012.108.pdf#page=4;zoom=75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111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#2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Musical Sonification of Super High Frequency </a:t>
            </a:r>
            <a:r>
              <a:rPr lang="en-US" dirty="0"/>
              <a:t>Lighting </a:t>
            </a:r>
            <a:r>
              <a:rPr lang="en-US" dirty="0" smtClean="0"/>
              <a:t>–  Paper: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://quod.lib.umich.edu/cache//</a:t>
            </a:r>
            <a:r>
              <a:rPr lang="en-US" dirty="0" smtClean="0">
                <a:hlinkClick r:id="rId3"/>
              </a:rPr>
              <a:t>b/b/p/bbp2372.2017.039/bbp2372.2017.039.pdf#page=1;zoom=75</a:t>
            </a:r>
            <a:endParaRPr lang="en-US" dirty="0" smtClean="0"/>
          </a:p>
          <a:p>
            <a:r>
              <a:rPr lang="en-US" dirty="0" smtClean="0"/>
              <a:t>See music: A tool for music visualization – Paper: 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://quod.lib.umich.edu/cache//b/b/p/bbp2372.1993.114/bbp2372.1993.114.pdf#page=1;zoom=75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www.youtube.com/watch?v=qNhwDzInBjo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49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EDF-60EC-4ADD-BDED-53DD2493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Paper - vuzik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FB61-8E51-4B75-B6AB-6D8F6CA4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painting graphic score interface for composing and control of sound </a:t>
            </a:r>
            <a:r>
              <a:rPr lang="en-US" b="1" dirty="0" smtClean="0"/>
              <a:t>generation</a:t>
            </a:r>
          </a:p>
          <a:p>
            <a:r>
              <a:rPr lang="en-US" b="1" dirty="0" smtClean="0"/>
              <a:t>Authors:</a:t>
            </a:r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4" name="Picture 2" descr="×ª××¦××ª ×ª××× × ×¢×××¨ âªmusic pixelâ¬â">
            <a:extLst>
              <a:ext uri="{FF2B5EF4-FFF2-40B4-BE49-F238E27FC236}">
                <a16:creationId xmlns:a16="http://schemas.microsoft.com/office/drawing/2014/main" id="{3580F6C7-1C19-4A57-8C0F-3A17CB11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324" y="5128341"/>
            <a:ext cx="663044" cy="10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894" y="2797222"/>
            <a:ext cx="7984211" cy="37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Vuzik?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53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Vuzik </a:t>
            </a:r>
            <a:r>
              <a:rPr lang="en-US" dirty="0"/>
              <a:t>is an interface for creating and visualizing </a:t>
            </a:r>
            <a:r>
              <a:rPr lang="en-US" dirty="0" smtClean="0"/>
              <a:t>music through </a:t>
            </a:r>
            <a:r>
              <a:rPr lang="en-US" dirty="0"/>
              <a:t>painting gestures on a large interactive </a:t>
            </a:r>
            <a:r>
              <a:rPr lang="en-US" dirty="0" smtClean="0"/>
              <a:t>surface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Motivation: </a:t>
            </a:r>
            <a:r>
              <a:rPr lang="en-US" dirty="0"/>
              <a:t>open up new ways to create </a:t>
            </a:r>
            <a:r>
              <a:rPr lang="en-US" dirty="0" smtClean="0"/>
              <a:t>and realize </a:t>
            </a:r>
            <a:r>
              <a:rPr lang="en-US" dirty="0"/>
              <a:t>musical </a:t>
            </a:r>
            <a:r>
              <a:rPr lang="en-US" dirty="0" smtClean="0"/>
              <a:t>ideas</a:t>
            </a: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How?</a:t>
            </a:r>
          </a:p>
          <a:p>
            <a:pPr marL="0" indent="0">
              <a:buNone/>
            </a:pPr>
            <a:r>
              <a:rPr lang="en-US" dirty="0" smtClean="0"/>
              <a:t>Using the understanding of basic </a:t>
            </a:r>
            <a:r>
              <a:rPr lang="en-US" dirty="0"/>
              <a:t>concepts about </a:t>
            </a:r>
            <a:r>
              <a:rPr lang="en-US" dirty="0" smtClean="0"/>
              <a:t>the physical world to build </a:t>
            </a:r>
            <a:r>
              <a:rPr lang="en-US" dirty="0"/>
              <a:t>a usable </a:t>
            </a:r>
            <a:r>
              <a:rPr lang="en-US" dirty="0" smtClean="0"/>
              <a:t>understanding of </a:t>
            </a:r>
            <a:r>
              <a:rPr lang="en-US" dirty="0"/>
              <a:t>music’s structure and </a:t>
            </a:r>
            <a:r>
              <a:rPr lang="en-US" dirty="0" smtClean="0"/>
              <a:t>encourage </a:t>
            </a:r>
            <a:r>
              <a:rPr lang="en-US" dirty="0"/>
              <a:t>more </a:t>
            </a:r>
            <a:r>
              <a:rPr lang="en-US" dirty="0" smtClean="0"/>
              <a:t>intuitive music </a:t>
            </a:r>
            <a:r>
              <a:rPr lang="en-US" dirty="0"/>
              <a:t>exploration and </a:t>
            </a:r>
            <a:r>
              <a:rPr lang="en-US" dirty="0" smtClean="0"/>
              <a:t>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3"/>
              </a:rPr>
              <a:t>https://www.youtube.com/watch?v=Oq7c43mZYdY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483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step- sound visual mapping</a:t>
            </a:r>
            <a:endParaRPr lang="he-I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4085" y="1978703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3102963" y="3702572"/>
            <a:ext cx="14991" cy="343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9848" y="1978703"/>
            <a:ext cx="314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826832" y="5426441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78040" y="3518940"/>
            <a:ext cx="806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pitch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78019" y="5426441"/>
            <a:ext cx="1664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 duration</a:t>
            </a:r>
            <a:endParaRPr lang="he-IL" dirty="0"/>
          </a:p>
        </p:txBody>
      </p:sp>
      <p:sp>
        <p:nvSpPr>
          <p:cNvPr id="17" name="Freeform 16"/>
          <p:cNvSpPr/>
          <p:nvPr/>
        </p:nvSpPr>
        <p:spPr>
          <a:xfrm>
            <a:off x="1790751" y="2845087"/>
            <a:ext cx="2654406" cy="915121"/>
          </a:xfrm>
          <a:custGeom>
            <a:avLst/>
            <a:gdLst>
              <a:gd name="connsiteX0" fmla="*/ 0 w 2654406"/>
              <a:gd name="connsiteY0" fmla="*/ 915121 h 915121"/>
              <a:gd name="connsiteX1" fmla="*/ 1079292 w 2654406"/>
              <a:gd name="connsiteY1" fmla="*/ 120643 h 915121"/>
              <a:gd name="connsiteX2" fmla="*/ 1663908 w 2654406"/>
              <a:gd name="connsiteY2" fmla="*/ 420446 h 915121"/>
              <a:gd name="connsiteX3" fmla="*/ 2308486 w 2654406"/>
              <a:gd name="connsiteY3" fmla="*/ 721 h 915121"/>
              <a:gd name="connsiteX4" fmla="*/ 2608289 w 2654406"/>
              <a:gd name="connsiteY4" fmla="*/ 330505 h 915121"/>
              <a:gd name="connsiteX5" fmla="*/ 2653259 w 2654406"/>
              <a:gd name="connsiteY5" fmla="*/ 735240 h 915121"/>
              <a:gd name="connsiteX6" fmla="*/ 2653259 w 2654406"/>
              <a:gd name="connsiteY6" fmla="*/ 735240 h 9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4406" h="915121">
                <a:moveTo>
                  <a:pt x="0" y="915121"/>
                </a:moveTo>
                <a:cubicBezTo>
                  <a:pt x="400987" y="559105"/>
                  <a:pt x="801974" y="203089"/>
                  <a:pt x="1079292" y="120643"/>
                </a:cubicBezTo>
                <a:cubicBezTo>
                  <a:pt x="1356610" y="38197"/>
                  <a:pt x="1459042" y="440433"/>
                  <a:pt x="1663908" y="420446"/>
                </a:cubicBezTo>
                <a:cubicBezTo>
                  <a:pt x="1868774" y="400459"/>
                  <a:pt x="2151089" y="15711"/>
                  <a:pt x="2308486" y="721"/>
                </a:cubicBezTo>
                <a:cubicBezTo>
                  <a:pt x="2465883" y="-14269"/>
                  <a:pt x="2550827" y="208085"/>
                  <a:pt x="2608289" y="330505"/>
                </a:cubicBezTo>
                <a:cubicBezTo>
                  <a:pt x="2665751" y="452925"/>
                  <a:pt x="2653259" y="735240"/>
                  <a:pt x="2653259" y="735240"/>
                </a:cubicBezTo>
                <a:lnTo>
                  <a:pt x="2653259" y="7352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5274589" y="2933315"/>
            <a:ext cx="616624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color is paired to a unique instrument 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Thickness of the line reflects the loudness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658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 – hear the painting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modes of operation :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Creation – “paint” music in real-time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Playback – hear the entire canvas or a selected stroke</a:t>
            </a:r>
          </a:p>
        </p:txBody>
      </p:sp>
    </p:spTree>
    <p:extLst>
      <p:ext uri="{BB962C8B-B14F-4D97-AF65-F5344CB8AC3E}">
        <p14:creationId xmlns:p14="http://schemas.microsoft.com/office/powerpoint/2010/main" val="31573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use case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is implemented in C# (WPF) and utilizes the open sound control protocol for messaging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37" y="2654458"/>
            <a:ext cx="6827544" cy="38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envisioned as a tool for children to explore music and sound</a:t>
            </a:r>
          </a:p>
          <a:p>
            <a:r>
              <a:rPr lang="en-US" dirty="0" smtClean="0"/>
              <a:t>Offering the capability for more advanced music composition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www.youtube.com/watch?v=BNzV7lvgJjI</a:t>
            </a:r>
            <a:r>
              <a:rPr lang="en-US" dirty="0" smtClean="0"/>
              <a:t> 0:57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9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developing vuzik as an educational tool for elementary schools </a:t>
            </a:r>
            <a:endParaRPr lang="en-US" dirty="0"/>
          </a:p>
          <a:p>
            <a:r>
              <a:rPr lang="en-US" dirty="0" smtClean="0"/>
              <a:t>Further validate it as composition tool by creating more music works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795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EB93A196-B759-4593-A93F-A43A64E07BB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AD7DCC7-FD22-482F-BE87-3EB39C4561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18EE418-8756-4166-9AFE-76D237F2A57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35B7A6F-E387-4B16-9C6E-5C72ACF9A8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84C318E-C929-4C3E-B33D-A8A9042A119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41DB21A-AE9E-4B14-B182-EA560F7D74D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BF3A0E7-D0DC-4EC6-A56C-9FBFB70B3E8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24D505E-F763-4187-B170-B0C455E3180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8AF36E-067A-4DBE-A512-235742A4923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2F8A09A-65EA-406E-ACCF-200333A101C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5128DAE-002C-4C6E-936F-3A4A0FD00A4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0D81F8-4BC0-4834-B187-464530346F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C8D0A77-4BE1-44D5-AB76-099BA878F4A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1B050F6-999B-4666-861C-EA1AC91B624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17BCBC9-D052-4DCC-B880-C7D71C65394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9DAEECD-CB3A-4D8D-8233-CD4F0C808F6C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24.xml><?xml version="1.0" encoding="utf-8"?>
<ds:datastoreItem xmlns:ds="http://schemas.openxmlformats.org/officeDocument/2006/customXml" ds:itemID="{08117E05-8279-40B2-8C98-17BD47CF047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CC5C6A2-55D6-45C9-B025-9707686F78B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71A17D7-CD8F-4425-8141-DC78CCC5344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038A533-7D3D-486B-A97F-3F7D2D47370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B61DC19-A233-4A2E-9FD7-A5620DB62F2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0C0B854-DCE0-4777-A6A2-6AA42FCBDEF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AB1E6F-A2B5-45A3-9769-33069D11639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ABB21B-66F7-4314-B129-A4AE8845ED6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DB52BB-F608-4EDE-9EE9-9CF85A7F98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392601F-1C60-40B3-8481-32D2B50E6B0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71DBD6E-E2A5-48DB-9773-ABBFC6987E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301</TotalTime>
  <Words>1212</Words>
  <Application>Microsoft Office PowerPoint</Application>
  <PresentationFormat>Widescreen</PresentationFormat>
  <Paragraphs>237</Paragraphs>
  <Slides>28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David</vt:lpstr>
      <vt:lpstr>Rockwell</vt:lpstr>
      <vt:lpstr>Rockwell Condensed</vt:lpstr>
      <vt:lpstr>Segoe</vt:lpstr>
      <vt:lpstr>Segoe UI</vt:lpstr>
      <vt:lpstr>Wingdings</vt:lpstr>
      <vt:lpstr>Wood Type</vt:lpstr>
      <vt:lpstr>PowerPoint Presentation</vt:lpstr>
      <vt:lpstr>PowerPoint Presentation</vt:lpstr>
      <vt:lpstr>Related Paper - vuzik </vt:lpstr>
      <vt:lpstr>What is Vuzik?</vt:lpstr>
      <vt:lpstr>First step- sound visual mapping</vt:lpstr>
      <vt:lpstr>Second step – hear the painting</vt:lpstr>
      <vt:lpstr>Implementation and use case</vt:lpstr>
      <vt:lpstr>Applications </vt:lpstr>
      <vt:lpstr>Future work </vt:lpstr>
      <vt:lpstr>PowerPoint Presentation</vt:lpstr>
      <vt:lpstr>The project </vt:lpstr>
      <vt:lpstr>Related Work - VUZIK</vt:lpstr>
      <vt:lpstr>Related Work - RGB Music Lab</vt:lpstr>
      <vt:lpstr>Related Work - RGB Music Lab</vt:lpstr>
      <vt:lpstr>Implementation</vt:lpstr>
      <vt:lpstr>Main use case </vt:lpstr>
      <vt:lpstr>PROS over other products </vt:lpstr>
      <vt:lpstr>Technical and musical summary #1 </vt:lpstr>
      <vt:lpstr>Technical and musical summary #2 </vt:lpstr>
      <vt:lpstr>PowerPoint Presentation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UI scheme – MOCK (Before implementing)</vt:lpstr>
      <vt:lpstr>Project timeline</vt:lpstr>
      <vt:lpstr>Bibliography #1 </vt:lpstr>
      <vt:lpstr>Bibliography #2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Oran</dc:creator>
  <cp:lastModifiedBy>Zehavit Leibovich</cp:lastModifiedBy>
  <cp:revision>54</cp:revision>
  <dcterms:created xsi:type="dcterms:W3CDTF">2018-12-02T07:03:33Z</dcterms:created>
  <dcterms:modified xsi:type="dcterms:W3CDTF">2018-12-17T16:51:04Z</dcterms:modified>
</cp:coreProperties>
</file>