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60" r:id="rId5"/>
    <p:sldId id="261" r:id="rId6"/>
    <p:sldId id="262" r:id="rId7"/>
    <p:sldId id="263" r:id="rId8"/>
    <p:sldId id="268" r:id="rId9"/>
    <p:sldId id="264" r:id="rId10"/>
    <p:sldId id="265" r:id="rId11"/>
    <p:sldId id="259" r:id="rId12"/>
    <p:sldId id="267"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5473" autoAdjust="0"/>
  </p:normalViewPr>
  <p:slideViewPr>
    <p:cSldViewPr snapToGrid="0">
      <p:cViewPr varScale="1">
        <p:scale>
          <a:sx n="39" d="100"/>
          <a:sy n="39" d="100"/>
        </p:scale>
        <p:origin x="168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5A3F3-128A-4D96-B02F-ECDB675C7CC8}" type="datetimeFigureOut">
              <a:rPr lang="en-US" smtClean="0"/>
              <a:t>12/4/2018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BED1A-8388-4503-8515-6BC02580799D}" type="slidenum">
              <a:rPr lang="en-US" smtClean="0"/>
              <a:t>‹#›</a:t>
            </a:fld>
            <a:endParaRPr lang="en-US"/>
          </a:p>
        </p:txBody>
      </p:sp>
    </p:spTree>
    <p:extLst>
      <p:ext uri="{BB962C8B-B14F-4D97-AF65-F5344CB8AC3E}">
        <p14:creationId xmlns:p14="http://schemas.microsoft.com/office/powerpoint/2010/main" val="3140095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sz="1200" b="0" i="0" u="none" strike="noStrike" kern="1200" baseline="0" dirty="0">
                <a:solidFill>
                  <a:schemeClr val="tx1"/>
                </a:solidFill>
                <a:latin typeface="+mn-lt"/>
                <a:ea typeface="+mn-ea"/>
                <a:cs typeface="+mn-cs"/>
              </a:rPr>
              <a:t>תמצית עבודות דומות המתארת בצורה מדויקת את מה נעשה העבודות קודמות, מה הן</a:t>
            </a:r>
          </a:p>
          <a:p>
            <a:r>
              <a:rPr lang="he-IL" sz="1200" b="0" i="0" u="none" strike="noStrike" kern="1200" baseline="0" dirty="0">
                <a:solidFill>
                  <a:schemeClr val="tx1"/>
                </a:solidFill>
                <a:latin typeface="+mn-lt"/>
                <a:ea typeface="+mn-ea"/>
                <a:cs typeface="+mn-cs"/>
              </a:rPr>
              <a:t>פתרו או הביעו, יתרונותיהן וחסרונותיהן.</a:t>
            </a:r>
          </a:p>
          <a:p>
            <a:endParaRPr lang="he-IL" sz="1200" b="0" i="0" u="none" strike="noStrike" kern="1200" baseline="0" dirty="0">
              <a:solidFill>
                <a:schemeClr val="tx1"/>
              </a:solidFill>
              <a:latin typeface="+mn-lt"/>
              <a:ea typeface="+mn-ea"/>
              <a:cs typeface="+mn-cs"/>
            </a:endParaRPr>
          </a:p>
          <a:p>
            <a:r>
              <a:rPr lang="en-US" dirty="0"/>
              <a:t>http://www.kenjikojima.com/rgbmusic/</a:t>
            </a:r>
          </a:p>
          <a:p>
            <a:r>
              <a:rPr lang="en-US" dirty="0"/>
              <a:t>Pros:</a:t>
            </a:r>
          </a:p>
          <a:p>
            <a:pPr marL="171450" indent="-171450">
              <a:buFont typeface="Arial" panose="020B0604020202020204" pitchFamily="34" charset="0"/>
              <a:buChar char="•"/>
            </a:pPr>
            <a:r>
              <a:rPr lang="en-US" dirty="0"/>
              <a:t>A lot of options</a:t>
            </a:r>
          </a:p>
          <a:p>
            <a:pPr marL="171450" indent="-171450">
              <a:buFont typeface="Arial" panose="020B0604020202020204" pitchFamily="34" charset="0"/>
              <a:buChar char="•"/>
            </a:pPr>
            <a:r>
              <a:rPr lang="en-US" dirty="0"/>
              <a:t>Very advanced</a:t>
            </a:r>
          </a:p>
          <a:p>
            <a:r>
              <a:rPr lang="en-US" dirty="0"/>
              <a:t>Cons:</a:t>
            </a:r>
            <a:endParaRPr lang="he-IL" dirty="0"/>
          </a:p>
          <a:p>
            <a:pPr marL="171450" indent="-171450">
              <a:buFont typeface="Arial" panose="020B0604020202020204" pitchFamily="34" charset="0"/>
              <a:buChar char="•"/>
            </a:pPr>
            <a:r>
              <a:rPr lang="en-US" dirty="0"/>
              <a:t>Not free</a:t>
            </a:r>
          </a:p>
          <a:p>
            <a:pPr marL="171450" indent="-171450">
              <a:buFont typeface="Arial" panose="020B0604020202020204" pitchFamily="34" charset="0"/>
              <a:buChar char="•"/>
            </a:pPr>
            <a:r>
              <a:rPr lang="en-US" dirty="0"/>
              <a:t>Out dated</a:t>
            </a:r>
          </a:p>
          <a:p>
            <a:pPr marL="171450" indent="-171450">
              <a:buFont typeface="Arial" panose="020B0604020202020204" pitchFamily="34" charset="0"/>
              <a:buChar char="•"/>
            </a:pPr>
            <a:r>
              <a:rPr lang="en-US" dirty="0"/>
              <a:t>Very complicated</a:t>
            </a:r>
          </a:p>
          <a:p>
            <a:pPr marL="171450" indent="-171450">
              <a:buFont typeface="Arial" panose="020B0604020202020204" pitchFamily="34" charset="0"/>
              <a:buChar char="•"/>
            </a:pPr>
            <a:endParaRPr lang="he-IL" dirty="0"/>
          </a:p>
        </p:txBody>
      </p:sp>
      <p:sp>
        <p:nvSpPr>
          <p:cNvPr id="4" name="Slide Number Placeholder 3"/>
          <p:cNvSpPr>
            <a:spLocks noGrp="1"/>
          </p:cNvSpPr>
          <p:nvPr>
            <p:ph type="sldNum" sz="quarter" idx="10"/>
          </p:nvPr>
        </p:nvSpPr>
        <p:spPr/>
        <p:txBody>
          <a:bodyPr/>
          <a:lstStyle/>
          <a:p>
            <a:fld id="{AA9BED1A-8388-4503-8515-6BC02580799D}" type="slidenum">
              <a:rPr lang="en-US" smtClean="0"/>
              <a:t>3</a:t>
            </a:fld>
            <a:endParaRPr lang="en-US"/>
          </a:p>
        </p:txBody>
      </p:sp>
    </p:spTree>
    <p:extLst>
      <p:ext uri="{BB962C8B-B14F-4D97-AF65-F5344CB8AC3E}">
        <p14:creationId xmlns:p14="http://schemas.microsoft.com/office/powerpoint/2010/main" val="1318761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AA9BED1A-8388-4503-8515-6BC02580799D}" type="slidenum">
              <a:rPr lang="en-US" smtClean="0"/>
              <a:t>5</a:t>
            </a:fld>
            <a:endParaRPr lang="en-US"/>
          </a:p>
        </p:txBody>
      </p:sp>
    </p:spTree>
    <p:extLst>
      <p:ext uri="{BB962C8B-B14F-4D97-AF65-F5344CB8AC3E}">
        <p14:creationId xmlns:p14="http://schemas.microsoft.com/office/powerpoint/2010/main" val="2325970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AA9BED1A-8388-4503-8515-6BC02580799D}" type="slidenum">
              <a:rPr lang="en-US" smtClean="0"/>
              <a:t>7</a:t>
            </a:fld>
            <a:endParaRPr lang="en-US"/>
          </a:p>
        </p:txBody>
      </p:sp>
    </p:spTree>
    <p:extLst>
      <p:ext uri="{BB962C8B-B14F-4D97-AF65-F5344CB8AC3E}">
        <p14:creationId xmlns:p14="http://schemas.microsoft.com/office/powerpoint/2010/main" val="2359959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AA9BED1A-8388-4503-8515-6BC02580799D}" type="slidenum">
              <a:rPr lang="en-US" smtClean="0"/>
              <a:t>8</a:t>
            </a:fld>
            <a:endParaRPr lang="en-US"/>
          </a:p>
        </p:txBody>
      </p:sp>
    </p:spTree>
    <p:extLst>
      <p:ext uri="{BB962C8B-B14F-4D97-AF65-F5344CB8AC3E}">
        <p14:creationId xmlns:p14="http://schemas.microsoft.com/office/powerpoint/2010/main" val="2099752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AA9BED1A-8388-4503-8515-6BC02580799D}" type="slidenum">
              <a:rPr lang="en-US" smtClean="0"/>
              <a:t>10</a:t>
            </a:fld>
            <a:endParaRPr lang="en-US"/>
          </a:p>
        </p:txBody>
      </p:sp>
    </p:spTree>
    <p:extLst>
      <p:ext uri="{BB962C8B-B14F-4D97-AF65-F5344CB8AC3E}">
        <p14:creationId xmlns:p14="http://schemas.microsoft.com/office/powerpoint/2010/main" val="2953944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AA9BED1A-8388-4503-8515-6BC02580799D}" type="slidenum">
              <a:rPr lang="en-US" smtClean="0"/>
              <a:t>11</a:t>
            </a:fld>
            <a:endParaRPr lang="en-US"/>
          </a:p>
        </p:txBody>
      </p:sp>
    </p:spTree>
    <p:extLst>
      <p:ext uri="{BB962C8B-B14F-4D97-AF65-F5344CB8AC3E}">
        <p14:creationId xmlns:p14="http://schemas.microsoft.com/office/powerpoint/2010/main" val="4157221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AA9BED1A-8388-4503-8515-6BC02580799D}" type="slidenum">
              <a:rPr lang="en-US" smtClean="0"/>
              <a:t>12</a:t>
            </a:fld>
            <a:endParaRPr lang="en-US"/>
          </a:p>
        </p:txBody>
      </p:sp>
    </p:spTree>
    <p:extLst>
      <p:ext uri="{BB962C8B-B14F-4D97-AF65-F5344CB8AC3E}">
        <p14:creationId xmlns:p14="http://schemas.microsoft.com/office/powerpoint/2010/main" val="148846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AA9BED1A-8388-4503-8515-6BC02580799D}" type="slidenum">
              <a:rPr lang="en-US" smtClean="0"/>
              <a:t>13</a:t>
            </a:fld>
            <a:endParaRPr lang="en-US"/>
          </a:p>
        </p:txBody>
      </p:sp>
    </p:spTree>
    <p:extLst>
      <p:ext uri="{BB962C8B-B14F-4D97-AF65-F5344CB8AC3E}">
        <p14:creationId xmlns:p14="http://schemas.microsoft.com/office/powerpoint/2010/main" val="197974515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8D53EE-AD22-4BCC-B47B-45E9D925B68F}"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7770F63-C502-4B93-80CE-C4DFE5E16BDE}" type="slidenum">
              <a:rPr lang="en-US" smtClean="0"/>
              <a:t>‹#›</a:t>
            </a:fld>
            <a:endParaRPr lang="en-US"/>
          </a:p>
        </p:txBody>
      </p:sp>
    </p:spTree>
    <p:extLst>
      <p:ext uri="{BB962C8B-B14F-4D97-AF65-F5344CB8AC3E}">
        <p14:creationId xmlns:p14="http://schemas.microsoft.com/office/powerpoint/2010/main" val="2542344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8D53EE-AD22-4BCC-B47B-45E9D925B68F}"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70F63-C502-4B93-80CE-C4DFE5E16BDE}" type="slidenum">
              <a:rPr lang="en-US" smtClean="0"/>
              <a:t>‹#›</a:t>
            </a:fld>
            <a:endParaRPr lang="en-US"/>
          </a:p>
        </p:txBody>
      </p:sp>
    </p:spTree>
    <p:extLst>
      <p:ext uri="{BB962C8B-B14F-4D97-AF65-F5344CB8AC3E}">
        <p14:creationId xmlns:p14="http://schemas.microsoft.com/office/powerpoint/2010/main" val="1959192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8D53EE-AD22-4BCC-B47B-45E9D925B68F}"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70F63-C502-4B93-80CE-C4DFE5E16BDE}" type="slidenum">
              <a:rPr lang="en-US" smtClean="0"/>
              <a:t>‹#›</a:t>
            </a:fld>
            <a:endParaRPr lang="en-US"/>
          </a:p>
        </p:txBody>
      </p:sp>
    </p:spTree>
    <p:extLst>
      <p:ext uri="{BB962C8B-B14F-4D97-AF65-F5344CB8AC3E}">
        <p14:creationId xmlns:p14="http://schemas.microsoft.com/office/powerpoint/2010/main" val="4034459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8D53EE-AD22-4BCC-B47B-45E9D925B68F}"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70F63-C502-4B93-80CE-C4DFE5E16BDE}" type="slidenum">
              <a:rPr lang="en-US" smtClean="0"/>
              <a:t>‹#›</a:t>
            </a:fld>
            <a:endParaRPr lang="en-US"/>
          </a:p>
        </p:txBody>
      </p:sp>
    </p:spTree>
    <p:extLst>
      <p:ext uri="{BB962C8B-B14F-4D97-AF65-F5344CB8AC3E}">
        <p14:creationId xmlns:p14="http://schemas.microsoft.com/office/powerpoint/2010/main" val="608794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318D53EE-AD22-4BCC-B47B-45E9D925B68F}" type="datetimeFigureOut">
              <a:rPr lang="en-US" smtClean="0"/>
              <a:t>12/4/2018</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7770F63-C502-4B93-80CE-C4DFE5E16BDE}" type="slidenum">
              <a:rPr lang="en-US" smtClean="0"/>
              <a:t>‹#›</a:t>
            </a:fld>
            <a:endParaRPr lang="en-US"/>
          </a:p>
        </p:txBody>
      </p:sp>
    </p:spTree>
    <p:extLst>
      <p:ext uri="{BB962C8B-B14F-4D97-AF65-F5344CB8AC3E}">
        <p14:creationId xmlns:p14="http://schemas.microsoft.com/office/powerpoint/2010/main" val="1327290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8D53EE-AD22-4BCC-B47B-45E9D925B68F}"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770F63-C502-4B93-80CE-C4DFE5E16BDE}" type="slidenum">
              <a:rPr lang="en-US" smtClean="0"/>
              <a:t>‹#›</a:t>
            </a:fld>
            <a:endParaRPr lang="en-US"/>
          </a:p>
        </p:txBody>
      </p:sp>
    </p:spTree>
    <p:extLst>
      <p:ext uri="{BB962C8B-B14F-4D97-AF65-F5344CB8AC3E}">
        <p14:creationId xmlns:p14="http://schemas.microsoft.com/office/powerpoint/2010/main" val="645541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8D53EE-AD22-4BCC-B47B-45E9D925B68F}" type="datetimeFigureOut">
              <a:rPr lang="en-US" smtClean="0"/>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770F63-C502-4B93-80CE-C4DFE5E16BDE}" type="slidenum">
              <a:rPr lang="en-US" smtClean="0"/>
              <a:t>‹#›</a:t>
            </a:fld>
            <a:endParaRPr lang="en-US"/>
          </a:p>
        </p:txBody>
      </p:sp>
    </p:spTree>
    <p:extLst>
      <p:ext uri="{BB962C8B-B14F-4D97-AF65-F5344CB8AC3E}">
        <p14:creationId xmlns:p14="http://schemas.microsoft.com/office/powerpoint/2010/main" val="2548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8D53EE-AD22-4BCC-B47B-45E9D925B68F}" type="datetimeFigureOut">
              <a:rPr lang="en-US" smtClean="0"/>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770F63-C502-4B93-80CE-C4DFE5E16BDE}" type="slidenum">
              <a:rPr lang="en-US" smtClean="0"/>
              <a:t>‹#›</a:t>
            </a:fld>
            <a:endParaRPr lang="en-US"/>
          </a:p>
        </p:txBody>
      </p:sp>
    </p:spTree>
    <p:extLst>
      <p:ext uri="{BB962C8B-B14F-4D97-AF65-F5344CB8AC3E}">
        <p14:creationId xmlns:p14="http://schemas.microsoft.com/office/powerpoint/2010/main" val="2966271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D53EE-AD22-4BCC-B47B-45E9D925B68F}" type="datetimeFigureOut">
              <a:rPr lang="en-US" smtClean="0"/>
              <a:t>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770F63-C502-4B93-80CE-C4DFE5E16BDE}" type="slidenum">
              <a:rPr lang="en-US" smtClean="0"/>
              <a:t>‹#›</a:t>
            </a:fld>
            <a:endParaRPr lang="en-US"/>
          </a:p>
        </p:txBody>
      </p:sp>
    </p:spTree>
    <p:extLst>
      <p:ext uri="{BB962C8B-B14F-4D97-AF65-F5344CB8AC3E}">
        <p14:creationId xmlns:p14="http://schemas.microsoft.com/office/powerpoint/2010/main" val="210765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18D53EE-AD22-4BCC-B47B-45E9D925B68F}"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770F63-C502-4B93-80CE-C4DFE5E16BDE}" type="slidenum">
              <a:rPr lang="en-US" smtClean="0"/>
              <a:t>‹#›</a:t>
            </a:fld>
            <a:endParaRPr lang="en-US"/>
          </a:p>
        </p:txBody>
      </p:sp>
    </p:spTree>
    <p:extLst>
      <p:ext uri="{BB962C8B-B14F-4D97-AF65-F5344CB8AC3E}">
        <p14:creationId xmlns:p14="http://schemas.microsoft.com/office/powerpoint/2010/main" val="498812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18D53EE-AD22-4BCC-B47B-45E9D925B68F}" type="datetimeFigureOut">
              <a:rPr lang="en-US" smtClean="0"/>
              <a:t>12/4/2018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770F63-C502-4B93-80CE-C4DFE5E16BDE}" type="slidenum">
              <a:rPr lang="en-US" smtClean="0"/>
              <a:t>‹#›</a:t>
            </a:fld>
            <a:endParaRPr lang="en-US"/>
          </a:p>
        </p:txBody>
      </p:sp>
    </p:spTree>
    <p:extLst>
      <p:ext uri="{BB962C8B-B14F-4D97-AF65-F5344CB8AC3E}">
        <p14:creationId xmlns:p14="http://schemas.microsoft.com/office/powerpoint/2010/main" val="3203587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18D53EE-AD22-4BCC-B47B-45E9D925B68F}" type="datetimeFigureOut">
              <a:rPr lang="en-US" smtClean="0"/>
              <a:t>12/4/2018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7770F63-C502-4B93-80CE-C4DFE5E16BDE}" type="slidenum">
              <a:rPr lang="en-US" smtClean="0"/>
              <a:t>‹#›</a:t>
            </a:fld>
            <a:endParaRPr lang="en-US"/>
          </a:p>
        </p:txBody>
      </p:sp>
    </p:spTree>
    <p:extLst>
      <p:ext uri="{BB962C8B-B14F-4D97-AF65-F5344CB8AC3E}">
        <p14:creationId xmlns:p14="http://schemas.microsoft.com/office/powerpoint/2010/main" val="1738395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CDLA8B8BkbQ"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quod.lib.umich.edu/cache/b/b/p/bbp2372.2012.108/bbp2372.2012.108.pdf#page=4;zoom=75" TargetMode="External"/><Relationship Id="rId4" Type="http://schemas.openxmlformats.org/officeDocument/2006/relationships/hyperlink" Target="https://www.youtube.com/watch?v=Oq7c43mZYdY"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quod.lib.umich.edu/cache/b/b/p/bbp2372.2017.039/bbp2372.2017.039.pdf#page=1;zoom=75"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www.youtube.com/watch?v=qNhwDzInBjo" TargetMode="External"/><Relationship Id="rId4" Type="http://schemas.openxmlformats.org/officeDocument/2006/relationships/hyperlink" Target="https://quod.lib.umich.edu/cache/b/b/p/bbp2372.1993.114/bbp2372.1993.114.pdf#page=1;zoom=75"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82BB0B-F4FE-4E3A-950F-688B5F349888}"/>
              </a:ext>
            </a:extLst>
          </p:cNvPr>
          <p:cNvSpPr txBox="1"/>
          <p:nvPr/>
        </p:nvSpPr>
        <p:spPr>
          <a:xfrm>
            <a:off x="970383" y="1559386"/>
            <a:ext cx="10105053" cy="1446550"/>
          </a:xfrm>
          <a:prstGeom prst="rect">
            <a:avLst/>
          </a:prstGeom>
          <a:noFill/>
        </p:spPr>
        <p:txBody>
          <a:bodyPr wrap="square" rtlCol="0">
            <a:spAutoFit/>
          </a:bodyPr>
          <a:lstStyle/>
          <a:p>
            <a:pPr algn="ctr"/>
            <a:r>
              <a:rPr lang="en-US" sz="72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RGB</a:t>
            </a:r>
            <a:r>
              <a:rPr lang="en-US" sz="8800" dirty="0"/>
              <a:t> </a:t>
            </a:r>
            <a:r>
              <a:rPr lang="en-US" sz="72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Music</a:t>
            </a:r>
          </a:p>
        </p:txBody>
      </p:sp>
      <p:sp>
        <p:nvSpPr>
          <p:cNvPr id="5" name="TextBox 4">
            <a:extLst>
              <a:ext uri="{FF2B5EF4-FFF2-40B4-BE49-F238E27FC236}">
                <a16:creationId xmlns:a16="http://schemas.microsoft.com/office/drawing/2014/main" id="{7024FD29-95EA-46C4-8545-505173B21007}"/>
              </a:ext>
            </a:extLst>
          </p:cNvPr>
          <p:cNvSpPr txBox="1"/>
          <p:nvPr/>
        </p:nvSpPr>
        <p:spPr>
          <a:xfrm>
            <a:off x="1287624" y="2845837"/>
            <a:ext cx="9358605" cy="1015663"/>
          </a:xfrm>
          <a:prstGeom prst="rect">
            <a:avLst/>
          </a:prstGeom>
          <a:noFill/>
        </p:spPr>
        <p:txBody>
          <a:bodyPr wrap="square" rtlCol="0">
            <a:spAutoFit/>
          </a:bodyPr>
          <a:lstStyle/>
          <a:p>
            <a:pPr algn="ctr"/>
            <a:r>
              <a:rPr lang="en-US" sz="4000" cap="all" dirty="0" err="1">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Zehavit</a:t>
            </a:r>
            <a:r>
              <a:rPr lang="en-US" dirty="0"/>
              <a:t> </a:t>
            </a:r>
            <a:r>
              <a:rPr lang="en-US" sz="4000" cap="all" dirty="0" err="1">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Leibovich</a:t>
            </a:r>
            <a:r>
              <a:rPr lang="en-US" sz="40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 </a:t>
            </a:r>
            <a:r>
              <a:rPr lang="en-US" sz="60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&amp;</a:t>
            </a:r>
            <a:r>
              <a:rPr lang="en-US" sz="40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 Oran</a:t>
            </a:r>
            <a:r>
              <a:rPr lang="en-US" dirty="0"/>
              <a:t> </a:t>
            </a:r>
            <a:r>
              <a:rPr lang="en-US" sz="4000" cap="all" dirty="0" err="1">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Gilboa</a:t>
            </a:r>
            <a:endParaRPr lang="en-US" sz="40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endParaRPr>
          </a:p>
        </p:txBody>
      </p:sp>
      <p:pic>
        <p:nvPicPr>
          <p:cNvPr id="1026" name="Picture 2" descr="×ª××¦××ª ×ª××× × ×¢×××¨ âªmusic pixelâ¬â">
            <a:extLst>
              <a:ext uri="{FF2B5EF4-FFF2-40B4-BE49-F238E27FC236}">
                <a16:creationId xmlns:a16="http://schemas.microsoft.com/office/drawing/2014/main" id="{6E043A9D-8C6E-412B-9610-EA3C9C02E538}"/>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99482" y="2361470"/>
            <a:ext cx="2492578" cy="3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625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Project timeline</a:t>
            </a:r>
            <a:endParaRPr lang="he-IL" dirty="0"/>
          </a:p>
        </p:txBody>
      </p:sp>
      <p:sp>
        <p:nvSpPr>
          <p:cNvPr id="3" name="Content Placeholder 2"/>
          <p:cNvSpPr>
            <a:spLocks noGrp="1"/>
          </p:cNvSpPr>
          <p:nvPr>
            <p:ph idx="1"/>
          </p:nvPr>
        </p:nvSpPr>
        <p:spPr/>
        <p:txBody>
          <a:bodyPr/>
          <a:lstStyle/>
          <a:p>
            <a:r>
              <a:rPr lang="en-US" dirty="0" smtClean="0"/>
              <a:t>Phase 1:</a:t>
            </a:r>
          </a:p>
          <a:p>
            <a:pPr lvl="1"/>
            <a:r>
              <a:rPr lang="en-US" dirty="0" smtClean="0"/>
              <a:t>Implement an engine that creates a sound based on the RGB of the current pixel (according to mouse location)</a:t>
            </a:r>
          </a:p>
          <a:p>
            <a:r>
              <a:rPr lang="en-US" dirty="0" smtClean="0"/>
              <a:t>Phase 2:</a:t>
            </a:r>
          </a:p>
          <a:p>
            <a:pPr lvl="1"/>
            <a:r>
              <a:rPr lang="en-US" dirty="0" smtClean="0"/>
              <a:t>Add UI and logic for user input: Sliders, selection of instrument, etc. </a:t>
            </a:r>
          </a:p>
          <a:p>
            <a:pPr lvl="1"/>
            <a:r>
              <a:rPr lang="en-US" dirty="0" smtClean="0"/>
              <a:t>Record the music created </a:t>
            </a:r>
          </a:p>
          <a:p>
            <a:r>
              <a:rPr lang="en-US" dirty="0" smtClean="0"/>
              <a:t>Phase 3:</a:t>
            </a:r>
          </a:p>
          <a:p>
            <a:pPr lvl="1"/>
            <a:r>
              <a:rPr lang="en-US" dirty="0" smtClean="0"/>
              <a:t>Add support for creating a music using multiple pictures </a:t>
            </a:r>
          </a:p>
          <a:p>
            <a:pPr lvl="1"/>
            <a:endParaRPr lang="he-IL" dirty="0"/>
          </a:p>
        </p:txBody>
      </p:sp>
    </p:spTree>
    <p:extLst>
      <p:ext uri="{BB962C8B-B14F-4D97-AF65-F5344CB8AC3E}">
        <p14:creationId xmlns:p14="http://schemas.microsoft.com/office/powerpoint/2010/main" val="174399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 #1 </a:t>
            </a:r>
            <a:endParaRPr lang="he-IL"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We </a:t>
            </a:r>
            <a:r>
              <a:rPr lang="en-US" dirty="0"/>
              <a:t>were inspired by the video presented in class of “Geo shred preview”</a:t>
            </a:r>
          </a:p>
          <a:p>
            <a:pPr marL="0" indent="0">
              <a:buNone/>
            </a:pPr>
            <a:r>
              <a:rPr lang="en-US" dirty="0">
                <a:hlinkClick r:id="rId3"/>
              </a:rPr>
              <a:t>https://www.youtube.com/watch?v=CDLA8B8BkbQ</a:t>
            </a:r>
            <a:r>
              <a:rPr lang="en-US" dirty="0"/>
              <a:t> </a:t>
            </a:r>
          </a:p>
          <a:p>
            <a:pPr marL="0" indent="0">
              <a:buNone/>
            </a:pPr>
            <a:r>
              <a:rPr lang="en-US" dirty="0"/>
              <a:t>Were you can see a musician play using a touch </a:t>
            </a:r>
            <a:r>
              <a:rPr lang="en-US" dirty="0" smtClean="0"/>
              <a:t>screen</a:t>
            </a:r>
          </a:p>
          <a:p>
            <a:r>
              <a:rPr lang="en-US" dirty="0" err="1" smtClean="0"/>
              <a:t>Vuzik</a:t>
            </a:r>
            <a:r>
              <a:rPr lang="en-US" dirty="0"/>
              <a:t> </a:t>
            </a:r>
            <a:r>
              <a:rPr lang="en-US" dirty="0" smtClean="0"/>
              <a:t>–A </a:t>
            </a:r>
            <a:r>
              <a:rPr lang="en-US" dirty="0"/>
              <a:t>PAINTING GRAPHIC SCORE INTERFACE FOR</a:t>
            </a:r>
          </a:p>
          <a:p>
            <a:pPr marL="0" indent="0">
              <a:buNone/>
            </a:pPr>
            <a:r>
              <a:rPr lang="en-US" dirty="0"/>
              <a:t>COMPOSING AND CONTROL OF SOUND GENERATION</a:t>
            </a:r>
            <a:endParaRPr lang="en-US" dirty="0" smtClean="0"/>
          </a:p>
          <a:p>
            <a:pPr marL="0" indent="0">
              <a:buNone/>
            </a:pPr>
            <a:r>
              <a:rPr lang="en-US" dirty="0" smtClean="0"/>
              <a:t>Video: </a:t>
            </a:r>
            <a:r>
              <a:rPr lang="en-US" dirty="0">
                <a:hlinkClick r:id="rId4"/>
              </a:rPr>
              <a:t>https://</a:t>
            </a:r>
            <a:r>
              <a:rPr lang="en-US" dirty="0" smtClean="0">
                <a:hlinkClick r:id="rId4"/>
              </a:rPr>
              <a:t>www.youtube.com/watch?v=Oq7c43mZYdY</a:t>
            </a:r>
            <a:r>
              <a:rPr lang="en-US" dirty="0" smtClean="0"/>
              <a:t> </a:t>
            </a:r>
          </a:p>
          <a:p>
            <a:pPr marL="0" indent="0">
              <a:buNone/>
            </a:pPr>
            <a:r>
              <a:rPr lang="en-US" dirty="0" err="1" smtClean="0"/>
              <a:t>Paper:</a:t>
            </a:r>
            <a:r>
              <a:rPr lang="en-US" dirty="0" err="1" smtClean="0">
                <a:hlinkClick r:id="rId5"/>
              </a:rPr>
              <a:t>https</a:t>
            </a:r>
            <a:r>
              <a:rPr lang="en-US" dirty="0">
                <a:hlinkClick r:id="rId5"/>
              </a:rPr>
              <a:t>://quod.lib.umich.edu/cache//</a:t>
            </a:r>
            <a:r>
              <a:rPr lang="en-US" dirty="0" smtClean="0">
                <a:hlinkClick r:id="rId5"/>
              </a:rPr>
              <a:t>b/b/p/bbp2372.2012.108/bbp2372.2012.108.pdf#page=4;zoom=75</a:t>
            </a:r>
            <a:endParaRPr lang="he-IL" dirty="0" smtClean="0"/>
          </a:p>
          <a:p>
            <a:r>
              <a:rPr lang="en-US" dirty="0" smtClean="0"/>
              <a:t>Musical Sonification of Super High Frequency Lighting </a:t>
            </a:r>
            <a:endParaRPr lang="en-US" dirty="0" smtClean="0"/>
          </a:p>
          <a:p>
            <a:endParaRPr lang="he-IL" dirty="0"/>
          </a:p>
        </p:txBody>
      </p:sp>
    </p:spTree>
    <p:extLst>
      <p:ext uri="{BB962C8B-B14F-4D97-AF65-F5344CB8AC3E}">
        <p14:creationId xmlns:p14="http://schemas.microsoft.com/office/powerpoint/2010/main" val="1051116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 #2 </a:t>
            </a:r>
            <a:endParaRPr lang="he-IL" dirty="0"/>
          </a:p>
        </p:txBody>
      </p:sp>
      <p:sp>
        <p:nvSpPr>
          <p:cNvPr id="3" name="Content Placeholder 2"/>
          <p:cNvSpPr>
            <a:spLocks noGrp="1"/>
          </p:cNvSpPr>
          <p:nvPr>
            <p:ph idx="1"/>
          </p:nvPr>
        </p:nvSpPr>
        <p:spPr/>
        <p:txBody>
          <a:bodyPr>
            <a:normAutofit/>
          </a:bodyPr>
          <a:lstStyle/>
          <a:p>
            <a:endParaRPr lang="en-US" dirty="0" smtClean="0"/>
          </a:p>
          <a:p>
            <a:r>
              <a:rPr lang="en-US" dirty="0" smtClean="0"/>
              <a:t>Musical Sonification of Super High Frequency </a:t>
            </a:r>
            <a:r>
              <a:rPr lang="en-US" dirty="0"/>
              <a:t>Lighting </a:t>
            </a:r>
            <a:r>
              <a:rPr lang="en-US" dirty="0" smtClean="0"/>
              <a:t>–  Paper:</a:t>
            </a:r>
          </a:p>
          <a:p>
            <a:pPr marL="0" indent="0">
              <a:buNone/>
            </a:pPr>
            <a:r>
              <a:rPr lang="en-US" dirty="0" smtClean="0">
                <a:hlinkClick r:id="rId3"/>
              </a:rPr>
              <a:t>https</a:t>
            </a:r>
            <a:r>
              <a:rPr lang="en-US" dirty="0">
                <a:hlinkClick r:id="rId3"/>
              </a:rPr>
              <a:t>://quod.lib.umich.edu/cache//</a:t>
            </a:r>
            <a:r>
              <a:rPr lang="en-US" dirty="0" smtClean="0">
                <a:hlinkClick r:id="rId3"/>
              </a:rPr>
              <a:t>b/b/p/bbp2372.2017.039/bbp2372.2017.039.pdf#page=1;zoom=75</a:t>
            </a:r>
            <a:endParaRPr lang="en-US" dirty="0" smtClean="0"/>
          </a:p>
          <a:p>
            <a:r>
              <a:rPr lang="en-US" dirty="0" smtClean="0"/>
              <a:t>See music: A tool for music visualization – Paper: </a:t>
            </a:r>
          </a:p>
          <a:p>
            <a:pPr marL="0" lvl="1" indent="0">
              <a:spcBef>
                <a:spcPts val="1200"/>
              </a:spcBef>
              <a:buNone/>
            </a:pPr>
            <a:r>
              <a:rPr lang="en-US" sz="2000" dirty="0" smtClean="0">
                <a:hlinkClick r:id="rId4"/>
              </a:rPr>
              <a:t>https</a:t>
            </a:r>
            <a:r>
              <a:rPr lang="en-US" sz="2000" dirty="0">
                <a:hlinkClick r:id="rId4"/>
              </a:rPr>
              <a:t>://quod.lib.umich.edu/cache//</a:t>
            </a:r>
            <a:r>
              <a:rPr lang="en-US" sz="2000" dirty="0">
                <a:hlinkClick r:id="rId4"/>
              </a:rPr>
              <a:t>b/b/p/bbp2372.1993.114/bbp2372.1993.114.pdf#page=1;zoom=75</a:t>
            </a:r>
            <a:endParaRPr lang="en-US" sz="2000" dirty="0"/>
          </a:p>
          <a:p>
            <a:pPr marL="0" indent="0">
              <a:buNone/>
            </a:pPr>
            <a:r>
              <a:rPr lang="en-US" dirty="0"/>
              <a:t>Video: </a:t>
            </a:r>
            <a:r>
              <a:rPr lang="en-US" dirty="0">
                <a:hlinkClick r:id="rId5"/>
              </a:rPr>
              <a:t>https://</a:t>
            </a:r>
            <a:r>
              <a:rPr lang="en-US" dirty="0" smtClean="0">
                <a:hlinkClick r:id="rId5"/>
              </a:rPr>
              <a:t>www.youtube.com/watch?v=qNhwDzInBjo</a:t>
            </a:r>
            <a:endParaRPr lang="en-US" dirty="0" smtClean="0"/>
          </a:p>
          <a:p>
            <a:pPr marL="0" indent="0">
              <a:buNone/>
            </a:pPr>
            <a:endParaRPr lang="en-US" dirty="0" smtClean="0"/>
          </a:p>
          <a:p>
            <a:endParaRPr lang="he-IL" dirty="0"/>
          </a:p>
        </p:txBody>
      </p:sp>
    </p:spTree>
    <p:extLst>
      <p:ext uri="{BB962C8B-B14F-4D97-AF65-F5344CB8AC3E}">
        <p14:creationId xmlns:p14="http://schemas.microsoft.com/office/powerpoint/2010/main" val="2686498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חלוקת עבודה</a:t>
            </a:r>
            <a:endParaRPr lang="he-IL" dirty="0"/>
          </a:p>
        </p:txBody>
      </p:sp>
      <p:sp>
        <p:nvSpPr>
          <p:cNvPr id="3" name="Content Placeholder 2"/>
          <p:cNvSpPr>
            <a:spLocks noGrp="1"/>
          </p:cNvSpPr>
          <p:nvPr>
            <p:ph idx="1"/>
          </p:nvPr>
        </p:nvSpPr>
        <p:spPr/>
        <p:txBody>
          <a:bodyPr/>
          <a:lstStyle/>
          <a:p>
            <a:pPr marL="0" indent="0">
              <a:buNone/>
            </a:pPr>
            <a:r>
              <a:rPr lang="en-US" dirty="0" smtClean="0"/>
              <a:t>Related work  - Oran</a:t>
            </a:r>
          </a:p>
          <a:p>
            <a:pPr marL="0" indent="0">
              <a:buNone/>
            </a:pPr>
            <a:r>
              <a:rPr lang="en-US" dirty="0" smtClean="0"/>
              <a:t>Articles – Zehavit</a:t>
            </a:r>
          </a:p>
          <a:p>
            <a:pPr marL="0" indent="0">
              <a:buNone/>
            </a:pPr>
            <a:r>
              <a:rPr lang="en-US" dirty="0" smtClean="0"/>
              <a:t>The project – Zehavit</a:t>
            </a:r>
          </a:p>
          <a:p>
            <a:pPr marL="0" indent="0">
              <a:buNone/>
            </a:pPr>
            <a:r>
              <a:rPr lang="en-US" dirty="0" smtClean="0"/>
              <a:t>Use case – Zehavit</a:t>
            </a:r>
          </a:p>
          <a:p>
            <a:pPr marL="0" indent="0">
              <a:buNone/>
            </a:pPr>
            <a:r>
              <a:rPr lang="en-US" dirty="0" smtClean="0"/>
              <a:t>Cons – Oran </a:t>
            </a:r>
          </a:p>
          <a:p>
            <a:pPr marL="0" indent="0">
              <a:buNone/>
            </a:pPr>
            <a:r>
              <a:rPr lang="en-US" dirty="0" smtClean="0"/>
              <a:t>Technical summary - Zehavit</a:t>
            </a:r>
          </a:p>
          <a:p>
            <a:pPr marL="0" indent="0">
              <a:buNone/>
            </a:pPr>
            <a:r>
              <a:rPr lang="en-US" dirty="0" smtClean="0"/>
              <a:t>UI scheme – Oran </a:t>
            </a:r>
          </a:p>
          <a:p>
            <a:pPr marL="0" indent="0">
              <a:buNone/>
            </a:pPr>
            <a:r>
              <a:rPr lang="en-US" dirty="0" smtClean="0"/>
              <a:t>Videos – Zehavit </a:t>
            </a:r>
          </a:p>
          <a:p>
            <a:pPr marL="0" indent="0">
              <a:buNone/>
            </a:pPr>
            <a:endParaRPr lang="he-IL" dirty="0"/>
          </a:p>
        </p:txBody>
      </p:sp>
    </p:spTree>
    <p:extLst>
      <p:ext uri="{BB962C8B-B14F-4D97-AF65-F5344CB8AC3E}">
        <p14:creationId xmlns:p14="http://schemas.microsoft.com/office/powerpoint/2010/main" val="337578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82BB0B-F4FE-4E3A-950F-688B5F349888}"/>
              </a:ext>
            </a:extLst>
          </p:cNvPr>
          <p:cNvSpPr txBox="1"/>
          <p:nvPr/>
        </p:nvSpPr>
        <p:spPr>
          <a:xfrm>
            <a:off x="970383" y="1559386"/>
            <a:ext cx="10105053" cy="1200329"/>
          </a:xfrm>
          <a:prstGeom prst="rect">
            <a:avLst/>
          </a:prstGeom>
          <a:noFill/>
        </p:spPr>
        <p:txBody>
          <a:bodyPr wrap="square" rtlCol="0">
            <a:spAutoFit/>
          </a:bodyPr>
          <a:lstStyle/>
          <a:p>
            <a:pPr algn="ctr"/>
            <a:r>
              <a:rPr lang="en-US" sz="72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Basic Idea</a:t>
            </a:r>
          </a:p>
        </p:txBody>
      </p:sp>
      <p:sp>
        <p:nvSpPr>
          <p:cNvPr id="5" name="TextBox 4">
            <a:extLst>
              <a:ext uri="{FF2B5EF4-FFF2-40B4-BE49-F238E27FC236}">
                <a16:creationId xmlns:a16="http://schemas.microsoft.com/office/drawing/2014/main" id="{7024FD29-95EA-46C4-8545-505173B21007}"/>
              </a:ext>
            </a:extLst>
          </p:cNvPr>
          <p:cNvSpPr txBox="1"/>
          <p:nvPr/>
        </p:nvSpPr>
        <p:spPr>
          <a:xfrm>
            <a:off x="1343606" y="2667382"/>
            <a:ext cx="9358605" cy="1384995"/>
          </a:xfrm>
          <a:prstGeom prst="rect">
            <a:avLst/>
          </a:prstGeom>
          <a:noFill/>
        </p:spPr>
        <p:txBody>
          <a:bodyPr wrap="square" rtlCol="0">
            <a:spAutoFit/>
          </a:bodyPr>
          <a:lstStyle/>
          <a:p>
            <a:pPr algn="ctr"/>
            <a:r>
              <a:rPr lang="en-US" sz="2800" dirty="0"/>
              <a:t>Let the user “hear” an image</a:t>
            </a:r>
          </a:p>
          <a:p>
            <a:pPr algn="ctr"/>
            <a:r>
              <a:rPr lang="en-US" sz="2800" dirty="0"/>
              <a:t>OR</a:t>
            </a:r>
          </a:p>
          <a:p>
            <a:pPr algn="ctr"/>
            <a:r>
              <a:rPr lang="en-US" sz="2800" dirty="0"/>
              <a:t>Create music from an image</a:t>
            </a:r>
          </a:p>
        </p:txBody>
      </p:sp>
      <p:pic>
        <p:nvPicPr>
          <p:cNvPr id="1026" name="Picture 2" descr="×ª××¦××ª ×ª××× × ×¢×××¨ âªmusic pixelâ¬â">
            <a:extLst>
              <a:ext uri="{FF2B5EF4-FFF2-40B4-BE49-F238E27FC236}">
                <a16:creationId xmlns:a16="http://schemas.microsoft.com/office/drawing/2014/main" id="{6E043A9D-8C6E-412B-9610-EA3C9C02E538}"/>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0" y="3938271"/>
            <a:ext cx="1574469" cy="2478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0522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14EDF-60EC-4ADD-BDED-53DD249324D2}"/>
              </a:ext>
            </a:extLst>
          </p:cNvPr>
          <p:cNvSpPr>
            <a:spLocks noGrp="1"/>
          </p:cNvSpPr>
          <p:nvPr>
            <p:ph type="title"/>
          </p:nvPr>
        </p:nvSpPr>
        <p:spPr/>
        <p:txBody>
          <a:bodyPr/>
          <a:lstStyle/>
          <a:p>
            <a:r>
              <a:rPr lang="en-US" dirty="0"/>
              <a:t>Related </a:t>
            </a:r>
            <a:r>
              <a:rPr lang="en-US" dirty="0" smtClean="0"/>
              <a:t>Work</a:t>
            </a:r>
            <a:endParaRPr lang="en-US" dirty="0"/>
          </a:p>
        </p:txBody>
      </p:sp>
      <p:sp>
        <p:nvSpPr>
          <p:cNvPr id="3" name="Content Placeholder 2">
            <a:extLst>
              <a:ext uri="{FF2B5EF4-FFF2-40B4-BE49-F238E27FC236}">
                <a16:creationId xmlns:a16="http://schemas.microsoft.com/office/drawing/2014/main" id="{951EFB61-8E51-4B75-B6AB-6D8F6CA4978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01248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a:t>
            </a:r>
            <a:endParaRPr lang="he-IL" dirty="0"/>
          </a:p>
        </p:txBody>
      </p:sp>
      <p:sp>
        <p:nvSpPr>
          <p:cNvPr id="3" name="Content Placeholder 2"/>
          <p:cNvSpPr>
            <a:spLocks noGrp="1"/>
          </p:cNvSpPr>
          <p:nvPr>
            <p:ph idx="1"/>
          </p:nvPr>
        </p:nvSpPr>
        <p:spPr/>
        <p:txBody>
          <a:bodyPr/>
          <a:lstStyle/>
          <a:p>
            <a:pPr marL="0" indent="0">
              <a:buNone/>
            </a:pPr>
            <a:r>
              <a:rPr lang="en-US" dirty="0" smtClean="0"/>
              <a:t>RGB Music is a software interface for creating musi</a:t>
            </a:r>
            <a:r>
              <a:rPr lang="en-US" dirty="0" smtClean="0"/>
              <a:t>c from an image through moving the mouse along the image. </a:t>
            </a:r>
          </a:p>
          <a:p>
            <a:pPr marL="0" indent="0">
              <a:buNone/>
            </a:pPr>
            <a:r>
              <a:rPr lang="en-US" dirty="0" smtClean="0"/>
              <a:t>In this project we aim to map between visual elements to sound elements. For exa</a:t>
            </a:r>
            <a:r>
              <a:rPr lang="en-US" dirty="0" smtClean="0"/>
              <a:t>mple:</a:t>
            </a:r>
          </a:p>
          <a:p>
            <a:r>
              <a:rPr lang="en-US" dirty="0" smtClean="0"/>
              <a:t>Map from the RGB value of a chosen pixel to </a:t>
            </a:r>
            <a:r>
              <a:rPr lang="en-US" dirty="0"/>
              <a:t>unique instrument </a:t>
            </a:r>
            <a:r>
              <a:rPr lang="en-US" dirty="0" smtClean="0"/>
              <a:t>timbre</a:t>
            </a:r>
          </a:p>
          <a:p>
            <a:r>
              <a:rPr lang="en-US" dirty="0" smtClean="0"/>
              <a:t>Map from a set of pixels (</a:t>
            </a:r>
            <a:r>
              <a:rPr lang="en-US" dirty="0" err="1" smtClean="0"/>
              <a:t>i.e</a:t>
            </a:r>
            <a:r>
              <a:rPr lang="en-US" dirty="0" smtClean="0"/>
              <a:t> the surrounding pixels of the chosen pixel) to pitch or time duration</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3145902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notes &amp; use case</a:t>
            </a:r>
            <a:endParaRPr lang="he-IL" dirty="0"/>
          </a:p>
        </p:txBody>
      </p:sp>
      <p:sp>
        <p:nvSpPr>
          <p:cNvPr id="3" name="Content Placeholder 2"/>
          <p:cNvSpPr>
            <a:spLocks noGrp="1"/>
          </p:cNvSpPr>
          <p:nvPr>
            <p:ph idx="1"/>
          </p:nvPr>
        </p:nvSpPr>
        <p:spPr/>
        <p:txBody>
          <a:bodyPr/>
          <a:lstStyle/>
          <a:p>
            <a:pPr marL="0" indent="0">
              <a:buNone/>
            </a:pPr>
            <a:r>
              <a:rPr lang="en-US" dirty="0" smtClean="0"/>
              <a:t>The project will be implemented in Python using the following libraries:</a:t>
            </a:r>
          </a:p>
          <a:p>
            <a:r>
              <a:rPr lang="en-US" dirty="0" err="1" smtClean="0"/>
              <a:t>Tkinter</a:t>
            </a:r>
            <a:r>
              <a:rPr lang="en-US" dirty="0" smtClean="0"/>
              <a:t> – UI </a:t>
            </a:r>
          </a:p>
          <a:p>
            <a:r>
              <a:rPr lang="en-US" dirty="0" err="1" smtClean="0"/>
              <a:t>Pyo</a:t>
            </a:r>
            <a:r>
              <a:rPr lang="en-US" dirty="0" smtClean="0"/>
              <a:t> </a:t>
            </a:r>
            <a:r>
              <a:rPr lang="en-US" dirty="0"/>
              <a:t>- </a:t>
            </a:r>
            <a:r>
              <a:rPr lang="en-US" dirty="0" smtClean="0"/>
              <a:t>Digital </a:t>
            </a:r>
            <a:r>
              <a:rPr lang="en-US" dirty="0"/>
              <a:t>signal </a:t>
            </a:r>
            <a:r>
              <a:rPr lang="en-US" dirty="0" smtClean="0"/>
              <a:t>processing</a:t>
            </a:r>
          </a:p>
          <a:p>
            <a:r>
              <a:rPr lang="en-US" dirty="0" err="1" smtClean="0"/>
              <a:t>Pil</a:t>
            </a:r>
            <a:r>
              <a:rPr lang="en-US" dirty="0" smtClean="0"/>
              <a:t> - I</a:t>
            </a:r>
            <a:r>
              <a:rPr lang="en-US" dirty="0" smtClean="0"/>
              <a:t>mage processing</a:t>
            </a:r>
          </a:p>
          <a:p>
            <a:pPr marL="0" indent="0">
              <a:buNone/>
            </a:pPr>
            <a:r>
              <a:rPr lang="en-US" dirty="0" smtClean="0"/>
              <a:t>The main use case is very basic – just load the image and move the mouse along the image to create music </a:t>
            </a:r>
            <a:endParaRPr lang="he-IL"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8530" y="4593771"/>
            <a:ext cx="7273630" cy="1219199"/>
          </a:xfrm>
          <a:prstGeom prst="rect">
            <a:avLst/>
          </a:prstGeom>
        </p:spPr>
      </p:pic>
    </p:spTree>
    <p:extLst>
      <p:ext uri="{BB962C8B-B14F-4D97-AF65-F5344CB8AC3E}">
        <p14:creationId xmlns:p14="http://schemas.microsoft.com/office/powerpoint/2010/main" val="158362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 over other products </a:t>
            </a:r>
            <a:endParaRPr lang="he-IL" dirty="0"/>
          </a:p>
        </p:txBody>
      </p:sp>
      <p:sp>
        <p:nvSpPr>
          <p:cNvPr id="3" name="Content Placeholder 2"/>
          <p:cNvSpPr>
            <a:spLocks noGrp="1"/>
          </p:cNvSpPr>
          <p:nvPr>
            <p:ph idx="1"/>
          </p:nvPr>
        </p:nvSpPr>
        <p:spPr/>
        <p:txBody>
          <a:bodyPr/>
          <a:lstStyle/>
          <a:p>
            <a:endParaRPr lang="he-IL" dirty="0"/>
          </a:p>
        </p:txBody>
      </p:sp>
    </p:spTree>
    <p:extLst>
      <p:ext uri="{BB962C8B-B14F-4D97-AF65-F5344CB8AC3E}">
        <p14:creationId xmlns:p14="http://schemas.microsoft.com/office/powerpoint/2010/main" val="3544669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and musical </a:t>
            </a:r>
            <a:r>
              <a:rPr lang="en-US" dirty="0" smtClean="0"/>
              <a:t>summary #1 </a:t>
            </a:r>
            <a:endParaRPr lang="he-IL" dirty="0"/>
          </a:p>
        </p:txBody>
      </p:sp>
      <p:sp>
        <p:nvSpPr>
          <p:cNvPr id="3" name="Content Placeholder 2"/>
          <p:cNvSpPr>
            <a:spLocks noGrp="1"/>
          </p:cNvSpPr>
          <p:nvPr>
            <p:ph idx="1"/>
          </p:nvPr>
        </p:nvSpPr>
        <p:spPr/>
        <p:txBody>
          <a:bodyPr/>
          <a:lstStyle/>
          <a:p>
            <a:r>
              <a:rPr lang="en-US" dirty="0" smtClean="0"/>
              <a:t>System description</a:t>
            </a:r>
          </a:p>
          <a:p>
            <a:pPr marL="0" indent="0">
              <a:buNone/>
            </a:pPr>
            <a:endParaRPr lang="he-IL" dirty="0"/>
          </a:p>
        </p:txBody>
      </p:sp>
      <p:pic>
        <p:nvPicPr>
          <p:cNvPr id="5" name="Picture 4"/>
          <p:cNvPicPr>
            <a:picLocks noChangeAspect="1"/>
          </p:cNvPicPr>
          <p:nvPr/>
        </p:nvPicPr>
        <p:blipFill>
          <a:blip r:embed="rId3"/>
          <a:stretch>
            <a:fillRect/>
          </a:stretch>
        </p:blipFill>
        <p:spPr>
          <a:xfrm>
            <a:off x="1420585" y="2520657"/>
            <a:ext cx="8167007" cy="4337343"/>
          </a:xfrm>
          <a:prstGeom prst="rect">
            <a:avLst/>
          </a:prstGeom>
        </p:spPr>
      </p:pic>
    </p:spTree>
    <p:extLst>
      <p:ext uri="{BB962C8B-B14F-4D97-AF65-F5344CB8AC3E}">
        <p14:creationId xmlns:p14="http://schemas.microsoft.com/office/powerpoint/2010/main" val="1173866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and musical </a:t>
            </a:r>
            <a:r>
              <a:rPr lang="en-US" dirty="0" smtClean="0"/>
              <a:t>summary #2 </a:t>
            </a:r>
            <a:endParaRPr lang="he-IL" dirty="0"/>
          </a:p>
        </p:txBody>
      </p:sp>
      <p:sp>
        <p:nvSpPr>
          <p:cNvPr id="3" name="Content Placeholder 2"/>
          <p:cNvSpPr>
            <a:spLocks noGrp="1"/>
          </p:cNvSpPr>
          <p:nvPr>
            <p:ph idx="1"/>
          </p:nvPr>
        </p:nvSpPr>
        <p:spPr/>
        <p:txBody>
          <a:bodyPr/>
          <a:lstStyle/>
          <a:p>
            <a:r>
              <a:rPr lang="en-US" dirty="0" smtClean="0"/>
              <a:t>The technical and musical details of the engine are to be defined : basically we want to </a:t>
            </a:r>
            <a:r>
              <a:rPr lang="en-US" dirty="0"/>
              <a:t>have a unique instrument </a:t>
            </a:r>
            <a:r>
              <a:rPr lang="en-US" dirty="0" smtClean="0"/>
              <a:t>timbre for each RGB value and a mapping from </a:t>
            </a:r>
            <a:r>
              <a:rPr lang="en-US" dirty="0"/>
              <a:t>a set of pixels </a:t>
            </a:r>
            <a:r>
              <a:rPr lang="en-US" dirty="0" smtClean="0"/>
              <a:t>(i.e. </a:t>
            </a:r>
            <a:r>
              <a:rPr lang="en-US" dirty="0"/>
              <a:t>the surrounding pixels of the chosen pixel) to pitch or time </a:t>
            </a:r>
            <a:r>
              <a:rPr lang="en-US" dirty="0" smtClean="0"/>
              <a:t>duration</a:t>
            </a:r>
            <a:r>
              <a:rPr lang="en-US" dirty="0" smtClean="0"/>
              <a:t> </a:t>
            </a:r>
          </a:p>
          <a:p>
            <a:r>
              <a:rPr lang="en-US" dirty="0" smtClean="0"/>
              <a:t>In the advanced phases of the project we would like to give the user the ability to change the engine settings (mapping from visual elements to sound elements) ad to give the user the ability to record its created music</a:t>
            </a:r>
            <a:endParaRPr lang="en-US" dirty="0" smtClean="0"/>
          </a:p>
          <a:p>
            <a:pPr marL="0" indent="0">
              <a:buNone/>
            </a:pPr>
            <a:endParaRPr lang="he-IL" dirty="0"/>
          </a:p>
        </p:txBody>
      </p:sp>
    </p:spTree>
    <p:extLst>
      <p:ext uri="{BB962C8B-B14F-4D97-AF65-F5344CB8AC3E}">
        <p14:creationId xmlns:p14="http://schemas.microsoft.com/office/powerpoint/2010/main" val="2785115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scheme</a:t>
            </a:r>
            <a:endParaRPr lang="he-IL" dirty="0"/>
          </a:p>
        </p:txBody>
      </p:sp>
      <p:sp>
        <p:nvSpPr>
          <p:cNvPr id="3" name="Content Placeholder 2"/>
          <p:cNvSpPr>
            <a:spLocks noGrp="1"/>
          </p:cNvSpPr>
          <p:nvPr>
            <p:ph idx="1"/>
          </p:nvPr>
        </p:nvSpPr>
        <p:spPr/>
        <p:txBody>
          <a:bodyPr/>
          <a:lstStyle/>
          <a:p>
            <a:endParaRPr lang="he-IL"/>
          </a:p>
        </p:txBody>
      </p:sp>
    </p:spTree>
    <p:extLst>
      <p:ext uri="{BB962C8B-B14F-4D97-AF65-F5344CB8AC3E}">
        <p14:creationId xmlns:p14="http://schemas.microsoft.com/office/powerpoint/2010/main" val="4019736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145</TotalTime>
  <Words>504</Words>
  <Application>Microsoft Office PowerPoint</Application>
  <PresentationFormat>Widescreen</PresentationFormat>
  <Paragraphs>78</Paragraphs>
  <Slides>13</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David</vt:lpstr>
      <vt:lpstr>Rockwell</vt:lpstr>
      <vt:lpstr>Rockwell Condensed</vt:lpstr>
      <vt:lpstr>Wingdings</vt:lpstr>
      <vt:lpstr>Wood Type</vt:lpstr>
      <vt:lpstr>PowerPoint Presentation</vt:lpstr>
      <vt:lpstr>PowerPoint Presentation</vt:lpstr>
      <vt:lpstr>Related Work</vt:lpstr>
      <vt:lpstr>The project </vt:lpstr>
      <vt:lpstr>Implementation notes &amp; use case</vt:lpstr>
      <vt:lpstr>Cons over other products </vt:lpstr>
      <vt:lpstr>Technical and musical summary #1 </vt:lpstr>
      <vt:lpstr>Technical and musical summary #2 </vt:lpstr>
      <vt:lpstr>UI scheme</vt:lpstr>
      <vt:lpstr>Project timeline</vt:lpstr>
      <vt:lpstr>Bibliography #1 </vt:lpstr>
      <vt:lpstr>Bibliography #2 </vt:lpstr>
      <vt:lpstr>חלוקת עבודה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Oran</dc:creator>
  <cp:lastModifiedBy>Zehavit Leibovich</cp:lastModifiedBy>
  <cp:revision>29</cp:revision>
  <dcterms:created xsi:type="dcterms:W3CDTF">2018-12-02T07:03:33Z</dcterms:created>
  <dcterms:modified xsi:type="dcterms:W3CDTF">2018-12-04T16:49:45Z</dcterms:modified>
</cp:coreProperties>
</file>