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2.png" ContentType="image/png"/>
  <Override PartName="/ppt/media/image61.jpeg" ContentType="image/jpeg"/>
  <Override PartName="/ppt/media/image57.jpeg" ContentType="image/jpeg"/>
  <Override PartName="/ppt/media/image54.png" ContentType="image/png"/>
  <Override PartName="/ppt/media/image53.jpeg" ContentType="image/jpeg"/>
  <Override PartName="/ppt/media/image52.png" ContentType="image/png"/>
  <Override PartName="/ppt/media/image51.png" ContentType="image/png"/>
  <Override PartName="/ppt/media/image50.png" ContentType="image/png"/>
  <Override PartName="/ppt/media/image49.jpeg" ContentType="image/jpeg"/>
  <Override PartName="/ppt/media/image47.png" ContentType="image/png"/>
  <Override PartName="/ppt/media/image45.jpeg" ContentType="image/jpeg"/>
  <Override PartName="/ppt/media/image44.png" ContentType="image/png"/>
  <Override PartName="/ppt/media/image43.png" ContentType="image/png"/>
  <Override PartName="/ppt/media/image42.png" ContentType="image/png"/>
  <Override PartName="/ppt/media/image41.jpeg" ContentType="image/jpeg"/>
  <Override PartName="/ppt/media/image40.png" ContentType="image/png"/>
  <Override PartName="/ppt/media/image39.png" ContentType="image/png"/>
  <Override PartName="/ppt/media/image38.jpeg" ContentType="image/jpeg"/>
  <Override PartName="/ppt/media/image15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7.jpeg" ContentType="image/jpeg"/>
  <Override PartName="/ppt/media/image16.png" ContentType="image/png"/>
  <Override PartName="/ppt/media/image1.jpeg" ContentType="image/jpeg"/>
  <Override PartName="/ppt/media/image17.png" ContentType="image/png"/>
  <Override PartName="/ppt/media/image19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10.jpeg" ContentType="image/jpeg"/>
  <Override PartName="/ppt/media/image14.jpeg" ContentType="image/jpeg"/>
  <Override PartName="/ppt/media/image27.png" ContentType="image/png"/>
  <Override PartName="/ppt/media/image18.jpeg" ContentType="image/jpeg"/>
  <Override PartName="/ppt/media/image9.png" ContentType="image/png"/>
  <Override PartName="/ppt/media/image2.png" ContentType="image/png"/>
  <Override PartName="/ppt/media/image63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60.png" ContentType="image/png"/>
  <Override PartName="/ppt/media/image5.png" ContentType="image/png"/>
  <Override PartName="/ppt/media/image22.jpeg" ContentType="image/jpeg"/>
  <Override PartName="/ppt/media/image4.jpeg" ContentType="image/jpeg"/>
  <Override PartName="/ppt/media/image2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076560" cy="511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021200" y="0"/>
            <a:ext cx="3076560" cy="511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Img"/>
          </p:nvPr>
        </p:nvSpPr>
        <p:spPr>
          <a:xfrm>
            <a:off x="992160" y="767880"/>
            <a:ext cx="5114880" cy="38372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9721800"/>
            <a:ext cx="3076560" cy="51120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4021200" y="9721800"/>
            <a:ext cx="3076560" cy="511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875FD62-38CB-47A7-A3B9-A5948CFF67DA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350A41D-2966-4D00-A2E9-526A9B3876D9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DFE9D7A-3F0A-4CAC-8D20-CF1E650B29E2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17095B6-63D7-4CD8-A067-3BACC7F97582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5FB83FF-98A3-4C6B-94E4-0EB1C0356373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0452CA4-A6DD-4AC8-B48C-B5A4F9F35B31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1594335-A643-4D2D-BE37-20E9FCE613BA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12BDD5C-CFB9-4410-AFFB-9D2B0586CFE8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E015E97-5E6A-46EE-9016-307CB47F878A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7AD8AC8-4DF6-416E-A7D6-AF7DBEE3F2EA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956F056-C605-455A-B224-FA52EDDF5E9F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B463941-6258-4B1D-8A33-7F5CE89CD11D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7AAF8B8-65B9-4FB5-BDC4-0ADE5F38A066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688C885-B57B-4428-A5B6-2BC016D6ACAC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1E5BA4A-016C-430A-812D-62AAE4F1C6A0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021200" y="9721800"/>
            <a:ext cx="30765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300EBA1-FFA5-4E88-84D3-2A2B799B0027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080" cy="460512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059DB800-76BE-493C-915A-C7EDAAD1A53B}" type="slidenum">
              <a:rPr b="0" lang="fr-FR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1" lang="fr-FR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6" descr="Forme Slide couv.jpg"/>
          <p:cNvPicPr/>
          <p:nvPr/>
        </p:nvPicPr>
        <p:blipFill>
          <a:blip r:embed="rId1"/>
          <a:stretch/>
        </p:blipFill>
        <p:spPr>
          <a:xfrm>
            <a:off x="-108000" y="-182520"/>
            <a:ext cx="9234360" cy="69246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628640" y="686160"/>
            <a:ext cx="658188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76320" anchor="ctr"/>
          <a:p>
            <a:pPr algn="ctr">
              <a:lnSpc>
                <a:spcPct val="100000"/>
              </a:lnSpc>
            </a:pPr>
            <a:br/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Présentation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du projet Chef d’œuvre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2b511a"/>
                </a:solidFill>
                <a:latin typeface="Calibri"/>
              </a:rPr>
              <a:t>---------------------------------------------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2b511a"/>
                </a:solidFill>
                <a:latin typeface="Calibri"/>
              </a:rPr>
              <a:t>--------------------------------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2b511a"/>
                </a:solidFill>
                <a:latin typeface="Calibri"/>
              </a:rPr>
              <a:t>---------------------------------------------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IOT BASED SMART FARMING </a:t>
            </a:r>
            <a:endParaRPr b="1" lang="fr-FR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Iot based smart irrigation system</a:t>
            </a:r>
            <a:br/>
            <a:br/>
            <a:r>
              <a:rPr b="1" lang="fr-FR" sz="1800" spc="-1" strike="noStrike">
                <a:solidFill>
                  <a:srgbClr val="00279f"/>
                </a:solidFill>
                <a:latin typeface="Calibri"/>
              </a:rPr>
              <a:t>Belkacem ZEHER</a:t>
            </a:r>
            <a:br/>
            <a:br/>
            <a:r>
              <a:rPr b="1" lang="fr-FR" sz="1500" spc="-1" strike="noStrike">
                <a:solidFill>
                  <a:srgbClr val="00279f"/>
                </a:solidFill>
                <a:latin typeface="Calibri"/>
              </a:rPr>
              <a:t>Formateur</a:t>
            </a:r>
            <a:r>
              <a:rPr b="1" lang="fr-FR" sz="1200" spc="-1" strike="noStrike">
                <a:solidFill>
                  <a:srgbClr val="00279f"/>
                </a:solidFill>
                <a:latin typeface="Calibri"/>
              </a:rPr>
              <a:t>: Corentin HUTEAUX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Toulouse     27 Mai 2020</a:t>
            </a:r>
            <a:endParaRPr b="1" lang="fr-F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Line 2"/>
          <p:cNvSpPr/>
          <p:nvPr/>
        </p:nvSpPr>
        <p:spPr>
          <a:xfrm>
            <a:off x="1298520" y="5661000"/>
            <a:ext cx="773748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3"/>
          <p:cNvSpPr/>
          <p:nvPr/>
        </p:nvSpPr>
        <p:spPr>
          <a:xfrm>
            <a:off x="1332000" y="1052640"/>
            <a:ext cx="773748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410840" y="5733000"/>
            <a:ext cx="1037160" cy="9158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7776000" y="5760000"/>
            <a:ext cx="91296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81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120000" y="405360"/>
            <a:ext cx="198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réali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satio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91" name="TextShape 9"/>
          <p:cNvSpPr txBox="1"/>
          <p:nvPr/>
        </p:nvSpPr>
        <p:spPr>
          <a:xfrm>
            <a:off x="3456000" y="1080000"/>
            <a:ext cx="234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Firmware/Device</a:t>
            </a:r>
            <a:endParaRPr b="1" lang="fr-FR" sz="1800" spc="-1" strike="noStrike">
              <a:solidFill>
                <a:srgbClr val="00a65d"/>
              </a:solidFill>
              <a:latin typeface="Calibri"/>
            </a:endParaRPr>
          </a:p>
        </p:txBody>
      </p:sp>
      <p:sp>
        <p:nvSpPr>
          <p:cNvPr id="192" name="TextShape 10"/>
          <p:cNvSpPr txBox="1"/>
          <p:nvPr/>
        </p:nvSpPr>
        <p:spPr>
          <a:xfrm>
            <a:off x="648000" y="1836000"/>
            <a:ext cx="1727280" cy="26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Mots clés :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stmCubeMx/C/C++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Capteur/Drivers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Board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LED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Power…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Timers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I2C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ADC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GPIO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4"/>
          <a:stretch/>
        </p:blipFill>
        <p:spPr>
          <a:xfrm>
            <a:off x="3600000" y="1795320"/>
            <a:ext cx="4392000" cy="2596680"/>
          </a:xfrm>
          <a:prstGeom prst="rect">
            <a:avLst/>
          </a:prstGeom>
          <a:ln>
            <a:noFill/>
          </a:ln>
        </p:spPr>
      </p:pic>
      <p:sp>
        <p:nvSpPr>
          <p:cNvPr id="194" name="CustomShape 11"/>
          <p:cNvSpPr/>
          <p:nvPr/>
        </p:nvSpPr>
        <p:spPr>
          <a:xfrm>
            <a:off x="4536000" y="1656000"/>
            <a:ext cx="3600000" cy="3024000"/>
          </a:xfrm>
          <a:prstGeom prst="ellipse">
            <a:avLst/>
          </a:prstGeom>
          <a:noFill/>
          <a:ln w="29160">
            <a:solidFill>
              <a:srgbClr val="610506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96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120000" y="405360"/>
            <a:ext cx="198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réalisation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206" name="TextShape 9"/>
          <p:cNvSpPr txBox="1"/>
          <p:nvPr/>
        </p:nvSpPr>
        <p:spPr>
          <a:xfrm>
            <a:off x="3456000" y="1080000"/>
            <a:ext cx="2507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G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t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w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y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/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S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P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8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2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6</a:t>
            </a:r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6</a:t>
            </a:r>
            <a:endParaRPr b="1" lang="fr-FR" sz="1800" spc="-1" strike="noStrike">
              <a:solidFill>
                <a:srgbClr val="00a65d"/>
              </a:solidFill>
              <a:latin typeface="Calibri"/>
            </a:endParaRPr>
          </a:p>
        </p:txBody>
      </p:sp>
      <p:sp>
        <p:nvSpPr>
          <p:cNvPr id="207" name="TextShape 10"/>
          <p:cNvSpPr txBox="1"/>
          <p:nvPr/>
        </p:nvSpPr>
        <p:spPr>
          <a:xfrm>
            <a:off x="648000" y="1836000"/>
            <a:ext cx="1564560" cy="200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Mo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ts 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clé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s :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"/>
            </a:pP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Vsco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de/C/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UAR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T/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RxTx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Soft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ware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Serial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Pub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SubCl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ient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ESP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8266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WiFi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LED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MQT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3600000" y="1795320"/>
            <a:ext cx="4392000" cy="2596680"/>
          </a:xfrm>
          <a:prstGeom prst="rect">
            <a:avLst/>
          </a:prstGeom>
          <a:ln>
            <a:noFill/>
          </a:ln>
        </p:spPr>
      </p:pic>
      <p:sp>
        <p:nvSpPr>
          <p:cNvPr id="209" name="CustomShape 11"/>
          <p:cNvSpPr/>
          <p:nvPr/>
        </p:nvSpPr>
        <p:spPr>
          <a:xfrm>
            <a:off x="3384000" y="1872000"/>
            <a:ext cx="1440000" cy="1944000"/>
          </a:xfrm>
          <a:prstGeom prst="ellipse">
            <a:avLst/>
          </a:prstGeom>
          <a:noFill/>
          <a:ln w="29160">
            <a:solidFill>
              <a:srgbClr val="610506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211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6120000" y="405360"/>
            <a:ext cx="198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réalisation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221" name="TextShape 9"/>
          <p:cNvSpPr txBox="1"/>
          <p:nvPr/>
        </p:nvSpPr>
        <p:spPr>
          <a:xfrm>
            <a:off x="3456000" y="1080000"/>
            <a:ext cx="2062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Cloud/AWS IoT</a:t>
            </a:r>
            <a:endParaRPr b="1" lang="fr-FR" sz="1800" spc="-1" strike="noStrike">
              <a:solidFill>
                <a:srgbClr val="00a65d"/>
              </a:solidFill>
              <a:latin typeface="Calibri"/>
            </a:endParaRPr>
          </a:p>
        </p:txBody>
      </p:sp>
      <p:sp>
        <p:nvSpPr>
          <p:cNvPr id="222" name="TextShape 10"/>
          <p:cNvSpPr txBox="1"/>
          <p:nvPr/>
        </p:nvSpPr>
        <p:spPr>
          <a:xfrm>
            <a:off x="648000" y="1836000"/>
            <a:ext cx="1848960" cy="291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Mots clés :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"/>
            </a:pP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Aws Iot Core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Rule/Role/Policy/ARN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MQTT Brocker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DynamodDB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Lambda function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API Gateway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S3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CloudWatch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IAM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Cognito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Python/Nodejs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MQTT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4"/>
          <a:stretch/>
        </p:blipFill>
        <p:spPr>
          <a:xfrm>
            <a:off x="4032000" y="1602720"/>
            <a:ext cx="3957480" cy="3581280"/>
          </a:xfrm>
          <a:prstGeom prst="rect">
            <a:avLst/>
          </a:prstGeom>
          <a:ln>
            <a:noFill/>
          </a:ln>
        </p:spPr>
      </p:pic>
      <p:sp>
        <p:nvSpPr>
          <p:cNvPr id="224" name="CustomShape 11"/>
          <p:cNvSpPr/>
          <p:nvPr/>
        </p:nvSpPr>
        <p:spPr>
          <a:xfrm>
            <a:off x="5292000" y="1584000"/>
            <a:ext cx="2808000" cy="1944000"/>
          </a:xfrm>
          <a:prstGeom prst="ellipse">
            <a:avLst/>
          </a:prstGeom>
          <a:noFill/>
          <a:ln w="29160">
            <a:solidFill>
              <a:srgbClr val="610506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226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120000" y="405360"/>
            <a:ext cx="198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réalisation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236" name="TextShape 9"/>
          <p:cNvSpPr txBox="1"/>
          <p:nvPr/>
        </p:nvSpPr>
        <p:spPr>
          <a:xfrm>
            <a:off x="360000" y="1219320"/>
            <a:ext cx="1573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Dashboard</a:t>
            </a:r>
            <a:endParaRPr b="1" lang="fr-FR" sz="1800" spc="-1" strike="noStrike">
              <a:solidFill>
                <a:srgbClr val="00a65d"/>
              </a:solidFill>
              <a:latin typeface="Calibri"/>
            </a:endParaRPr>
          </a:p>
        </p:txBody>
      </p:sp>
      <p:sp>
        <p:nvSpPr>
          <p:cNvPr id="237" name="TextShape 10"/>
          <p:cNvSpPr txBox="1"/>
          <p:nvPr/>
        </p:nvSpPr>
        <p:spPr>
          <a:xfrm>
            <a:off x="360000" y="2408040"/>
            <a:ext cx="1564560" cy="18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Mots clés :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"/>
            </a:pP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html/css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Jquery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d3.js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Aws S3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Identity Pool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4"/>
          <a:stretch/>
        </p:blipFill>
        <p:spPr>
          <a:xfrm>
            <a:off x="2160000" y="1060200"/>
            <a:ext cx="6624000" cy="45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240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120000" y="405360"/>
            <a:ext cx="198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é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250" name="TextShape 9"/>
          <p:cNvSpPr txBox="1"/>
          <p:nvPr/>
        </p:nvSpPr>
        <p:spPr>
          <a:xfrm>
            <a:off x="360000" y="1219320"/>
            <a:ext cx="618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a65d"/>
                </a:solidFill>
                <a:latin typeface="Calibri"/>
              </a:rPr>
              <a:t>Dashboard – Descente d’infos vers le firmware</a:t>
            </a:r>
            <a:endParaRPr b="1" lang="fr-FR" sz="1800" spc="-1" strike="noStrike">
              <a:solidFill>
                <a:srgbClr val="00a65d"/>
              </a:solidFill>
              <a:latin typeface="Calibri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4"/>
          <a:stretch/>
        </p:blipFill>
        <p:spPr>
          <a:xfrm>
            <a:off x="1031400" y="2626200"/>
            <a:ext cx="7124400" cy="10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253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7488000" y="405360"/>
            <a:ext cx="126072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Bilan 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120000" y="549360"/>
            <a:ext cx="1224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réali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sati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on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4680000" y="549360"/>
            <a:ext cx="13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graphicFrame>
        <p:nvGraphicFramePr>
          <p:cNvPr id="263" name="Table 9"/>
          <p:cNvGraphicFramePr/>
          <p:nvPr/>
        </p:nvGraphicFramePr>
        <p:xfrm>
          <a:off x="2104920" y="1181160"/>
          <a:ext cx="5075280" cy="1439280"/>
        </p:xfrm>
        <a:graphic>
          <a:graphicData uri="http://schemas.openxmlformats.org/drawingml/2006/table">
            <a:tbl>
              <a:tblPr/>
              <a:tblGrid>
                <a:gridCol w="2529360"/>
                <a:gridCol w="254628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Réu</a:t>
                      </a:r>
                      <a:r>
                        <a:rPr b="1" lang="fr-FR" sz="1800" spc="-1" strike="noStrike">
                          <a:latin typeface="Arial"/>
                        </a:rPr>
                        <a:t>ssit</a:t>
                      </a:r>
                      <a:r>
                        <a:rPr b="1" lang="fr-FR" sz="1800" spc="-1" strike="noStrike">
                          <a:latin typeface="Arial"/>
                        </a:rPr>
                        <a:t>es 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Améliorations 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Chaîne complète </a:t>
                      </a:r>
                      <a:endParaRPr b="0" lang="fr-FR" sz="1200" spc="-1" strike="noStrike">
                        <a:solidFill>
                          <a:srgbClr val="68470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Optimisation de la chaîne </a:t>
                      </a:r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au niveau de l’ESP8266 </a:t>
                      </a:r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(voir protocole plus </a:t>
                      </a:r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professionnel : ex : </a:t>
                      </a:r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HDLC). Nouvelle </a:t>
                      </a:r>
                      <a:r>
                        <a:rPr b="0" lang="fr-FR" sz="1200" spc="-1" strike="noStrike">
                          <a:solidFill>
                            <a:srgbClr val="684703"/>
                          </a:solidFill>
                          <a:latin typeface="Arial"/>
                        </a:rPr>
                        <a:t>Gateway</a:t>
                      </a:r>
                      <a:endParaRPr b="0" lang="fr-FR" sz="1200" spc="-1" strike="noStrike">
                        <a:solidFill>
                          <a:srgbClr val="68470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solidFill>
                            <a:srgbClr val="182f7c"/>
                          </a:solidFill>
                          <a:latin typeface="Arial"/>
                        </a:rPr>
                        <a:t>Bon travail coté Cloud</a:t>
                      </a:r>
                      <a:endParaRPr b="0" lang="fr-FR" sz="1200" spc="-1" strike="noStrike">
                        <a:solidFill>
                          <a:srgbClr val="182f7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solidFill>
                            <a:srgbClr val="182f7c"/>
                          </a:solidFill>
                          <a:latin typeface="Arial"/>
                        </a:rPr>
                        <a:t>Ajout de fonction lambda </a:t>
                      </a:r>
                      <a:r>
                        <a:rPr b="0" lang="fr-FR" sz="1200" spc="-1" strike="noStrike">
                          <a:solidFill>
                            <a:srgbClr val="182f7c"/>
                          </a:solidFill>
                          <a:latin typeface="Arial"/>
                        </a:rPr>
                        <a:t>pour la mise à jour entre les </a:t>
                      </a:r>
                      <a:r>
                        <a:rPr b="0" lang="fr-FR" sz="1200" spc="-1" strike="noStrike">
                          <a:solidFill>
                            <a:srgbClr val="182f7c"/>
                          </a:solidFill>
                          <a:latin typeface="Arial"/>
                        </a:rPr>
                        <a:t>graphes et les DB</a:t>
                      </a:r>
                      <a:endParaRPr b="0" lang="fr-FR" sz="1200" spc="-1" strike="noStrike">
                        <a:solidFill>
                          <a:srgbClr val="182f7c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latin typeface="Arial"/>
                        </a:rPr>
                        <a:t>Bons acquis </a:t>
                      </a:r>
                      <a:r>
                        <a:rPr b="0" lang="fr-FR" sz="1200" spc="-1" strike="noStrike">
                          <a:latin typeface="Arial"/>
                        </a:rPr>
                        <a:t>web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latin typeface="Arial"/>
                        </a:rPr>
                        <a:t>Travailler la partie Android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latin typeface="Arial"/>
                        </a:rPr>
                        <a:t>Autonomie et travail d’équipe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200" spc="-1" strike="noStrike">
                          <a:latin typeface="Arial"/>
                        </a:rPr>
                        <a:t>Revoir les timers et les modes non bloquant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2381400" y="2781360"/>
            <a:ext cx="1400040" cy="171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1932120" y="1736640"/>
            <a:ext cx="6780240" cy="31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Moyens à disposition 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Réalisation 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Bilan &amp; perspectives</a:t>
            </a:r>
            <a:endParaRPr b="1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Line 3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4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1908000" y="333360"/>
            <a:ext cx="669780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2373"/>
              </a:spcBef>
            </a:pPr>
            <a:r>
              <a:rPr b="1" lang="fr-FR" sz="3800" spc="-1" strike="noStrike">
                <a:solidFill>
                  <a:srgbClr val="333399"/>
                </a:solidFill>
                <a:latin typeface="Calibri"/>
              </a:rPr>
              <a:t>Plan</a:t>
            </a:r>
            <a:endParaRPr b="1" lang="fr-FR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583200" y="5913000"/>
            <a:ext cx="1037160" cy="91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63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360000" y="440280"/>
            <a:ext cx="1538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Contexte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1960560" y="549360"/>
            <a:ext cx="22874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4314240" y="549360"/>
            <a:ext cx="12657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73" name="CustomShape 9"/>
          <p:cNvSpPr/>
          <p:nvPr/>
        </p:nvSpPr>
        <p:spPr>
          <a:xfrm>
            <a:off x="1234080" y="1812600"/>
            <a:ext cx="71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Formatio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Simplon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1217880" y="2365920"/>
            <a:ext cx="71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1217880" y="2869920"/>
            <a:ext cx="71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1201680" y="3423240"/>
            <a:ext cx="71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Proj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et de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fin de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ion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1197000" y="3977640"/>
            <a:ext cx="71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Confinemen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79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360000" y="512280"/>
            <a:ext cx="1538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Conte</a:t>
            </a: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xte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1960560" y="549360"/>
            <a:ext cx="22874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ion 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techniq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4314240" y="549360"/>
            <a:ext cx="12657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89" name="CustomShape 9"/>
          <p:cNvSpPr/>
          <p:nvPr/>
        </p:nvSpPr>
        <p:spPr>
          <a:xfrm>
            <a:off x="5256000" y="2160000"/>
            <a:ext cx="2880000" cy="5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3996000" y="1212480"/>
            <a:ext cx="4604760" cy="4475520"/>
          </a:xfrm>
          <a:prstGeom prst="rect">
            <a:avLst/>
          </a:prstGeom>
          <a:ln>
            <a:noFill/>
          </a:ln>
        </p:spPr>
      </p:pic>
      <p:sp>
        <p:nvSpPr>
          <p:cNvPr id="91" name="TextShape 10"/>
          <p:cNvSpPr txBox="1"/>
          <p:nvPr/>
        </p:nvSpPr>
        <p:spPr>
          <a:xfrm>
            <a:off x="914760" y="2016000"/>
            <a:ext cx="1893240" cy="16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Firmware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Gateway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Cloud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visualisation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93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360000" y="440280"/>
            <a:ext cx="1538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Context</a:t>
            </a: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1960560" y="549360"/>
            <a:ext cx="22874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4314240" y="549360"/>
            <a:ext cx="12657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9"/>
          <p:cNvSpPr/>
          <p:nvPr/>
        </p:nvSpPr>
        <p:spPr>
          <a:xfrm>
            <a:off x="1728000" y="1440000"/>
            <a:ext cx="3888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916920" y="1036800"/>
            <a:ext cx="7343280" cy="40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06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1404000" y="441360"/>
            <a:ext cx="3204000" cy="38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900" spc="-1" strike="noStrike">
                <a:solidFill>
                  <a:srgbClr val="ffffff"/>
                </a:solidFill>
                <a:latin typeface="Calibri"/>
              </a:rPr>
              <a:t>Proposition technique</a:t>
            </a:r>
            <a:endParaRPr b="1" lang="fr-FR" sz="19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4680000" y="549360"/>
            <a:ext cx="900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16" name="CustomShape 9"/>
          <p:cNvSpPr/>
          <p:nvPr/>
        </p:nvSpPr>
        <p:spPr>
          <a:xfrm>
            <a:off x="1728000" y="1440000"/>
            <a:ext cx="3888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1872000" y="1095120"/>
            <a:ext cx="5213880" cy="47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19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Archi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tect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ure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3744000" y="405360"/>
            <a:ext cx="1836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Moyen</a:t>
            </a: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s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29" name="CustomShape 9"/>
          <p:cNvSpPr/>
          <p:nvPr/>
        </p:nvSpPr>
        <p:spPr>
          <a:xfrm>
            <a:off x="1728000" y="1440000"/>
            <a:ext cx="3888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1333080" y="1647000"/>
            <a:ext cx="5895720" cy="34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32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Bilan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5623560" y="549360"/>
            <a:ext cx="12884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Architecture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3744000" y="405360"/>
            <a:ext cx="1836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Moyens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42" name="CustomShape 9"/>
          <p:cNvSpPr/>
          <p:nvPr/>
        </p:nvSpPr>
        <p:spPr>
          <a:xfrm>
            <a:off x="1980000" y="1800000"/>
            <a:ext cx="3888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360000" y="1152000"/>
            <a:ext cx="2685600" cy="12092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3312000" y="1152000"/>
            <a:ext cx="1561680" cy="12189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6"/>
          <a:stretch/>
        </p:blipFill>
        <p:spPr>
          <a:xfrm>
            <a:off x="5250960" y="1567440"/>
            <a:ext cx="1228320" cy="12283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7"/>
          <a:stretch/>
        </p:blipFill>
        <p:spPr>
          <a:xfrm>
            <a:off x="7020000" y="1569960"/>
            <a:ext cx="1238040" cy="12380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8"/>
          <a:stretch/>
        </p:blipFill>
        <p:spPr>
          <a:xfrm>
            <a:off x="684000" y="2952000"/>
            <a:ext cx="1409400" cy="1238040"/>
          </a:xfrm>
          <a:prstGeom prst="rect">
            <a:avLst/>
          </a:prstGeom>
          <a:ln>
            <a:noFill/>
          </a:ln>
        </p:spPr>
      </p:pic>
      <p:sp>
        <p:nvSpPr>
          <p:cNvPr id="148" name="TextShape 10"/>
          <p:cNvSpPr txBox="1"/>
          <p:nvPr/>
        </p:nvSpPr>
        <p:spPr>
          <a:xfrm rot="2269200">
            <a:off x="683640" y="3090960"/>
            <a:ext cx="133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CuteCom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9"/>
          <a:stretch/>
        </p:blipFill>
        <p:spPr>
          <a:xfrm>
            <a:off x="2988000" y="2942280"/>
            <a:ext cx="1780920" cy="11617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10"/>
          <a:stretch/>
        </p:blipFill>
        <p:spPr>
          <a:xfrm>
            <a:off x="5470920" y="2842920"/>
            <a:ext cx="1333080" cy="13330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11"/>
          <a:stretch/>
        </p:blipFill>
        <p:spPr>
          <a:xfrm>
            <a:off x="6912000" y="2492280"/>
            <a:ext cx="1456920" cy="13237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12"/>
          <a:stretch/>
        </p:blipFill>
        <p:spPr>
          <a:xfrm>
            <a:off x="3240000" y="4248000"/>
            <a:ext cx="1228320" cy="12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7" descr="Forme Slide int"/>
          <p:cNvPicPr/>
          <p:nvPr/>
        </p:nvPicPr>
        <p:blipFill>
          <a:blip r:embed="rId1"/>
          <a:stretch/>
        </p:blipFill>
        <p:spPr>
          <a:xfrm>
            <a:off x="0" y="0"/>
            <a:ext cx="2673360" cy="809640"/>
          </a:xfrm>
          <a:prstGeom prst="rect">
            <a:avLst/>
          </a:prstGeom>
          <a:ln>
            <a:noFill/>
          </a:ln>
        </p:spPr>
      </p:pic>
      <p:sp>
        <p:nvSpPr>
          <p:cNvPr id="154" name="Line 1"/>
          <p:cNvSpPr/>
          <p:nvPr/>
        </p:nvSpPr>
        <p:spPr>
          <a:xfrm>
            <a:off x="382680" y="990720"/>
            <a:ext cx="838044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"/>
          <p:cNvSpPr/>
          <p:nvPr/>
        </p:nvSpPr>
        <p:spPr>
          <a:xfrm>
            <a:off x="412920" y="5854680"/>
            <a:ext cx="8385120" cy="0"/>
          </a:xfrm>
          <a:prstGeom prst="line">
            <a:avLst/>
          </a:prstGeom>
          <a:ln w="76320">
            <a:solidFill>
              <a:srgbClr val="00279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136000" y="549360"/>
            <a:ext cx="61272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974640" y="549360"/>
            <a:ext cx="1125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réalisation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752000" y="405360"/>
            <a:ext cx="21600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2200" spc="-1" strike="noStrike">
                <a:solidFill>
                  <a:srgbClr val="ffffff"/>
                </a:solidFill>
                <a:latin typeface="Calibri"/>
              </a:rPr>
              <a:t>Architecture </a:t>
            </a:r>
            <a:endParaRPr b="1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60000" y="548280"/>
            <a:ext cx="1008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Contexte 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404000" y="549360"/>
            <a:ext cx="2268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Proposition technique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3708000" y="549360"/>
            <a:ext cx="93600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alibri"/>
              </a:rPr>
              <a:t>Moyens</a:t>
            </a:r>
            <a:endParaRPr b="1" lang="fr-FR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7776000" y="5940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583560" y="5913000"/>
            <a:ext cx="1037160" cy="915840"/>
          </a:xfrm>
          <a:prstGeom prst="rect">
            <a:avLst/>
          </a:prstGeom>
          <a:ln>
            <a:noFill/>
          </a:ln>
        </p:spPr>
      </p:pic>
      <p:sp>
        <p:nvSpPr>
          <p:cNvPr id="164" name="CustomShape 9"/>
          <p:cNvSpPr/>
          <p:nvPr/>
        </p:nvSpPr>
        <p:spPr>
          <a:xfrm>
            <a:off x="1728000" y="1440000"/>
            <a:ext cx="3888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>
            <a:off x="1692000" y="1656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vic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5724000" y="1656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1692000" y="3636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1692000" y="1656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Device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5724000" y="3636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Cloud </a:t>
            </a:r>
            <a:endParaRPr b="1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15"/>
          <p:cNvSpPr/>
          <p:nvPr/>
        </p:nvSpPr>
        <p:spPr>
          <a:xfrm rot="5383800">
            <a:off x="6089400" y="3024720"/>
            <a:ext cx="936000" cy="216000"/>
          </a:xfrm>
          <a:custGeom>
            <a:avLst/>
            <a:gdLst/>
            <a:ahLst/>
            <a:rect l="0" t="0" r="r" b="b"/>
            <a:pathLst>
              <a:path w="2602" h="605">
                <a:moveTo>
                  <a:pt x="0" y="303"/>
                </a:moveTo>
                <a:lnTo>
                  <a:pt x="519" y="3"/>
                </a:lnTo>
                <a:lnTo>
                  <a:pt x="518" y="153"/>
                </a:lnTo>
                <a:lnTo>
                  <a:pt x="2084" y="150"/>
                </a:lnTo>
                <a:lnTo>
                  <a:pt x="2085" y="0"/>
                </a:lnTo>
                <a:lnTo>
                  <a:pt x="2601" y="300"/>
                </a:lnTo>
                <a:lnTo>
                  <a:pt x="2080" y="601"/>
                </a:lnTo>
                <a:lnTo>
                  <a:pt x="2081" y="450"/>
                </a:lnTo>
                <a:lnTo>
                  <a:pt x="515" y="453"/>
                </a:lnTo>
                <a:lnTo>
                  <a:pt x="514" y="604"/>
                </a:lnTo>
                <a:lnTo>
                  <a:pt x="0" y="30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>
            <a:off x="3240000" y="4032000"/>
            <a:ext cx="2376000" cy="144000"/>
          </a:xfrm>
          <a:custGeom>
            <a:avLst/>
            <a:gdLst/>
            <a:ahLst/>
            <a:rect l="0" t="0" r="r" b="b"/>
            <a:pathLst>
              <a:path w="6602" h="402">
                <a:moveTo>
                  <a:pt x="0" y="200"/>
                </a:moveTo>
                <a:lnTo>
                  <a:pt x="1314" y="0"/>
                </a:lnTo>
                <a:lnTo>
                  <a:pt x="1314" y="100"/>
                </a:lnTo>
                <a:lnTo>
                  <a:pt x="5286" y="100"/>
                </a:lnTo>
                <a:lnTo>
                  <a:pt x="5286" y="0"/>
                </a:lnTo>
                <a:lnTo>
                  <a:pt x="6601" y="200"/>
                </a:lnTo>
                <a:lnTo>
                  <a:pt x="5286" y="401"/>
                </a:lnTo>
                <a:lnTo>
                  <a:pt x="5286" y="300"/>
                </a:lnTo>
                <a:lnTo>
                  <a:pt x="1314" y="300"/>
                </a:lnTo>
                <a:lnTo>
                  <a:pt x="1314" y="401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"/>
          <p:cNvSpPr/>
          <p:nvPr/>
        </p:nvSpPr>
        <p:spPr>
          <a:xfrm>
            <a:off x="3240360" y="2052360"/>
            <a:ext cx="2376000" cy="144000"/>
          </a:xfrm>
          <a:custGeom>
            <a:avLst/>
            <a:gdLst/>
            <a:ahLst/>
            <a:rect l="0" t="0" r="r" b="b"/>
            <a:pathLst>
              <a:path w="6602" h="402">
                <a:moveTo>
                  <a:pt x="0" y="200"/>
                </a:moveTo>
                <a:lnTo>
                  <a:pt x="1314" y="0"/>
                </a:lnTo>
                <a:lnTo>
                  <a:pt x="1314" y="100"/>
                </a:lnTo>
                <a:lnTo>
                  <a:pt x="5286" y="100"/>
                </a:lnTo>
                <a:lnTo>
                  <a:pt x="5286" y="0"/>
                </a:lnTo>
                <a:lnTo>
                  <a:pt x="6601" y="200"/>
                </a:lnTo>
                <a:lnTo>
                  <a:pt x="5286" y="401"/>
                </a:lnTo>
                <a:lnTo>
                  <a:pt x="5286" y="300"/>
                </a:lnTo>
                <a:lnTo>
                  <a:pt x="1314" y="300"/>
                </a:lnTo>
                <a:lnTo>
                  <a:pt x="1314" y="401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18"/>
          <p:cNvSpPr txBox="1"/>
          <p:nvPr/>
        </p:nvSpPr>
        <p:spPr>
          <a:xfrm>
            <a:off x="3663000" y="1462680"/>
            <a:ext cx="205200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Envoi périodique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Envoi sur demande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19"/>
          <p:cNvSpPr txBox="1"/>
          <p:nvPr/>
        </p:nvSpPr>
        <p:spPr>
          <a:xfrm>
            <a:off x="6579000" y="2903040"/>
            <a:ext cx="205200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MQTT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Topic (Pub/Sub)</a:t>
            </a:r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0"/>
          <p:cNvSpPr txBox="1"/>
          <p:nvPr/>
        </p:nvSpPr>
        <p:spPr>
          <a:xfrm>
            <a:off x="3663000" y="3587040"/>
            <a:ext cx="205200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API REST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fr-FR" sz="1200" spc="-1" strike="noStrike">
                <a:solidFill>
                  <a:srgbClr val="000000"/>
                </a:solidFill>
                <a:latin typeface="Calibri"/>
              </a:rPr>
              <a:t>MQTT (Pub/Sub)</a:t>
            </a:r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  <a:p>
            <a:endParaRPr b="1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6" name="Line 21"/>
          <p:cNvCxnSpPr/>
          <p:nvPr/>
        </p:nvCxnSpPr>
        <p:spPr>
          <a:xfrm flipH="1" flipV="1">
            <a:off x="3277440" y="2644200"/>
            <a:ext cx="1423800" cy="1075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77" name="Line 22"/>
          <p:cNvCxnSpPr/>
          <p:nvPr/>
        </p:nvCxnSpPr>
        <p:spPr>
          <a:xfrm flipH="1">
            <a:off x="3366720" y="2345400"/>
            <a:ext cx="1713600" cy="1135800"/>
          </a:xfrm>
          <a:prstGeom prst="curvedConnector3">
            <a:avLst/>
          </a:prstGeom>
          <a:ln>
            <a:solidFill>
              <a:srgbClr val="ed1c24"/>
            </a:solidFill>
            <a:tailEnd len="med" type="triangle" w="med"/>
          </a:ln>
        </p:spPr>
      </p:cxnSp>
      <p:sp>
        <p:nvSpPr>
          <p:cNvPr id="178" name="TextShape 23"/>
          <p:cNvSpPr txBox="1"/>
          <p:nvPr/>
        </p:nvSpPr>
        <p:spPr>
          <a:xfrm>
            <a:off x="2592000" y="2664000"/>
            <a:ext cx="156456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000" spc="-1" strike="noStrike">
                <a:solidFill>
                  <a:srgbClr val="000000"/>
                </a:solidFill>
                <a:latin typeface="Calibri"/>
              </a:rPr>
              <a:t>Infos descendantes</a:t>
            </a:r>
            <a:endParaRPr b="1" lang="fr-FR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4"/>
          <p:cNvSpPr txBox="1"/>
          <p:nvPr/>
        </p:nvSpPr>
        <p:spPr>
          <a:xfrm>
            <a:off x="2592000" y="3204000"/>
            <a:ext cx="134352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000" spc="-1" strike="noStrike">
                <a:solidFill>
                  <a:srgbClr val="ce181e"/>
                </a:solidFill>
                <a:latin typeface="Calibri"/>
              </a:rPr>
              <a:t>Infos montantes</a:t>
            </a:r>
            <a:endParaRPr b="1" lang="fr-FR" sz="1000" spc="-1" strike="noStrike">
              <a:solidFill>
                <a:srgbClr val="ce181e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2011-05-26T15:44:49Z</dcterms:created>
  <dc:creator>belkacem.zeher</dc:creator>
  <dc:description/>
  <dc:language>fr-FR</dc:language>
  <cp:lastModifiedBy/>
  <dcterms:modified xsi:type="dcterms:W3CDTF">2020-05-27T03:12:19Z</dcterms:modified>
  <cp:revision>187</cp:revision>
  <dc:subject/>
  <dc:title>Diapositive 1</dc:title>
</cp:coreProperties>
</file>