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F8E942-771B-B900-6FC6-7A1E7688AE4E}" v="84" dt="2024-09-26T20:32:37.286"/>
    <p1510:client id="{60F687BA-F4B4-1A1F-F4FA-20D43D3D18F4}" v="147" dt="2024-09-26T20:41:26.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rr_by_bu.png"/>
          <p:cNvPicPr>
            <a:picLocks noChangeAspect="1"/>
          </p:cNvPicPr>
          <p:nvPr/>
        </p:nvPicPr>
        <p:blipFill>
          <a:blip r:embed="rId2"/>
          <a:stretch>
            <a:fillRect/>
          </a:stretch>
        </p:blipFill>
        <p:spPr>
          <a:xfrm>
            <a:off x="152400" y="382438"/>
            <a:ext cx="8781690" cy="60356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C4209-1FA3-928A-655F-036902A4F2D4}"/>
              </a:ext>
            </a:extLst>
          </p:cNvPr>
          <p:cNvSpPr txBox="1"/>
          <p:nvPr/>
        </p:nvSpPr>
        <p:spPr>
          <a:xfrm>
            <a:off x="618370" y="776253"/>
            <a:ext cx="7933571"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ea typeface="+mn-lt"/>
                <a:cs typeface="+mn-lt"/>
              </a:rPr>
              <a:t>Sentiment Distribution</a:t>
            </a:r>
            <a:endParaRPr lang="en-US" sz="2800" b="1" dirty="0">
              <a:ea typeface="+mn-lt"/>
              <a:cs typeface="+mn-lt"/>
            </a:endParaRPr>
          </a:p>
          <a:p>
            <a:pPr algn="ctr"/>
            <a:endParaRPr lang="en-GB" sz="2800" b="1" dirty="0">
              <a:ea typeface="Calibri"/>
              <a:cs typeface="Calibri"/>
            </a:endParaRPr>
          </a:p>
          <a:p>
            <a:endParaRPr lang="en-GB" dirty="0">
              <a:ea typeface="+mn-lt"/>
              <a:cs typeface="+mn-lt"/>
            </a:endParaRPr>
          </a:p>
          <a:p>
            <a:pPr marL="285750" indent="-285750">
              <a:buFont typeface="Arial"/>
              <a:buChar char="•"/>
            </a:pPr>
            <a:r>
              <a:rPr lang="en-GB" b="1" dirty="0">
                <a:ea typeface="+mn-lt"/>
                <a:cs typeface="+mn-lt"/>
              </a:rPr>
              <a:t>Neutral Sentiment</a:t>
            </a:r>
            <a:r>
              <a:rPr lang="en-GB" dirty="0">
                <a:ea typeface="+mn-lt"/>
                <a:cs typeface="+mn-lt"/>
              </a:rPr>
              <a:t>: The majority. This means most of the data falls under neutral sentiment.</a:t>
            </a:r>
            <a:endParaRPr lang="en-GB" dirty="0"/>
          </a:p>
          <a:p>
            <a:pPr marL="285750" indent="-285750">
              <a:buFont typeface="Arial"/>
              <a:buChar char="•"/>
            </a:pPr>
            <a:r>
              <a:rPr lang="en-GB" b="1" dirty="0">
                <a:ea typeface="+mn-lt"/>
                <a:cs typeface="+mn-lt"/>
              </a:rPr>
              <a:t>Positive Sentiment</a:t>
            </a:r>
            <a:r>
              <a:rPr lang="en-GB" dirty="0">
                <a:ea typeface="+mn-lt"/>
                <a:cs typeface="+mn-lt"/>
              </a:rPr>
              <a:t>: A small bar, indicating that only a few data points are categorized as positive.</a:t>
            </a:r>
            <a:endParaRPr lang="en-GB" dirty="0"/>
          </a:p>
          <a:p>
            <a:pPr marL="285750" indent="-285750">
              <a:buFont typeface="Arial"/>
              <a:buChar char="•"/>
            </a:pPr>
            <a:r>
              <a:rPr lang="en-GB" b="1" dirty="0">
                <a:ea typeface="+mn-lt"/>
                <a:cs typeface="+mn-lt"/>
              </a:rPr>
              <a:t>Negative Sentiment</a:t>
            </a:r>
            <a:r>
              <a:rPr lang="en-GB" dirty="0">
                <a:ea typeface="+mn-lt"/>
                <a:cs typeface="+mn-lt"/>
              </a:rPr>
              <a:t>: The smallest bar, showing that only a negligible number of data points have a negative sentiment.</a:t>
            </a:r>
            <a:endParaRPr lang="en-GB" dirty="0">
              <a:latin typeface="Calibri"/>
              <a:ea typeface="Calibri"/>
              <a:cs typeface="Calibri"/>
            </a:endParaRPr>
          </a:p>
          <a:p>
            <a:pPr marL="285750" indent="-285750">
              <a:buFont typeface="Arial"/>
              <a:buChar char="•"/>
            </a:pPr>
            <a:r>
              <a:rPr lang="en-GB" b="1" dirty="0">
                <a:latin typeface="Calibri"/>
                <a:ea typeface="Calibri"/>
                <a:cs typeface="Calibri"/>
              </a:rPr>
              <a:t>Most Revenue-Generating Product: </a:t>
            </a:r>
            <a:r>
              <a:rPr lang="en-GB" dirty="0">
                <a:latin typeface="Calibri"/>
                <a:ea typeface="Calibri"/>
                <a:cs typeface="Calibri"/>
              </a:rPr>
              <a:t>ERP  </a:t>
            </a:r>
            <a:endParaRPr lang="en-GB">
              <a:latin typeface="Calibri"/>
              <a:ea typeface="Calibri"/>
              <a:cs typeface="Calibri"/>
            </a:endParaRPr>
          </a:p>
          <a:p>
            <a:pPr marL="285750" indent="-285750">
              <a:buFont typeface="Arial"/>
              <a:buChar char="•"/>
            </a:pPr>
            <a:r>
              <a:rPr lang="en-GB" b="1" dirty="0">
                <a:latin typeface="Calibri"/>
                <a:ea typeface="Calibri"/>
                <a:cs typeface="Calibri"/>
              </a:rPr>
              <a:t>Sentiment  polarity:</a:t>
            </a:r>
            <a:r>
              <a:rPr lang="en-GB" dirty="0">
                <a:latin typeface="Calibri"/>
                <a:ea typeface="Calibri"/>
                <a:cs typeface="Calibri"/>
              </a:rPr>
              <a:t> 0.13055555555555556</a:t>
            </a:r>
          </a:p>
          <a:p>
            <a:pPr marL="285750" indent="-285750">
              <a:buFont typeface="Arial"/>
              <a:buChar char="•"/>
            </a:pPr>
            <a:r>
              <a:rPr lang="en-GB" b="1" dirty="0">
                <a:latin typeface="Calibri"/>
                <a:ea typeface="Calibri"/>
                <a:cs typeface="Calibri"/>
              </a:rPr>
              <a:t>Sentiment subjectivity:</a:t>
            </a:r>
            <a:r>
              <a:rPr lang="en-GB" dirty="0">
                <a:latin typeface="Calibri"/>
                <a:ea typeface="Calibri"/>
                <a:cs typeface="Calibri"/>
              </a:rPr>
              <a:t> 0.4861111111111112</a:t>
            </a:r>
          </a:p>
          <a:p>
            <a:endParaRPr lang="en-GB" dirty="0">
              <a:ea typeface="Calibri"/>
              <a:cs typeface="Calibri"/>
            </a:endParaRPr>
          </a:p>
        </p:txBody>
      </p:sp>
    </p:spTree>
    <p:extLst>
      <p:ext uri="{BB962C8B-B14F-4D97-AF65-F5344CB8AC3E}">
        <p14:creationId xmlns:p14="http://schemas.microsoft.com/office/powerpoint/2010/main" val="15502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D3BA5-91DD-5871-AF7F-22628FB81CC8}"/>
              </a:ext>
            </a:extLst>
          </p:cNvPr>
          <p:cNvPicPr>
            <a:picLocks noChangeAspect="1"/>
          </p:cNvPicPr>
          <p:nvPr/>
        </p:nvPicPr>
        <p:blipFill>
          <a:blip r:embed="rId2"/>
          <a:stretch>
            <a:fillRect/>
          </a:stretch>
        </p:blipFill>
        <p:spPr>
          <a:xfrm>
            <a:off x="215661" y="332323"/>
            <a:ext cx="8525772" cy="5647013"/>
          </a:xfrm>
          <a:prstGeom prst="rect">
            <a:avLst/>
          </a:prstGeom>
        </p:spPr>
      </p:pic>
    </p:spTree>
    <p:extLst>
      <p:ext uri="{BB962C8B-B14F-4D97-AF65-F5344CB8AC3E}">
        <p14:creationId xmlns:p14="http://schemas.microsoft.com/office/powerpoint/2010/main" val="301453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F057A-E142-AC6D-F309-7E79EFC54524}"/>
              </a:ext>
            </a:extLst>
          </p:cNvPr>
          <p:cNvSpPr txBox="1"/>
          <p:nvPr/>
        </p:nvSpPr>
        <p:spPr>
          <a:xfrm>
            <a:off x="697312" y="592057"/>
            <a:ext cx="767043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ea typeface="Calibri"/>
                <a:cs typeface="Calibri"/>
              </a:rPr>
              <a:t>Revenue and Quantity </a:t>
            </a:r>
            <a:r>
              <a:rPr lang="en-GB" sz="2800" b="1" dirty="0">
                <a:ea typeface="+mn-lt"/>
                <a:cs typeface="+mn-lt"/>
              </a:rPr>
              <a:t>b</a:t>
            </a:r>
            <a:r>
              <a:rPr lang="en-GB" sz="2800" b="1" dirty="0">
                <a:ea typeface="Calibri"/>
                <a:cs typeface="Calibri"/>
              </a:rPr>
              <a:t>y </a:t>
            </a:r>
            <a:r>
              <a:rPr lang="en-GB" sz="2800" b="1" dirty="0">
                <a:ea typeface="+mn-lt"/>
                <a:cs typeface="+mn-lt"/>
              </a:rPr>
              <a:t>Business</a:t>
            </a:r>
            <a:r>
              <a:rPr lang="en-GB" sz="2800" b="1" dirty="0">
                <a:ea typeface="Calibri"/>
                <a:cs typeface="Calibri"/>
              </a:rPr>
              <a:t> Unit</a:t>
            </a:r>
            <a:endParaRPr lang="en-US" sz="2800" b="1" dirty="0">
              <a:ea typeface="Calibri"/>
              <a:cs typeface="Calibri"/>
            </a:endParaRPr>
          </a:p>
          <a:p>
            <a:endParaRPr lang="en-GB" dirty="0">
              <a:ea typeface="Calibri"/>
              <a:cs typeface="Calibri"/>
            </a:endParaRPr>
          </a:p>
          <a:p>
            <a:endParaRPr lang="en-GB" dirty="0">
              <a:latin typeface="Calibri"/>
              <a:ea typeface="Calibri"/>
              <a:cs typeface="Calibri"/>
            </a:endParaRPr>
          </a:p>
          <a:p>
            <a:pPr marL="285750" indent="-285750">
              <a:buFont typeface="Arial"/>
              <a:buChar char="•"/>
            </a:pPr>
            <a:endParaRPr lang="en-GB" dirty="0">
              <a:latin typeface="Calibri"/>
              <a:ea typeface="Calibri"/>
              <a:cs typeface="Calibri"/>
            </a:endParaRPr>
          </a:p>
          <a:p>
            <a:pPr marL="285750" indent="-285750">
              <a:buFont typeface="Arial"/>
              <a:buChar char="•"/>
            </a:pPr>
            <a:r>
              <a:rPr lang="en-GB" dirty="0">
                <a:latin typeface="Calibri"/>
                <a:ea typeface="Calibri"/>
                <a:cs typeface="Calibri"/>
              </a:rPr>
              <a:t>The unit '</a:t>
            </a:r>
            <a:r>
              <a:rPr lang="en-GB" dirty="0" err="1">
                <a:latin typeface="Calibri"/>
                <a:ea typeface="Calibri"/>
                <a:cs typeface="Calibri"/>
              </a:rPr>
              <a:t>HAuto</a:t>
            </a:r>
            <a:r>
              <a:rPr lang="en-GB" dirty="0">
                <a:latin typeface="Calibri"/>
                <a:ea typeface="Calibri"/>
                <a:cs typeface="Calibri"/>
              </a:rPr>
              <a:t>' generated the highest revenue. </a:t>
            </a:r>
          </a:p>
          <a:p>
            <a:pPr marL="285750" indent="-285750">
              <a:buFont typeface="Arial"/>
              <a:buChar char="•"/>
            </a:pPr>
            <a:r>
              <a:rPr lang="en-GB" dirty="0">
                <a:latin typeface="Calibri"/>
                <a:ea typeface="Calibri"/>
                <a:cs typeface="Calibri"/>
              </a:rPr>
              <a:t>The unit '</a:t>
            </a:r>
            <a:r>
              <a:rPr lang="en-GB" dirty="0" err="1">
                <a:latin typeface="Calibri"/>
                <a:ea typeface="Calibri"/>
                <a:cs typeface="Calibri"/>
              </a:rPr>
              <a:t>IProperty</a:t>
            </a:r>
            <a:r>
              <a:rPr lang="en-GB" dirty="0">
                <a:latin typeface="Calibri"/>
                <a:ea typeface="Calibri"/>
                <a:cs typeface="Calibri"/>
              </a:rPr>
              <a:t>' had the highest quantity billed.</a:t>
            </a:r>
            <a:endParaRPr lang="en-GB">
              <a:latin typeface="Calibri"/>
              <a:ea typeface="Calibri"/>
              <a:cs typeface="Calibri"/>
            </a:endParaRPr>
          </a:p>
          <a:p>
            <a:pPr marL="285750" indent="-285750">
              <a:buFont typeface="Arial"/>
              <a:buChar char="•"/>
            </a:pPr>
            <a:r>
              <a:rPr lang="en-GB" dirty="0">
                <a:ea typeface="Calibri"/>
                <a:cs typeface="Calibri"/>
              </a:rPr>
              <a:t>The unit '</a:t>
            </a:r>
            <a:r>
              <a:rPr lang="en-GB" dirty="0" err="1">
                <a:ea typeface="Calibri"/>
                <a:cs typeface="Calibri"/>
              </a:rPr>
              <a:t>OHosting</a:t>
            </a:r>
            <a:r>
              <a:rPr lang="en-GB" dirty="0">
                <a:ea typeface="Calibri"/>
                <a:cs typeface="Calibri"/>
              </a:rPr>
              <a:t>' generated lowest revenue and quantity </a:t>
            </a:r>
            <a:r>
              <a:rPr lang="en-GB" dirty="0">
                <a:ea typeface="+mn-lt"/>
                <a:cs typeface="+mn-lt"/>
              </a:rPr>
              <a:t>billed.</a:t>
            </a:r>
          </a:p>
          <a:p>
            <a:pPr marL="285750" indent="-285750">
              <a:buFont typeface="Arial"/>
              <a:buChar char="•"/>
            </a:pPr>
            <a:endParaRPr lang="en-GB" dirty="0">
              <a:ea typeface="Calibri"/>
              <a:cs typeface="Calibri"/>
            </a:endParaRPr>
          </a:p>
          <a:p>
            <a:endParaRPr lang="en-GB" dirty="0">
              <a:ea typeface="+mn-lt"/>
              <a:cs typeface="+mn-lt"/>
            </a:endParaRPr>
          </a:p>
          <a:p>
            <a:r>
              <a:rPr lang="en-GB" dirty="0">
                <a:ea typeface="+mn-lt"/>
                <a:cs typeface="+mn-lt"/>
              </a:rPr>
              <a:t>Some business units generate high revenue with relatively low quantities, suggesting that they may be selling high-value products or services. On the other hand, other business units might have high quantities but low revenue, indicating that they may need to increase their prices or improve their product offerings.</a:t>
            </a:r>
            <a:endParaRPr lang="en-GB" dirty="0">
              <a:ea typeface="Calibri"/>
              <a:cs typeface="Calibri"/>
            </a:endParaRPr>
          </a:p>
          <a:p>
            <a:endParaRPr lang="en-GB" dirty="0">
              <a:ea typeface="Calibri"/>
              <a:cs typeface="Calibri"/>
            </a:endParaRPr>
          </a:p>
        </p:txBody>
      </p:sp>
    </p:spTree>
    <p:extLst>
      <p:ext uri="{BB962C8B-B14F-4D97-AF65-F5344CB8AC3E}">
        <p14:creationId xmlns:p14="http://schemas.microsoft.com/office/powerpoint/2010/main" val="385565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D53FAC-21B9-9906-8910-B2C236C992BA}"/>
              </a:ext>
            </a:extLst>
          </p:cNvPr>
          <p:cNvPicPr>
            <a:picLocks noChangeAspect="1"/>
          </p:cNvPicPr>
          <p:nvPr/>
        </p:nvPicPr>
        <p:blipFill>
          <a:blip r:embed="rId2"/>
          <a:stretch>
            <a:fillRect/>
          </a:stretch>
        </p:blipFill>
        <p:spPr>
          <a:xfrm>
            <a:off x="273170" y="423902"/>
            <a:ext cx="8597660" cy="5780160"/>
          </a:xfrm>
          <a:prstGeom prst="rect">
            <a:avLst/>
          </a:prstGeom>
        </p:spPr>
      </p:pic>
    </p:spTree>
    <p:extLst>
      <p:ext uri="{BB962C8B-B14F-4D97-AF65-F5344CB8AC3E}">
        <p14:creationId xmlns:p14="http://schemas.microsoft.com/office/powerpoint/2010/main" val="217032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DD281C-DB32-713B-0FB8-90C51B2E626A}"/>
              </a:ext>
            </a:extLst>
          </p:cNvPr>
          <p:cNvSpPr txBox="1"/>
          <p:nvPr/>
        </p:nvSpPr>
        <p:spPr>
          <a:xfrm>
            <a:off x="736782" y="776252"/>
            <a:ext cx="7762532" cy="6340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ea typeface="Calibri"/>
                <a:cs typeface="Calibri"/>
              </a:rPr>
              <a:t>Revenue </a:t>
            </a:r>
            <a:r>
              <a:rPr lang="en-GB" sz="2800" b="1" dirty="0">
                <a:ea typeface="+mn-lt"/>
                <a:cs typeface="+mn-lt"/>
              </a:rPr>
              <a:t>b</a:t>
            </a:r>
            <a:r>
              <a:rPr lang="en-GB" sz="2800" b="1" dirty="0">
                <a:ea typeface="Calibri"/>
                <a:cs typeface="Calibri"/>
              </a:rPr>
              <a:t>y Item Name and Currency</a:t>
            </a:r>
            <a:endParaRPr lang="en-US" sz="2800" dirty="0"/>
          </a:p>
          <a:p>
            <a:endParaRPr lang="en-GB" dirty="0">
              <a:ea typeface="Calibri"/>
              <a:cs typeface="Calibri"/>
            </a:endParaRPr>
          </a:p>
          <a:p>
            <a:endParaRPr lang="en-GB" dirty="0">
              <a:latin typeface="Calibri"/>
              <a:ea typeface="Calibri"/>
              <a:cs typeface="Calibri"/>
            </a:endParaRPr>
          </a:p>
          <a:p>
            <a:pPr marL="285750" indent="-285750">
              <a:buFont typeface="Arial"/>
              <a:buChar char="•"/>
            </a:pPr>
            <a:r>
              <a:rPr lang="en-GB">
                <a:latin typeface="Calibri"/>
                <a:ea typeface="Calibri"/>
                <a:cs typeface="Calibri"/>
              </a:rPr>
              <a:t>Significant revenue contributions are observed for items 'Enterprise ERP' and </a:t>
            </a:r>
            <a:r>
              <a:rPr lang="en-GB" dirty="0">
                <a:latin typeface="Calibri"/>
                <a:ea typeface="Calibri"/>
                <a:cs typeface="Calibri"/>
              </a:rPr>
              <a:t>'Annual Maintenance', primarily in currencies 'USD' and 'USD'.</a:t>
            </a:r>
          </a:p>
          <a:p>
            <a:pPr marL="285750" indent="-285750">
              <a:buFont typeface="Arial"/>
              <a:buChar char="•"/>
            </a:pPr>
            <a:r>
              <a:rPr lang="en-GB" b="1">
                <a:ea typeface="+mn-lt"/>
                <a:cs typeface="+mn-lt"/>
              </a:rPr>
              <a:t>X-axis (Horizontal)</a:t>
            </a:r>
            <a:r>
              <a:rPr lang="en-GB">
                <a:ea typeface="+mn-lt"/>
                <a:cs typeface="+mn-lt"/>
              </a:rPr>
              <a:t>:</a:t>
            </a:r>
            <a:endParaRPr lang="en-GB"/>
          </a:p>
          <a:p>
            <a:pPr marL="285750" indent="-285750">
              <a:buFont typeface="Arial"/>
              <a:buChar char="•"/>
            </a:pPr>
            <a:r>
              <a:rPr lang="en-GB">
                <a:ea typeface="+mn-lt"/>
                <a:cs typeface="+mn-lt"/>
              </a:rPr>
              <a:t>Represents the </a:t>
            </a:r>
            <a:r>
              <a:rPr lang="en-GB" b="1">
                <a:ea typeface="+mn-lt"/>
                <a:cs typeface="+mn-lt"/>
              </a:rPr>
              <a:t>Item Name</a:t>
            </a:r>
            <a:r>
              <a:rPr lang="en-GB">
                <a:ea typeface="+mn-lt"/>
                <a:cs typeface="+mn-lt"/>
              </a:rPr>
              <a:t> (e.g., different products or services sold).</a:t>
            </a:r>
            <a:endParaRPr lang="en-GB"/>
          </a:p>
          <a:p>
            <a:pPr marL="285750" indent="-285750">
              <a:buFont typeface="Arial"/>
              <a:buChar char="•"/>
            </a:pPr>
            <a:r>
              <a:rPr lang="en-GB">
                <a:ea typeface="+mn-lt"/>
                <a:cs typeface="+mn-lt"/>
              </a:rPr>
              <a:t>Each item listed on the x-axis is a product or service provided by the business.</a:t>
            </a:r>
            <a:endParaRPr lang="en-GB"/>
          </a:p>
          <a:p>
            <a:pPr marL="285750" indent="-285750">
              <a:buFont typeface="Arial"/>
              <a:buChar char="•"/>
            </a:pPr>
            <a:r>
              <a:rPr lang="en-GB" b="1">
                <a:ea typeface="+mn-lt"/>
                <a:cs typeface="+mn-lt"/>
              </a:rPr>
              <a:t>Y-axis (Vertical)</a:t>
            </a:r>
            <a:r>
              <a:rPr lang="en-GB">
                <a:ea typeface="+mn-lt"/>
                <a:cs typeface="+mn-lt"/>
              </a:rPr>
              <a:t>:</a:t>
            </a:r>
            <a:endParaRPr lang="en-GB"/>
          </a:p>
          <a:p>
            <a:pPr marL="285750" indent="-285750">
              <a:buFont typeface="Arial"/>
              <a:buChar char="•"/>
            </a:pPr>
            <a:r>
              <a:rPr lang="en-GB">
                <a:ea typeface="+mn-lt"/>
                <a:cs typeface="+mn-lt"/>
              </a:rPr>
              <a:t>Represents the </a:t>
            </a:r>
            <a:r>
              <a:rPr lang="en-GB" b="1">
                <a:ea typeface="+mn-lt"/>
                <a:cs typeface="+mn-lt"/>
              </a:rPr>
              <a:t>Revenue Billed</a:t>
            </a:r>
            <a:r>
              <a:rPr lang="en-GB">
                <a:ea typeface="+mn-lt"/>
                <a:cs typeface="+mn-lt"/>
              </a:rPr>
              <a:t> for each item.</a:t>
            </a:r>
            <a:endParaRPr lang="en-GB"/>
          </a:p>
          <a:p>
            <a:pPr marL="285750" indent="-285750">
              <a:buFont typeface="Arial"/>
              <a:buChar char="•"/>
            </a:pPr>
            <a:r>
              <a:rPr lang="en-GB" dirty="0">
                <a:ea typeface="+mn-lt"/>
                <a:cs typeface="+mn-lt"/>
              </a:rPr>
              <a:t>The scale on the y-axis is in scientific notation, indicating that some items generated significant revenue (e.g., values like </a:t>
            </a:r>
            <a:r>
              <a:rPr lang="en-GB" dirty="0">
                <a:latin typeface="Consolas"/>
                <a:ea typeface="+mn-lt"/>
                <a:cs typeface="Calibri"/>
              </a:rPr>
              <a:t>1e7</a:t>
            </a:r>
            <a:r>
              <a:rPr lang="en-GB" dirty="0">
                <a:ea typeface="+mn-lt"/>
                <a:cs typeface="+mn-lt"/>
              </a:rPr>
              <a:t> mean 10 million).</a:t>
            </a:r>
            <a:endParaRPr lang="en-GB" dirty="0"/>
          </a:p>
          <a:p>
            <a:pPr marL="285750" indent="-285750">
              <a:buFont typeface="Arial"/>
              <a:buChar char="•"/>
            </a:pPr>
            <a:r>
              <a:rPr lang="en-GB" b="1" dirty="0" err="1">
                <a:ea typeface="+mn-lt"/>
                <a:cs typeface="+mn-lt"/>
              </a:rPr>
              <a:t>Colors</a:t>
            </a:r>
            <a:r>
              <a:rPr lang="en-GB" b="1" dirty="0">
                <a:ea typeface="+mn-lt"/>
                <a:cs typeface="+mn-lt"/>
              </a:rPr>
              <a:t> (Legend)</a:t>
            </a:r>
            <a:r>
              <a:rPr lang="en-GB" dirty="0">
                <a:ea typeface="+mn-lt"/>
                <a:cs typeface="+mn-lt"/>
              </a:rPr>
              <a:t>:</a:t>
            </a:r>
            <a:endParaRPr lang="en-GB" dirty="0"/>
          </a:p>
          <a:p>
            <a:pPr marL="285750" indent="-285750">
              <a:buFont typeface="Arial"/>
              <a:buChar char="•"/>
            </a:pPr>
            <a:r>
              <a:rPr lang="en-GB" dirty="0">
                <a:ea typeface="+mn-lt"/>
                <a:cs typeface="+mn-lt"/>
              </a:rPr>
              <a:t>The different </a:t>
            </a:r>
            <a:r>
              <a:rPr lang="en-GB" dirty="0" err="1">
                <a:ea typeface="+mn-lt"/>
                <a:cs typeface="+mn-lt"/>
              </a:rPr>
              <a:t>colors</a:t>
            </a:r>
            <a:r>
              <a:rPr lang="en-GB" dirty="0">
                <a:ea typeface="+mn-lt"/>
                <a:cs typeface="+mn-lt"/>
              </a:rPr>
              <a:t> in the stacked bars represent different </a:t>
            </a:r>
            <a:r>
              <a:rPr lang="en-GB" b="1" dirty="0">
                <a:ea typeface="+mn-lt"/>
                <a:cs typeface="+mn-lt"/>
              </a:rPr>
              <a:t>currencies</a:t>
            </a:r>
            <a:r>
              <a:rPr lang="en-GB" dirty="0">
                <a:ea typeface="+mn-lt"/>
                <a:cs typeface="+mn-lt"/>
              </a:rPr>
              <a:t>:</a:t>
            </a:r>
            <a:endParaRPr lang="en-GB" dirty="0"/>
          </a:p>
          <a:p>
            <a:pPr marL="742950" lvl="1" indent="-285750">
              <a:buFont typeface="Arial"/>
              <a:buChar char="•"/>
            </a:pPr>
            <a:r>
              <a:rPr lang="en-GB" b="1" dirty="0">
                <a:ea typeface="+mn-lt"/>
                <a:cs typeface="+mn-lt"/>
              </a:rPr>
              <a:t>Blue</a:t>
            </a:r>
            <a:r>
              <a:rPr lang="en-GB" dirty="0">
                <a:ea typeface="+mn-lt"/>
                <a:cs typeface="+mn-lt"/>
              </a:rPr>
              <a:t>: AUD (Australian Dollar)</a:t>
            </a:r>
            <a:endParaRPr lang="en-GB" dirty="0"/>
          </a:p>
          <a:p>
            <a:pPr marL="742950" lvl="1" indent="-285750">
              <a:buFont typeface="Arial"/>
              <a:buChar char="•"/>
            </a:pPr>
            <a:r>
              <a:rPr lang="en-GB" b="1" dirty="0">
                <a:ea typeface="+mn-lt"/>
                <a:cs typeface="+mn-lt"/>
              </a:rPr>
              <a:t>Orange</a:t>
            </a:r>
            <a:r>
              <a:rPr lang="en-GB" dirty="0">
                <a:ea typeface="+mn-lt"/>
                <a:cs typeface="+mn-lt"/>
              </a:rPr>
              <a:t>: CAD (Canadian Dollar)</a:t>
            </a:r>
            <a:endParaRPr lang="en-GB" dirty="0"/>
          </a:p>
          <a:p>
            <a:pPr marL="742950" lvl="1" indent="-285750">
              <a:buFont typeface="Arial"/>
              <a:buChar char="•"/>
            </a:pPr>
            <a:r>
              <a:rPr lang="en-GB" b="1" dirty="0">
                <a:ea typeface="+mn-lt"/>
                <a:cs typeface="+mn-lt"/>
              </a:rPr>
              <a:t>Green</a:t>
            </a:r>
            <a:r>
              <a:rPr lang="en-GB" dirty="0">
                <a:ea typeface="+mn-lt"/>
                <a:cs typeface="+mn-lt"/>
              </a:rPr>
              <a:t>: GBP (British Pound)</a:t>
            </a:r>
            <a:endParaRPr lang="en-GB" dirty="0"/>
          </a:p>
          <a:p>
            <a:pPr marL="742950" lvl="1" indent="-285750">
              <a:buFont typeface="Arial"/>
              <a:buChar char="•"/>
            </a:pPr>
            <a:r>
              <a:rPr lang="en-GB" b="1" dirty="0">
                <a:ea typeface="+mn-lt"/>
                <a:cs typeface="+mn-lt"/>
              </a:rPr>
              <a:t>Red</a:t>
            </a:r>
            <a:r>
              <a:rPr lang="en-GB" dirty="0">
                <a:ea typeface="+mn-lt"/>
                <a:cs typeface="+mn-lt"/>
              </a:rPr>
              <a:t>: USD (US Dollar)</a:t>
            </a:r>
            <a:endParaRPr lang="en-GB" dirty="0"/>
          </a:p>
          <a:p>
            <a:pPr marL="285750" indent="-285750">
              <a:buFont typeface="Arial"/>
              <a:buChar char="•"/>
            </a:pPr>
            <a:r>
              <a:rPr lang="en-GB" dirty="0">
                <a:ea typeface="+mn-lt"/>
                <a:cs typeface="+mn-lt"/>
              </a:rPr>
              <a:t>The stack shows how much of the revenue for each item was billed in each currency.</a:t>
            </a:r>
            <a:endParaRPr lang="en-GB" dirty="0"/>
          </a:p>
          <a:p>
            <a:endParaRPr lang="en-GB" dirty="0">
              <a:ea typeface="Calibri"/>
              <a:cs typeface="Calibri"/>
            </a:endParaRPr>
          </a:p>
          <a:p>
            <a:endParaRPr lang="en-GB" dirty="0">
              <a:ea typeface="Calibri"/>
              <a:cs typeface="Calibri"/>
            </a:endParaRPr>
          </a:p>
        </p:txBody>
      </p:sp>
    </p:spTree>
    <p:extLst>
      <p:ext uri="{BB962C8B-B14F-4D97-AF65-F5344CB8AC3E}">
        <p14:creationId xmlns:p14="http://schemas.microsoft.com/office/powerpoint/2010/main" val="2976041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blue bars with white text&#10;&#10;Description automatically generated">
            <a:extLst>
              <a:ext uri="{FF2B5EF4-FFF2-40B4-BE49-F238E27FC236}">
                <a16:creationId xmlns:a16="http://schemas.microsoft.com/office/drawing/2014/main" id="{642246BC-8FAF-18C8-FA1F-B8044E7247C4}"/>
              </a:ext>
            </a:extLst>
          </p:cNvPr>
          <p:cNvPicPr>
            <a:picLocks noChangeAspect="1"/>
          </p:cNvPicPr>
          <p:nvPr/>
        </p:nvPicPr>
        <p:blipFill>
          <a:blip r:embed="rId2"/>
          <a:stretch>
            <a:fillRect/>
          </a:stretch>
        </p:blipFill>
        <p:spPr>
          <a:xfrm>
            <a:off x="330680" y="383108"/>
            <a:ext cx="8482641" cy="5617330"/>
          </a:xfrm>
          <a:prstGeom prst="rect">
            <a:avLst/>
          </a:prstGeom>
        </p:spPr>
      </p:pic>
    </p:spTree>
    <p:extLst>
      <p:ext uri="{BB962C8B-B14F-4D97-AF65-F5344CB8AC3E}">
        <p14:creationId xmlns:p14="http://schemas.microsoft.com/office/powerpoint/2010/main" val="331535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73A291-C125-D402-C72E-A6DB262222B0}"/>
              </a:ext>
            </a:extLst>
          </p:cNvPr>
          <p:cNvSpPr txBox="1"/>
          <p:nvPr/>
        </p:nvSpPr>
        <p:spPr>
          <a:xfrm>
            <a:off x="828880" y="723626"/>
            <a:ext cx="7683591" cy="52322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ea typeface="Calibri"/>
                <a:cs typeface="Calibri"/>
              </a:rPr>
              <a:t>Top 10 Customers </a:t>
            </a:r>
            <a:r>
              <a:rPr lang="en-GB" sz="2800" b="1" dirty="0">
                <a:ea typeface="+mn-lt"/>
                <a:cs typeface="+mn-lt"/>
              </a:rPr>
              <a:t>b</a:t>
            </a:r>
            <a:r>
              <a:rPr lang="en-GB" sz="2800" b="1" dirty="0">
                <a:ea typeface="Calibri"/>
                <a:cs typeface="Calibri"/>
              </a:rPr>
              <a:t>y Revenue</a:t>
            </a:r>
            <a:endParaRPr lang="en-US" sz="2800" dirty="0"/>
          </a:p>
          <a:p>
            <a:endParaRPr lang="en-GB" dirty="0">
              <a:ea typeface="Calibri"/>
              <a:cs typeface="Calibri"/>
            </a:endParaRPr>
          </a:p>
          <a:p>
            <a:endParaRPr lang="en-GB" dirty="0">
              <a:latin typeface="Calibri"/>
              <a:ea typeface="Calibri"/>
              <a:cs typeface="Calibri"/>
            </a:endParaRPr>
          </a:p>
          <a:p>
            <a:endParaRPr lang="en-GB" dirty="0">
              <a:latin typeface="Calibri"/>
              <a:ea typeface="Calibri"/>
              <a:cs typeface="Calibri"/>
            </a:endParaRPr>
          </a:p>
          <a:p>
            <a:endParaRPr lang="en-GB" dirty="0">
              <a:latin typeface="Calibri"/>
              <a:ea typeface="Calibri"/>
              <a:cs typeface="Calibri"/>
            </a:endParaRPr>
          </a:p>
          <a:p>
            <a:pPr marL="285750" indent="-285750">
              <a:buFont typeface="Arial"/>
              <a:buChar char="•"/>
            </a:pPr>
            <a:r>
              <a:rPr lang="en-GB" b="1" dirty="0">
                <a:latin typeface="Calibri"/>
                <a:ea typeface="Calibri"/>
                <a:cs typeface="Calibri"/>
              </a:rPr>
              <a:t>A &amp; M Sesto Mason Contracting:</a:t>
            </a:r>
            <a:r>
              <a:rPr lang="en-GB" dirty="0">
                <a:latin typeface="Calibri"/>
                <a:ea typeface="Calibri"/>
                <a:cs typeface="Calibri"/>
              </a:rPr>
              <a:t> The top customer with a total revenue of 296945.50.</a:t>
            </a:r>
          </a:p>
          <a:p>
            <a:pPr marL="285750" indent="-285750">
              <a:buFont typeface="Arial"/>
              <a:buChar char="•"/>
            </a:pPr>
            <a:r>
              <a:rPr lang="en-GB" b="1" dirty="0">
                <a:ea typeface="+mn-lt"/>
                <a:cs typeface="+mn-lt"/>
              </a:rPr>
              <a:t>Falk N K Esq:</a:t>
            </a:r>
            <a:r>
              <a:rPr lang="en-GB" dirty="0">
                <a:ea typeface="+mn-lt"/>
                <a:cs typeface="+mn-lt"/>
              </a:rPr>
              <a:t> Approximately 280,000</a:t>
            </a:r>
            <a:endParaRPr lang="en-GB" dirty="0"/>
          </a:p>
          <a:p>
            <a:pPr marL="285750" indent="-285750">
              <a:buFont typeface="Arial"/>
              <a:buChar char="•"/>
            </a:pPr>
            <a:r>
              <a:rPr lang="en-GB" b="1" dirty="0">
                <a:ea typeface="+mn-lt"/>
                <a:cs typeface="+mn-lt"/>
              </a:rPr>
              <a:t>Cuneo &amp; Associates Inc:</a:t>
            </a:r>
            <a:r>
              <a:rPr lang="en-GB" dirty="0">
                <a:ea typeface="+mn-lt"/>
                <a:cs typeface="+mn-lt"/>
              </a:rPr>
              <a:t> Approximately 260,000</a:t>
            </a:r>
            <a:endParaRPr lang="en-GB" dirty="0"/>
          </a:p>
          <a:p>
            <a:pPr marL="285750" indent="-285750">
              <a:buFont typeface="Arial"/>
              <a:buChar char="•"/>
            </a:pPr>
            <a:r>
              <a:rPr lang="en-GB" b="1" dirty="0">
                <a:ea typeface="+mn-lt"/>
                <a:cs typeface="+mn-lt"/>
              </a:rPr>
              <a:t>Doane Products Company: </a:t>
            </a:r>
            <a:r>
              <a:rPr lang="en-GB" dirty="0">
                <a:ea typeface="+mn-lt"/>
                <a:cs typeface="+mn-lt"/>
              </a:rPr>
              <a:t>Approximately 260,000</a:t>
            </a:r>
            <a:endParaRPr lang="en-GB" dirty="0"/>
          </a:p>
          <a:p>
            <a:pPr marL="285750" indent="-285750">
              <a:buFont typeface="Arial"/>
              <a:buChar char="•"/>
            </a:pPr>
            <a:r>
              <a:rPr lang="en-GB" b="1" dirty="0">
                <a:ea typeface="+mn-lt"/>
                <a:cs typeface="+mn-lt"/>
              </a:rPr>
              <a:t>Haas Tailoring Co:</a:t>
            </a:r>
            <a:r>
              <a:rPr lang="en-GB" dirty="0">
                <a:ea typeface="+mn-lt"/>
                <a:cs typeface="+mn-lt"/>
              </a:rPr>
              <a:t> Approximately 260,000</a:t>
            </a:r>
            <a:endParaRPr lang="en-GB" dirty="0"/>
          </a:p>
          <a:p>
            <a:pPr marL="285750" indent="-285750">
              <a:buFont typeface="Arial"/>
              <a:buChar char="•"/>
            </a:pPr>
            <a:r>
              <a:rPr lang="en-GB" b="1" dirty="0">
                <a:ea typeface="+mn-lt"/>
                <a:cs typeface="+mn-lt"/>
              </a:rPr>
              <a:t>Able Air Inc:</a:t>
            </a:r>
            <a:r>
              <a:rPr lang="en-GB" dirty="0">
                <a:ea typeface="+mn-lt"/>
                <a:cs typeface="+mn-lt"/>
              </a:rPr>
              <a:t> Approximately 250,000</a:t>
            </a:r>
            <a:endParaRPr lang="en-GB" dirty="0"/>
          </a:p>
          <a:p>
            <a:pPr marL="285750" indent="-285750">
              <a:buFont typeface="Arial"/>
              <a:buChar char="•"/>
            </a:pPr>
            <a:r>
              <a:rPr lang="en-GB" b="1" dirty="0" err="1">
                <a:ea typeface="+mn-lt"/>
                <a:cs typeface="+mn-lt"/>
              </a:rPr>
              <a:t>Cleansoils</a:t>
            </a:r>
            <a:r>
              <a:rPr lang="en-GB" b="1" dirty="0">
                <a:ea typeface="+mn-lt"/>
                <a:cs typeface="+mn-lt"/>
              </a:rPr>
              <a:t> Inc:</a:t>
            </a:r>
            <a:r>
              <a:rPr lang="en-GB" dirty="0">
                <a:ea typeface="+mn-lt"/>
                <a:cs typeface="+mn-lt"/>
              </a:rPr>
              <a:t> Approximately 250,000</a:t>
            </a:r>
            <a:endParaRPr lang="en-GB" dirty="0"/>
          </a:p>
          <a:p>
            <a:pPr marL="285750" indent="-285750">
              <a:buFont typeface="Arial"/>
              <a:buChar char="•"/>
            </a:pPr>
            <a:r>
              <a:rPr lang="en-GB" b="1" dirty="0">
                <a:ea typeface="+mn-lt"/>
                <a:cs typeface="+mn-lt"/>
              </a:rPr>
              <a:t>Advantage Bookkeeping: </a:t>
            </a:r>
            <a:r>
              <a:rPr lang="en-GB" dirty="0">
                <a:ea typeface="+mn-lt"/>
                <a:cs typeface="+mn-lt"/>
              </a:rPr>
              <a:t>Approximately 240,000</a:t>
            </a:r>
            <a:endParaRPr lang="en-GB" dirty="0"/>
          </a:p>
          <a:p>
            <a:pPr marL="285750" indent="-285750">
              <a:buFont typeface="Arial"/>
              <a:buChar char="•"/>
            </a:pPr>
            <a:r>
              <a:rPr lang="en-GB" b="1" dirty="0">
                <a:ea typeface="+mn-lt"/>
                <a:cs typeface="+mn-lt"/>
              </a:rPr>
              <a:t>European Promotions:</a:t>
            </a:r>
            <a:r>
              <a:rPr lang="en-GB" dirty="0">
                <a:ea typeface="+mn-lt"/>
                <a:cs typeface="+mn-lt"/>
              </a:rPr>
              <a:t> Approximately 230,000</a:t>
            </a:r>
            <a:endParaRPr lang="en-GB" dirty="0"/>
          </a:p>
          <a:p>
            <a:pPr marL="285750" indent="-285750">
              <a:buFont typeface="Arial"/>
              <a:buChar char="•"/>
            </a:pPr>
            <a:r>
              <a:rPr lang="en-GB" b="1" dirty="0" err="1">
                <a:ea typeface="+mn-lt"/>
                <a:cs typeface="+mn-lt"/>
              </a:rPr>
              <a:t>Alumi</a:t>
            </a:r>
            <a:r>
              <a:rPr lang="en-GB" b="1" dirty="0">
                <a:ea typeface="+mn-lt"/>
                <a:cs typeface="+mn-lt"/>
              </a:rPr>
              <a:t> Span Inc:</a:t>
            </a:r>
            <a:r>
              <a:rPr lang="en-GB" dirty="0">
                <a:ea typeface="+mn-lt"/>
                <a:cs typeface="+mn-lt"/>
              </a:rPr>
              <a:t> Approximately 220,000</a:t>
            </a:r>
            <a:endParaRPr lang="en-GB" dirty="0"/>
          </a:p>
          <a:p>
            <a:endParaRPr lang="en-GB" dirty="0">
              <a:ea typeface="Calibri"/>
              <a:cs typeface="Calibri"/>
            </a:endParaRPr>
          </a:p>
          <a:p>
            <a:endParaRPr lang="en-GB" dirty="0">
              <a:ea typeface="Calibri"/>
              <a:cs typeface="Calibri"/>
            </a:endParaRPr>
          </a:p>
        </p:txBody>
      </p:sp>
    </p:spTree>
    <p:extLst>
      <p:ext uri="{BB962C8B-B14F-4D97-AF65-F5344CB8AC3E}">
        <p14:creationId xmlns:p14="http://schemas.microsoft.com/office/powerpoint/2010/main" val="30989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41D872-D2C4-9C16-9D29-0589BA1B86D8}"/>
              </a:ext>
            </a:extLst>
          </p:cNvPr>
          <p:cNvSpPr txBox="1"/>
          <p:nvPr/>
        </p:nvSpPr>
        <p:spPr>
          <a:xfrm>
            <a:off x="605214" y="776253"/>
            <a:ext cx="8104610"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ea typeface="Calibri"/>
                <a:cs typeface="Calibri"/>
              </a:rPr>
              <a:t>Monthly Recurring Revenue  by </a:t>
            </a:r>
            <a:r>
              <a:rPr lang="en-GB" sz="2800" b="1" dirty="0">
                <a:ea typeface="+mn-lt"/>
                <a:cs typeface="+mn-lt"/>
              </a:rPr>
              <a:t>B</a:t>
            </a:r>
            <a:r>
              <a:rPr lang="en-GB" sz="2800" b="1" dirty="0">
                <a:ea typeface="Calibri"/>
                <a:cs typeface="Calibri"/>
              </a:rPr>
              <a:t>usiness Unit</a:t>
            </a:r>
            <a:endParaRPr lang="en-US" sz="2800" dirty="0"/>
          </a:p>
          <a:p>
            <a:endParaRPr lang="en-GB" dirty="0">
              <a:ea typeface="Calibri"/>
              <a:cs typeface="Calibri"/>
            </a:endParaRPr>
          </a:p>
          <a:p>
            <a:r>
              <a:rPr lang="en-GB" dirty="0">
                <a:ea typeface="+mn-lt"/>
                <a:cs typeface="+mn-lt"/>
              </a:rPr>
              <a:t>The bar chart depicts the Monthly Recurring Revenue (MRR) generated by different Business Units. Here are some key observations:</a:t>
            </a:r>
          </a:p>
          <a:p>
            <a:endParaRPr lang="en-GB" dirty="0">
              <a:ea typeface="+mn-lt"/>
              <a:cs typeface="+mn-lt"/>
            </a:endParaRPr>
          </a:p>
          <a:p>
            <a:pPr marL="285750" indent="-285750">
              <a:buFont typeface="Arial"/>
              <a:buChar char="•"/>
            </a:pPr>
            <a:r>
              <a:rPr lang="en-GB" b="1" dirty="0">
                <a:ea typeface="+mn-lt"/>
                <a:cs typeface="+mn-lt"/>
              </a:rPr>
              <a:t>Business Units:</a:t>
            </a:r>
            <a:r>
              <a:rPr lang="en-GB" dirty="0">
                <a:ea typeface="+mn-lt"/>
                <a:cs typeface="+mn-lt"/>
              </a:rPr>
              <a:t> They are listed on the horizontal axis, seemingly representing different industries or departments. The labels are abbreviated, making it difficult to decipher without additional context.</a:t>
            </a:r>
          </a:p>
          <a:p>
            <a:pPr marL="285750" indent="-285750">
              <a:buFont typeface="Arial"/>
              <a:buChar char="•"/>
            </a:pPr>
            <a:r>
              <a:rPr lang="en-GB" b="1" dirty="0">
                <a:ea typeface="+mn-lt"/>
                <a:cs typeface="+mn-lt"/>
              </a:rPr>
              <a:t>MRR:</a:t>
            </a:r>
            <a:r>
              <a:rPr lang="en-GB" dirty="0">
                <a:ea typeface="+mn-lt"/>
                <a:cs typeface="+mn-lt"/>
              </a:rPr>
              <a:t> Represented on the vertical axis, ranging from $0 to slightly over $2 million. </a:t>
            </a:r>
          </a:p>
          <a:p>
            <a:pPr marL="285750" indent="-285750">
              <a:buFont typeface="Arial"/>
              <a:buChar char="•"/>
            </a:pPr>
            <a:r>
              <a:rPr lang="en-GB" b="1" dirty="0">
                <a:ea typeface="+mn-lt"/>
                <a:cs typeface="+mn-lt"/>
              </a:rPr>
              <a:t>Highest Performers: </a:t>
            </a:r>
            <a:r>
              <a:rPr lang="en-GB" dirty="0">
                <a:ea typeface="+mn-lt"/>
                <a:cs typeface="+mn-lt"/>
              </a:rPr>
              <a:t> A few business units stand out with significantly higher MRR, particularly those around the middle of the chart such as </a:t>
            </a:r>
            <a:r>
              <a:rPr lang="en-GB" dirty="0" err="1">
                <a:ea typeface="+mn-lt"/>
                <a:cs typeface="+mn-lt"/>
              </a:rPr>
              <a:t>HAuto</a:t>
            </a:r>
            <a:r>
              <a:rPr lang="en-GB" dirty="0">
                <a:ea typeface="+mn-lt"/>
                <a:cs typeface="+mn-lt"/>
              </a:rPr>
              <a:t> and </a:t>
            </a:r>
            <a:r>
              <a:rPr lang="en-GB" dirty="0" err="1">
                <a:ea typeface="+mn-lt"/>
                <a:cs typeface="+mn-lt"/>
              </a:rPr>
              <a:t>IProperty</a:t>
            </a:r>
            <a:r>
              <a:rPr lang="en-GB" dirty="0">
                <a:ea typeface="+mn-lt"/>
                <a:cs typeface="+mn-lt"/>
              </a:rPr>
              <a:t>. </a:t>
            </a:r>
            <a:endParaRPr lang="en-GB" dirty="0">
              <a:ea typeface="Calibri"/>
              <a:cs typeface="Calibri"/>
            </a:endParaRPr>
          </a:p>
          <a:p>
            <a:pPr marL="285750" indent="-285750">
              <a:buFont typeface="Arial"/>
              <a:buChar char="•"/>
            </a:pPr>
            <a:r>
              <a:rPr lang="en-GB" b="1" dirty="0">
                <a:ea typeface="+mn-lt"/>
                <a:cs typeface="+mn-lt"/>
              </a:rPr>
              <a:t>Low Performers:</a:t>
            </a:r>
            <a:r>
              <a:rPr lang="en-GB" dirty="0">
                <a:ea typeface="+mn-lt"/>
                <a:cs typeface="+mn-lt"/>
              </a:rPr>
              <a:t> A few business units with low MRR, such as OIT and </a:t>
            </a:r>
            <a:r>
              <a:rPr lang="en-GB" dirty="0" err="1">
                <a:ea typeface="+mn-lt"/>
                <a:cs typeface="+mn-lt"/>
              </a:rPr>
              <a:t>OHosting</a:t>
            </a:r>
            <a:r>
              <a:rPr lang="en-GB" dirty="0">
                <a:ea typeface="+mn-lt"/>
                <a:cs typeface="+mn-lt"/>
              </a:rPr>
              <a:t>.</a:t>
            </a:r>
            <a:endParaRPr lang="en-GB" dirty="0">
              <a:ea typeface="Calibri"/>
              <a:cs typeface="Calibri"/>
            </a:endParaRPr>
          </a:p>
          <a:p>
            <a:endParaRPr lang="en-GB" dirty="0">
              <a:ea typeface="+mn-lt"/>
              <a:cs typeface="+mn-lt"/>
            </a:endParaRPr>
          </a:p>
          <a:p>
            <a:endParaRPr lang="en-GB" dirty="0">
              <a:ea typeface="+mn-lt"/>
              <a:cs typeface="+mn-lt"/>
            </a:endParaRPr>
          </a:p>
          <a:p>
            <a:r>
              <a:rPr lang="en-GB" dirty="0">
                <a:ea typeface="+mn-lt"/>
                <a:cs typeface="+mn-lt"/>
              </a:rPr>
              <a:t>Overall, the chart effectively presents a comparative view of MRR across different business units. </a:t>
            </a:r>
            <a:endParaRPr lang="en-GB" dirty="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venue_by_product_bar_chart.png"/>
          <p:cNvPicPr>
            <a:picLocks noChangeAspect="1"/>
          </p:cNvPicPr>
          <p:nvPr/>
        </p:nvPicPr>
        <p:blipFill>
          <a:blip r:embed="rId2"/>
          <a:stretch>
            <a:fillRect/>
          </a:stretch>
        </p:blipFill>
        <p:spPr>
          <a:xfrm>
            <a:off x="181155" y="411193"/>
            <a:ext cx="8781690" cy="60356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C5FAE8-6FBF-D426-91CB-A62B5F191B3E}"/>
              </a:ext>
            </a:extLst>
          </p:cNvPr>
          <p:cNvSpPr txBox="1"/>
          <p:nvPr/>
        </p:nvSpPr>
        <p:spPr>
          <a:xfrm>
            <a:off x="618370" y="828880"/>
            <a:ext cx="7867787"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ea typeface="Calibri"/>
                <a:cs typeface="Calibri"/>
              </a:rPr>
              <a:t>Total Revenue by Product</a:t>
            </a:r>
            <a:r>
              <a:rPr lang="en-US" sz="2800" dirty="0">
                <a:ea typeface="Calibri"/>
                <a:cs typeface="Calibri"/>
              </a:rPr>
              <a:t> </a:t>
            </a:r>
          </a:p>
          <a:p>
            <a:endParaRPr lang="en-GB" dirty="0">
              <a:ea typeface="Calibri"/>
              <a:cs typeface="Calibri"/>
            </a:endParaRPr>
          </a:p>
          <a:p>
            <a:endParaRPr lang="en-GB" dirty="0">
              <a:ea typeface="Calibri"/>
              <a:cs typeface="Calibri"/>
            </a:endParaRPr>
          </a:p>
          <a:p>
            <a:pPr marL="285750" indent="-285750">
              <a:buFont typeface="Arial"/>
              <a:buChar char="•"/>
            </a:pPr>
            <a:r>
              <a:rPr lang="en-GB" b="1" dirty="0">
                <a:ea typeface="+mn-lt"/>
                <a:cs typeface="+mn-lt"/>
              </a:rPr>
              <a:t>Revenue by Product:</a:t>
            </a:r>
            <a:r>
              <a:rPr lang="en-GB" dirty="0">
                <a:ea typeface="+mn-lt"/>
                <a:cs typeface="+mn-lt"/>
              </a:rPr>
              <a:t> The chart illustrates the total revenue generated by various products.</a:t>
            </a:r>
          </a:p>
          <a:p>
            <a:pPr marL="285750" indent="-285750">
              <a:buFont typeface="Arial"/>
              <a:buChar char="•"/>
            </a:pPr>
            <a:r>
              <a:rPr lang="en-GB" b="1" dirty="0">
                <a:ea typeface="+mn-lt"/>
                <a:cs typeface="+mn-lt"/>
              </a:rPr>
              <a:t>Product Categories:</a:t>
            </a:r>
            <a:r>
              <a:rPr lang="en-GB" dirty="0">
                <a:ea typeface="+mn-lt"/>
                <a:cs typeface="+mn-lt"/>
              </a:rPr>
              <a:t> The horizontal axis represents product categories: CRM, Database, ERP, Expenses, Licenses, Services, and Web.</a:t>
            </a:r>
          </a:p>
          <a:p>
            <a:pPr marL="285750" indent="-285750">
              <a:buFont typeface="Arial"/>
              <a:buChar char="•"/>
            </a:pPr>
            <a:r>
              <a:rPr lang="en-GB" b="1" dirty="0">
                <a:ea typeface="+mn-lt"/>
                <a:cs typeface="+mn-lt"/>
              </a:rPr>
              <a:t>Revenue Scale:</a:t>
            </a:r>
            <a:r>
              <a:rPr lang="en-GB" dirty="0">
                <a:ea typeface="+mn-lt"/>
                <a:cs typeface="+mn-lt"/>
              </a:rPr>
              <a:t> The vertical axis depicts revenue in units of ten million.</a:t>
            </a:r>
          </a:p>
          <a:p>
            <a:pPr marL="285750" indent="-285750">
              <a:buFont typeface="Arial"/>
              <a:buChar char="•"/>
            </a:pPr>
            <a:r>
              <a:rPr lang="en-GB" b="1" dirty="0">
                <a:ea typeface="+mn-lt"/>
                <a:cs typeface="+mn-lt"/>
              </a:rPr>
              <a:t>Top Revenue Generators:</a:t>
            </a:r>
            <a:endParaRPr lang="en-GB" dirty="0"/>
          </a:p>
          <a:p>
            <a:pPr marL="285750" indent="-285750">
              <a:buFont typeface="Arial"/>
              <a:buChar char="•"/>
            </a:pPr>
            <a:r>
              <a:rPr lang="en-GB" b="1" dirty="0">
                <a:ea typeface="+mn-lt"/>
                <a:cs typeface="+mn-lt"/>
              </a:rPr>
              <a:t>ERP:</a:t>
            </a:r>
            <a:r>
              <a:rPr lang="en-GB" dirty="0">
                <a:ea typeface="+mn-lt"/>
                <a:cs typeface="+mn-lt"/>
              </a:rPr>
              <a:t> Revenue exceeds 40 million.</a:t>
            </a:r>
          </a:p>
          <a:p>
            <a:pPr marL="285750" indent="-285750">
              <a:buFont typeface="Arial"/>
              <a:buChar char="•"/>
            </a:pPr>
            <a:r>
              <a:rPr lang="en-GB" b="1" dirty="0">
                <a:ea typeface="+mn-lt"/>
                <a:cs typeface="+mn-lt"/>
              </a:rPr>
              <a:t>Web:</a:t>
            </a:r>
            <a:r>
              <a:rPr lang="en-GB" dirty="0">
                <a:ea typeface="+mn-lt"/>
                <a:cs typeface="+mn-lt"/>
              </a:rPr>
              <a:t> Revenue approaches 1 billion.</a:t>
            </a:r>
          </a:p>
          <a:p>
            <a:pPr marL="285750" indent="-285750">
              <a:buFont typeface="Arial"/>
              <a:buChar char="•"/>
            </a:pPr>
            <a:r>
              <a:rPr lang="en-GB" b="1" dirty="0">
                <a:ea typeface="+mn-lt"/>
                <a:cs typeface="+mn-lt"/>
              </a:rPr>
              <a:t>Lower Revenue Categories:</a:t>
            </a:r>
            <a:endParaRPr lang="en-GB" dirty="0"/>
          </a:p>
          <a:p>
            <a:pPr marL="285750" indent="-285750">
              <a:buFont typeface="Arial"/>
              <a:buChar char="•"/>
            </a:pPr>
            <a:r>
              <a:rPr lang="en-GB" b="1" dirty="0">
                <a:ea typeface="+mn-lt"/>
                <a:cs typeface="+mn-lt"/>
              </a:rPr>
              <a:t>CRM, Database, Expenses, and Licenses:</a:t>
            </a:r>
            <a:r>
              <a:rPr lang="en-GB" dirty="0">
                <a:ea typeface="+mn-lt"/>
                <a:cs typeface="+mn-lt"/>
              </a:rPr>
              <a:t> Revenue is below 1 million.</a:t>
            </a:r>
          </a:p>
          <a:p>
            <a:pPr marL="285750" indent="-285750">
              <a:buFont typeface="Arial"/>
              <a:buChar char="•"/>
            </a:pPr>
            <a:r>
              <a:rPr lang="en-GB" b="1" dirty="0">
                <a:ea typeface="+mn-lt"/>
                <a:cs typeface="+mn-lt"/>
              </a:rPr>
              <a:t>Moderate Revenue:</a:t>
            </a:r>
            <a:r>
              <a:rPr lang="en-GB" dirty="0">
                <a:ea typeface="+mn-lt"/>
                <a:cs typeface="+mn-lt"/>
              </a:rPr>
              <a:t> Services generate revenue surpassing 250 million.</a:t>
            </a:r>
          </a:p>
          <a:p>
            <a:pPr marL="285750" indent="-285750">
              <a:buFont typeface="Arial"/>
              <a:buChar char="•"/>
            </a:pPr>
            <a:r>
              <a:rPr lang="en-GB" b="1" dirty="0">
                <a:ea typeface="+mn-lt"/>
                <a:cs typeface="+mn-lt"/>
              </a:rPr>
              <a:t>Revenue Disparity:</a:t>
            </a:r>
            <a:r>
              <a:rPr lang="en-GB" dirty="0">
                <a:ea typeface="+mn-lt"/>
                <a:cs typeface="+mn-lt"/>
              </a:rPr>
              <a:t> The chart highlights the significant disparity in revenue contribution among product categories.</a:t>
            </a:r>
            <a:endParaRPr lang="en-GB" dirty="0"/>
          </a:p>
          <a:p>
            <a:pPr marL="285750" indent="-285750">
              <a:buFont typeface="Arial"/>
              <a:buChar char="•"/>
            </a:pPr>
            <a:r>
              <a:rPr lang="en-GB" b="1" dirty="0">
                <a:ea typeface="+mn-lt"/>
                <a:cs typeface="+mn-lt"/>
              </a:rPr>
              <a:t>Primary Revenue Drivers:</a:t>
            </a:r>
            <a:r>
              <a:rPr lang="en-GB" dirty="0">
                <a:ea typeface="+mn-lt"/>
                <a:cs typeface="+mn-lt"/>
              </a:rPr>
              <a:t> ERP and Web are identified as the primary revenue drivers.</a:t>
            </a:r>
          </a:p>
          <a:p>
            <a:endParaRPr lang="en-GB" dirty="0">
              <a:ea typeface="Calibri"/>
              <a:cs typeface="Calibri"/>
            </a:endParaRPr>
          </a:p>
          <a:p>
            <a:pPr algn="l"/>
            <a:endParaRPr lang="en-GB"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73BE2D-FE7B-70CD-E750-9CF92173BD12}"/>
              </a:ext>
            </a:extLst>
          </p:cNvPr>
          <p:cNvPicPr>
            <a:picLocks noChangeAspect="1"/>
          </p:cNvPicPr>
          <p:nvPr/>
        </p:nvPicPr>
        <p:blipFill>
          <a:blip r:embed="rId2"/>
          <a:stretch>
            <a:fillRect/>
          </a:stretch>
        </p:blipFill>
        <p:spPr>
          <a:xfrm>
            <a:off x="560717" y="219974"/>
            <a:ext cx="8597659" cy="66337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69B3B-E117-9BD5-D27D-99F85C85F103}"/>
              </a:ext>
            </a:extLst>
          </p:cNvPr>
          <p:cNvSpPr txBox="1"/>
          <p:nvPr/>
        </p:nvSpPr>
        <p:spPr>
          <a:xfrm>
            <a:off x="657842" y="842037"/>
            <a:ext cx="7828316"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ea typeface="Calibri"/>
                <a:cs typeface="Calibri"/>
              </a:rPr>
              <a:t>K-Means Clusters of Revenue </a:t>
            </a:r>
            <a:r>
              <a:rPr lang="en-US" sz="2800" b="1" dirty="0">
                <a:ea typeface="+mn-lt"/>
                <a:cs typeface="+mn-lt"/>
              </a:rPr>
              <a:t>B</a:t>
            </a:r>
            <a:r>
              <a:rPr lang="en-US" sz="2800" b="1" dirty="0">
                <a:ea typeface="Calibri"/>
                <a:cs typeface="Calibri"/>
              </a:rPr>
              <a:t>illed and Item Name</a:t>
            </a:r>
            <a:r>
              <a:rPr lang="en-US" sz="2800" dirty="0">
                <a:ea typeface="Calibri"/>
                <a:cs typeface="Calibri"/>
              </a:rPr>
              <a:t> </a:t>
            </a:r>
            <a:endParaRPr lang="en-US" dirty="0"/>
          </a:p>
          <a:p>
            <a:endParaRPr lang="en-GB"/>
          </a:p>
          <a:p>
            <a:endParaRPr lang="en-GB"/>
          </a:p>
          <a:p>
            <a:r>
              <a:rPr lang="en-GB" dirty="0">
                <a:ea typeface="Calibri"/>
                <a:cs typeface="Calibri"/>
              </a:rPr>
              <a:t>This image is a scatter plot that visualizes the results of K-means clustering based on  "Revenue Billed" and "Item Name." Each point represents a different item, and the position  on the x-axis indicates the revenue associated with that item. The y-axis lists the item names.  The </a:t>
            </a:r>
            <a:r>
              <a:rPr lang="en-GB" dirty="0" err="1">
                <a:ea typeface="Calibri"/>
                <a:cs typeface="Calibri"/>
              </a:rPr>
              <a:t>colors</a:t>
            </a:r>
            <a:r>
              <a:rPr lang="en-GB" dirty="0">
                <a:ea typeface="Calibri"/>
                <a:cs typeface="Calibri"/>
              </a:rPr>
              <a:t> of the dots indicate different clusters, with the </a:t>
            </a:r>
            <a:r>
              <a:rPr lang="en-GB" dirty="0" err="1">
                <a:ea typeface="Calibri"/>
                <a:cs typeface="Calibri"/>
              </a:rPr>
              <a:t>color</a:t>
            </a:r>
            <a:r>
              <a:rPr lang="en-GB" dirty="0">
                <a:ea typeface="Calibri"/>
                <a:cs typeface="Calibri"/>
              </a:rPr>
              <a:t> bar on the right showing the  cluster labels (from 0 to 4).</a:t>
            </a:r>
            <a:r>
              <a:rPr lang="en-US" dirty="0">
                <a:ea typeface="Calibri"/>
                <a:cs typeface="Calibri"/>
              </a:rPr>
              <a:t> </a:t>
            </a:r>
            <a:endParaRPr lang="en-GB" dirty="0"/>
          </a:p>
          <a:p>
            <a:endParaRPr lang="en-GB"/>
          </a:p>
          <a:p>
            <a:r>
              <a:rPr lang="en-GB" dirty="0">
                <a:ea typeface="Calibri"/>
                <a:cs typeface="Calibri"/>
              </a:rPr>
              <a:t>In summary:</a:t>
            </a:r>
            <a:r>
              <a:rPr lang="en-US" dirty="0">
                <a:ea typeface="Calibri"/>
                <a:cs typeface="Calibri"/>
              </a:rPr>
              <a:t> </a:t>
            </a:r>
            <a:endParaRPr lang="en-GB" dirty="0"/>
          </a:p>
          <a:p>
            <a:pPr marL="285750" indent="-285750">
              <a:buFont typeface="Arial"/>
              <a:buChar char="•"/>
            </a:pPr>
            <a:r>
              <a:rPr lang="en-GB" dirty="0">
                <a:ea typeface="Calibri"/>
                <a:cs typeface="Calibri"/>
              </a:rPr>
              <a:t>The plot shows how different items are grouped into clusters based on the amount of  revenue billed. </a:t>
            </a:r>
          </a:p>
          <a:p>
            <a:pPr marL="285750" indent="-285750">
              <a:buFont typeface="Arial"/>
              <a:buChar char="•"/>
            </a:pPr>
            <a:r>
              <a:rPr lang="en-GB" dirty="0">
                <a:ea typeface="Calibri"/>
                <a:cs typeface="Calibri"/>
              </a:rPr>
              <a:t>Items with similar revenue patterns are grouped into the same cluster, represented by the  same </a:t>
            </a:r>
            <a:r>
              <a:rPr lang="en-GB" dirty="0" err="1">
                <a:ea typeface="Calibri"/>
                <a:cs typeface="Calibri"/>
              </a:rPr>
              <a:t>color</a:t>
            </a:r>
            <a:r>
              <a:rPr lang="en-GB" dirty="0">
                <a:ea typeface="Calibri"/>
                <a:cs typeface="Calibri"/>
              </a:rPr>
              <a:t>.</a:t>
            </a:r>
            <a:r>
              <a:rPr lang="en-US" dirty="0">
                <a:ea typeface="Calibri"/>
                <a:cs typeface="Calibri"/>
              </a:rPr>
              <a:t> </a:t>
            </a:r>
            <a:endParaRPr lang="en-GB" dirty="0">
              <a:ea typeface="Calibri"/>
              <a:cs typeface="Calibri"/>
            </a:endParaRPr>
          </a:p>
          <a:p>
            <a:pPr marL="285750" indent="-285750">
              <a:buFont typeface="Arial"/>
              <a:buChar char="•"/>
            </a:pPr>
            <a:endParaRPr lang="en-US" dirty="0">
              <a:ea typeface="Calibri"/>
              <a:cs typeface="Calibri"/>
            </a:endParaRPr>
          </a:p>
          <a:p>
            <a:r>
              <a:rPr lang="en-US" dirty="0">
                <a:ea typeface="Calibri"/>
                <a:cs typeface="Calibri"/>
              </a:rPr>
              <a:t>The plot aims to show how different items are grouped based on their revenue similarity. </a:t>
            </a:r>
            <a:r>
              <a:rPr lang="en-GB" dirty="0">
                <a:ea typeface="Calibri"/>
                <a:cs typeface="Calibri"/>
              </a:rPr>
              <a:t>Items clustered together are expected to have relatively similar revenue figures. The </a:t>
            </a:r>
            <a:r>
              <a:rPr lang="en-US" dirty="0">
                <a:ea typeface="Calibri"/>
                <a:cs typeface="Calibri"/>
              </a:rPr>
              <a:t> </a:t>
            </a:r>
            <a:r>
              <a:rPr lang="en-GB" dirty="0">
                <a:ea typeface="Calibri"/>
                <a:cs typeface="Calibri"/>
              </a:rPr>
              <a:t>Visualization helps identify patterns and relationships between the revenue generated by </a:t>
            </a:r>
            <a:r>
              <a:rPr lang="en-US" dirty="0">
                <a:ea typeface="Calibri"/>
                <a:cs typeface="Calibri"/>
              </a:rPr>
              <a:t> </a:t>
            </a:r>
            <a:r>
              <a:rPr lang="en-GB" dirty="0">
                <a:ea typeface="Calibri"/>
                <a:cs typeface="Calibri"/>
              </a:rPr>
              <a:t>different items. </a:t>
            </a:r>
            <a:r>
              <a:rPr lang="en-US" dirty="0">
                <a:ea typeface="Calibri"/>
                <a:cs typeface="Calibri"/>
              </a:rPr>
              <a:t> </a:t>
            </a:r>
            <a:br>
              <a:rPr lang="en-US" dirty="0">
                <a:ea typeface="Calibri"/>
                <a:cs typeface="Calibri"/>
              </a:rPr>
            </a:br>
            <a:endParaRPr lang="en-US" sz="1600">
              <a:ea typeface="Calibri"/>
              <a:cs typeface="Calibri"/>
            </a:endParaRPr>
          </a:p>
          <a:p>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venue_by_product_pie_chart.png"/>
          <p:cNvPicPr>
            <a:picLocks noChangeAspect="1"/>
          </p:cNvPicPr>
          <p:nvPr/>
        </p:nvPicPr>
        <p:blipFill>
          <a:blip r:embed="rId2"/>
          <a:stretch>
            <a:fillRect/>
          </a:stretch>
        </p:blipFill>
        <p:spPr>
          <a:xfrm>
            <a:off x="339306" y="310552"/>
            <a:ext cx="8321614" cy="63950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23380-2E90-BCCD-A95E-2D98C9A9CC33}"/>
              </a:ext>
            </a:extLst>
          </p:cNvPr>
          <p:cNvSpPr txBox="1"/>
          <p:nvPr/>
        </p:nvSpPr>
        <p:spPr>
          <a:xfrm>
            <a:off x="447332" y="763096"/>
            <a:ext cx="8236178"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b="1" dirty="0">
                <a:ea typeface="Calibri"/>
                <a:cs typeface="Calibri"/>
              </a:rPr>
              <a:t>Customer Segmentation using the RFM Model</a:t>
            </a:r>
            <a:r>
              <a:rPr lang="en-US" sz="2800" dirty="0">
                <a:ea typeface="Calibri"/>
                <a:cs typeface="Calibri"/>
              </a:rPr>
              <a:t> </a:t>
            </a:r>
            <a:endParaRPr lang="en-US" dirty="0"/>
          </a:p>
          <a:p>
            <a:endParaRPr lang="en-GB"/>
          </a:p>
          <a:p>
            <a:r>
              <a:rPr lang="en-GB" b="1" dirty="0">
                <a:ea typeface="Calibri"/>
                <a:cs typeface="Calibri"/>
              </a:rPr>
              <a:t>Segments: </a:t>
            </a:r>
          </a:p>
          <a:p>
            <a:endParaRPr lang="en-GB" b="1" dirty="0">
              <a:ea typeface="Calibri"/>
              <a:cs typeface="Calibri"/>
            </a:endParaRPr>
          </a:p>
          <a:p>
            <a:pPr marL="285750" indent="-285750">
              <a:buFont typeface="Arial"/>
              <a:buChar char="•"/>
            </a:pPr>
            <a:r>
              <a:rPr lang="en-GB" b="1" dirty="0">
                <a:ea typeface="Calibri"/>
                <a:cs typeface="Calibri"/>
              </a:rPr>
              <a:t>Others (Light Blue):</a:t>
            </a:r>
            <a:r>
              <a:rPr lang="en-GB" dirty="0">
                <a:ea typeface="Calibri"/>
                <a:cs typeface="Calibri"/>
              </a:rPr>
              <a:t> This segment occupies the largest portion (50%) suggesting a  significant number of customers don't fall into the clearly defined RFM categories. This could represent newer customers or those with inconsistent buying habits.  </a:t>
            </a:r>
          </a:p>
          <a:p>
            <a:pPr marL="285750" indent="-285750">
              <a:buFont typeface="Arial"/>
              <a:buChar char="•"/>
            </a:pPr>
            <a:r>
              <a:rPr lang="en-GB" b="1" dirty="0">
                <a:ea typeface="Calibri"/>
                <a:cs typeface="Calibri"/>
              </a:rPr>
              <a:t>At Risk (Dark Blue):</a:t>
            </a:r>
            <a:r>
              <a:rPr lang="en-GB" dirty="0">
                <a:ea typeface="Calibri"/>
                <a:cs typeface="Calibri"/>
              </a:rPr>
              <a:t> The second largest group (25.4%) is </a:t>
            </a:r>
            <a:r>
              <a:rPr lang="en-GB" dirty="0" err="1">
                <a:ea typeface="Calibri"/>
                <a:cs typeface="Calibri"/>
              </a:rPr>
              <a:t>labeled</a:t>
            </a:r>
            <a:r>
              <a:rPr lang="en-GB" dirty="0">
                <a:ea typeface="Calibri"/>
                <a:cs typeface="Calibri"/>
              </a:rPr>
              <a:t> "At Risk". These are  likely customers who haven't made a purchase recently. Businesses focus on re-engaging  this group to prevent churn.  </a:t>
            </a:r>
          </a:p>
          <a:p>
            <a:pPr marL="285750" indent="-285750">
              <a:buFont typeface="Arial"/>
              <a:buChar char="•"/>
            </a:pPr>
            <a:r>
              <a:rPr lang="en-GB" b="1" dirty="0">
                <a:ea typeface="Calibri"/>
                <a:cs typeface="Calibri"/>
              </a:rPr>
              <a:t>Potential Loyalists (Light Green): </a:t>
            </a:r>
            <a:r>
              <a:rPr lang="en-GB" dirty="0">
                <a:ea typeface="Calibri"/>
                <a:cs typeface="Calibri"/>
              </a:rPr>
              <a:t>Making up 19.4%, this segment shows promise.  They might be relatively new customers who have made a few purchases and have the  potential to become loyal. </a:t>
            </a:r>
          </a:p>
          <a:p>
            <a:pPr marL="285750" indent="-285750">
              <a:buFont typeface="Arial"/>
              <a:buChar char="•"/>
            </a:pPr>
            <a:r>
              <a:rPr lang="en-GB" b="1" dirty="0">
                <a:ea typeface="Calibri"/>
                <a:cs typeface="Calibri"/>
              </a:rPr>
              <a:t>Best Customers (Green): </a:t>
            </a:r>
            <a:r>
              <a:rPr lang="en-GB" dirty="0">
                <a:ea typeface="Calibri"/>
                <a:cs typeface="Calibri"/>
              </a:rPr>
              <a:t>This valuable group (3.9%) represents those with high  recency, frequency, and monetary value. They are the most engaged and profitable. </a:t>
            </a:r>
          </a:p>
          <a:p>
            <a:pPr marL="285750" indent="-285750">
              <a:buFont typeface="Arial"/>
              <a:buChar char="•"/>
            </a:pPr>
            <a:r>
              <a:rPr lang="en-GB" b="1" dirty="0">
                <a:ea typeface="Calibri"/>
                <a:cs typeface="Calibri"/>
              </a:rPr>
              <a:t>Loyal Customers (Pink): </a:t>
            </a:r>
            <a:r>
              <a:rPr lang="en-GB" dirty="0">
                <a:ea typeface="Calibri"/>
                <a:cs typeface="Calibri"/>
              </a:rPr>
              <a:t>While smaller in proportion (1.2%), "Loyal Customers"  </a:t>
            </a:r>
            <a:r>
              <a:rPr lang="en-US" dirty="0">
                <a:ea typeface="Calibri"/>
                <a:cs typeface="Calibri"/>
              </a:rPr>
              <a:t>are those with consistent purchasing behavior over a long period. </a:t>
            </a:r>
            <a:br>
              <a:rPr lang="en-US" sz="1400" dirty="0">
                <a:ea typeface="Calibri"/>
                <a:cs typeface="Calibri"/>
              </a:rPr>
            </a:br>
            <a:r>
              <a:rPr lang="en-US" sz="1400" dirty="0">
                <a:ea typeface="Calibri"/>
                <a:cs typeface="Calibri"/>
              </a:rPr>
              <a:t> </a:t>
            </a:r>
            <a:endParaRPr lang="en-GB" dirty="0">
              <a:ea typeface="Calibri"/>
              <a:cs typeface="Calibri"/>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EBF0DD-3CF6-0007-0C0B-9CE4F4ADFE13}"/>
              </a:ext>
            </a:extLst>
          </p:cNvPr>
          <p:cNvPicPr>
            <a:picLocks noChangeAspect="1"/>
          </p:cNvPicPr>
          <p:nvPr/>
        </p:nvPicPr>
        <p:blipFill>
          <a:blip r:embed="rId2"/>
          <a:stretch>
            <a:fillRect/>
          </a:stretch>
        </p:blipFill>
        <p:spPr>
          <a:xfrm>
            <a:off x="244417" y="248729"/>
            <a:ext cx="8511393" cy="6360542"/>
          </a:xfrm>
          <a:prstGeom prst="rect">
            <a:avLst/>
          </a:prstGeom>
        </p:spPr>
      </p:pic>
    </p:spTree>
    <p:extLst>
      <p:ext uri="{BB962C8B-B14F-4D97-AF65-F5344CB8AC3E}">
        <p14:creationId xmlns:p14="http://schemas.microsoft.com/office/powerpoint/2010/main" val="818666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Steve Canny</cp:lastModifiedBy>
  <cp:revision>483</cp:revision>
  <dcterms:created xsi:type="dcterms:W3CDTF">2013-01-27T09:14:16Z</dcterms:created>
  <dcterms:modified xsi:type="dcterms:W3CDTF">2024-09-26T20:41:39Z</dcterms:modified>
  <cp:category/>
</cp:coreProperties>
</file>