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arlow ExtraLight"/>
      <p:regular r:id="rId21"/>
      <p:bold r:id="rId22"/>
      <p:italic r:id="rId23"/>
      <p:boldItalic r:id="rId24"/>
    </p:embeddedFont>
    <p:embeddedFont>
      <p:font typeface="Hepta Slab Medium"/>
      <p:regular r:id="rId25"/>
      <p:bold r:id="rId26"/>
    </p:embeddedFont>
    <p:embeddedFont>
      <p:font typeface="Hepta Slab Light"/>
      <p:regular r:id="rId27"/>
      <p:bold r:id="rId28"/>
    </p:embeddedFont>
    <p:embeddedFont>
      <p:font typeface="Hepta Slab"/>
      <p:regular r:id="rId29"/>
      <p:bold r:id="rId30"/>
    </p:embeddedFont>
    <p:embeddedFont>
      <p:font typeface="Barlow Medium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4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font" Target="fonts/BarlowExtraLight-bold.fntdata"/><Relationship Id="rId21" Type="http://schemas.openxmlformats.org/officeDocument/2006/relationships/font" Target="fonts/BarlowExtraLight-regular.fntdata"/><Relationship Id="rId24" Type="http://schemas.openxmlformats.org/officeDocument/2006/relationships/font" Target="fonts/BarlowExtraLight-boldItalic.fntdata"/><Relationship Id="rId23" Type="http://schemas.openxmlformats.org/officeDocument/2006/relationships/font" Target="fonts/Barlow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Medium-bold.fntdata"/><Relationship Id="rId25" Type="http://schemas.openxmlformats.org/officeDocument/2006/relationships/font" Target="fonts/HeptaSlabMedium-regular.fntdata"/><Relationship Id="rId28" Type="http://schemas.openxmlformats.org/officeDocument/2006/relationships/font" Target="fonts/HeptaSlabLight-bold.fntdata"/><Relationship Id="rId27" Type="http://schemas.openxmlformats.org/officeDocument/2006/relationships/font" Target="fonts/HeptaSla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regular.fntdata"/><Relationship Id="rId30" Type="http://schemas.openxmlformats.org/officeDocument/2006/relationships/font" Target="fonts/HeptaSlab-bold.fntdata"/><Relationship Id="rId11" Type="http://schemas.openxmlformats.org/officeDocument/2006/relationships/slide" Target="slides/slide5.xml"/><Relationship Id="rId33" Type="http://schemas.openxmlformats.org/officeDocument/2006/relationships/font" Target="fonts/BarlowMedium-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bold.fntdata"/><Relationship Id="rId13" Type="http://schemas.openxmlformats.org/officeDocument/2006/relationships/slide" Target="slides/slide7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6.xml"/><Relationship Id="rId34" Type="http://schemas.openxmlformats.org/officeDocument/2006/relationships/font" Target="fonts/Barlow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1.xml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font" Target="fonts/Barlow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56f55e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56f55e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1bcb3c2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1bcb3c2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1bcb3c2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1bcb3c2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1bcb3c2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1bcb3c2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1bcb3c2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1bcb3c2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1bcb3c2a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1bcb3c2a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56f55e49c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56f55e49c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56f55e49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56f55e49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56f55e49c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56f55e49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1bcb3c2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1bcb3c2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1bcb3c2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1bcb3c2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1bcb3c2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1bcb3c2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1bcb3c2a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1bcb3c2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1bcb3c2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1bcb3c2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700"/>
              <a:t>Automation of Cyber Exploitation through AI</a:t>
            </a:r>
            <a:endParaRPr sz="4700"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1610675" y="2902000"/>
            <a:ext cx="57789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Can </a:t>
            </a:r>
            <a:r>
              <a:rPr lang="en"/>
              <a:t>locally</a:t>
            </a:r>
            <a:r>
              <a:rPr lang="en"/>
              <a:t> run LLM be used to </a:t>
            </a:r>
            <a:r>
              <a:rPr lang="en"/>
              <a:t>automate</a:t>
            </a:r>
            <a:r>
              <a:rPr lang="en"/>
              <a:t> cyber threats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Matthew Zehnder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/>
          <p:nvPr/>
        </p:nvSpPr>
        <p:spPr>
          <a:xfrm>
            <a:off x="2075" y="1160025"/>
            <a:ext cx="9144000" cy="388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7" name="Google Shape;437;p68"/>
          <p:cNvSpPr txBox="1"/>
          <p:nvPr>
            <p:ph idx="1" type="subTitle"/>
          </p:nvPr>
        </p:nvSpPr>
        <p:spPr>
          <a:xfrm>
            <a:off x="791150" y="522625"/>
            <a:ext cx="81381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Correction </a:t>
            </a:r>
            <a:endParaRPr/>
          </a:p>
        </p:txBody>
      </p:sp>
      <p:pic>
        <p:nvPicPr>
          <p:cNvPr id="438" name="Google Shape;438;p68" title="Fig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38" y="1208925"/>
            <a:ext cx="6291323" cy="38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9"/>
          <p:cNvSpPr txBox="1"/>
          <p:nvPr>
            <p:ph idx="1" type="subTitle"/>
          </p:nvPr>
        </p:nvSpPr>
        <p:spPr>
          <a:xfrm>
            <a:off x="791150" y="522625"/>
            <a:ext cx="67551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in the MITRE ATT&amp;CK Framework</a:t>
            </a:r>
            <a:endParaRPr/>
          </a:p>
        </p:txBody>
      </p:sp>
      <p:sp>
        <p:nvSpPr>
          <p:cNvPr id="444" name="Google Shape;444;p69"/>
          <p:cNvSpPr txBox="1"/>
          <p:nvPr>
            <p:ph idx="2" type="body"/>
          </p:nvPr>
        </p:nvSpPr>
        <p:spPr>
          <a:xfrm>
            <a:off x="714950" y="1989025"/>
            <a:ext cx="26631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QwQ showed intent to traverse the MITRE ATT&amp;CK framework using a variety of </a:t>
            </a:r>
            <a:r>
              <a:rPr lang="en"/>
              <a:t>strategy</a:t>
            </a:r>
            <a:r>
              <a:rPr lang="en"/>
              <a:t> to complete the same stages. </a:t>
            </a:r>
            <a:r>
              <a:rPr lang="en"/>
              <a:t>Displays</a:t>
            </a:r>
            <a:r>
              <a:rPr lang="en"/>
              <a:t> that the AI is not limited to </a:t>
            </a:r>
            <a:r>
              <a:rPr lang="en"/>
              <a:t>one line of thought.</a:t>
            </a:r>
            <a:r>
              <a:rPr lang="en"/>
              <a:t> </a:t>
            </a:r>
            <a:endParaRPr/>
          </a:p>
        </p:txBody>
      </p:sp>
      <p:pic>
        <p:nvPicPr>
          <p:cNvPr id="445" name="Google Shape;445;p69" title="depth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175" y="1882475"/>
            <a:ext cx="5743826" cy="30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51" name="Google Shape;451;p70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1"/>
          <p:cNvSpPr/>
          <p:nvPr/>
        </p:nvSpPr>
        <p:spPr>
          <a:xfrm>
            <a:off x="4192875" y="1899350"/>
            <a:ext cx="4404300" cy="302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7" name="Google Shape;457;p71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</a:t>
            </a:r>
            <a:endParaRPr/>
          </a:p>
        </p:txBody>
      </p:sp>
      <p:sp>
        <p:nvSpPr>
          <p:cNvPr id="458" name="Google Shape;458;p71"/>
          <p:cNvSpPr/>
          <p:nvPr/>
        </p:nvSpPr>
        <p:spPr>
          <a:xfrm>
            <a:off x="2099275" y="1701300"/>
            <a:ext cx="4545600" cy="3121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59" name="Google Shape;45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0" y="3448725"/>
            <a:ext cx="1794474" cy="169478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71"/>
          <p:cNvSpPr txBox="1"/>
          <p:nvPr/>
        </p:nvSpPr>
        <p:spPr>
          <a:xfrm>
            <a:off x="776200" y="3087600"/>
            <a:ext cx="2018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Embedded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data based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61" name="Google Shape;46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488" y="1216575"/>
            <a:ext cx="1355175" cy="13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71"/>
          <p:cNvSpPr txBox="1"/>
          <p:nvPr/>
        </p:nvSpPr>
        <p:spPr>
          <a:xfrm>
            <a:off x="3796825" y="2571750"/>
            <a:ext cx="1150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Continual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testing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63" name="Google Shape;46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725" y="3448725"/>
            <a:ext cx="2531750" cy="14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1"/>
          <p:cNvSpPr txBox="1"/>
          <p:nvPr/>
        </p:nvSpPr>
        <p:spPr>
          <a:xfrm>
            <a:off x="5628750" y="3021600"/>
            <a:ext cx="229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Specialized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training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70" name="Google Shape;470;p72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78" name="Google Shape;378;p6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384" name="Google Shape;384;p61"/>
          <p:cNvSpPr txBox="1"/>
          <p:nvPr>
            <p:ph idx="2" type="body"/>
          </p:nvPr>
        </p:nvSpPr>
        <p:spPr>
          <a:xfrm>
            <a:off x="714950" y="1989025"/>
            <a:ext cx="35700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locally run LLM’s </a:t>
            </a:r>
            <a:r>
              <a:rPr lang="en"/>
              <a:t>ability</a:t>
            </a:r>
            <a:r>
              <a:rPr lang="en"/>
              <a:t> to conduct cyber exploitation on a target IP, with minimal </a:t>
            </a:r>
            <a:r>
              <a:rPr lang="en"/>
              <a:t>information.</a:t>
            </a:r>
            <a:r>
              <a:rPr lang="en"/>
              <a:t> </a:t>
            </a:r>
            <a:r>
              <a:rPr lang="en"/>
              <a:t> This helps simulate the ability a low level threat may have if they were to use AI automation. With the rapid development of AI it is  important to gauge its ability in the cyber domain.  </a:t>
            </a:r>
            <a:endParaRPr/>
          </a:p>
        </p:txBody>
      </p:sp>
      <p:sp>
        <p:nvSpPr>
          <p:cNvPr id="385" name="Google Shape;385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80750"/>
            <a:ext cx="36480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92" name="Google Shape;392;p62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/>
          <p:nvPr/>
        </p:nvSpPr>
        <p:spPr>
          <a:xfrm>
            <a:off x="4254125" y="1903100"/>
            <a:ext cx="4458600" cy="305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8" name="Google Shape;398;p63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AI’s in use </a:t>
            </a:r>
            <a:endParaRPr/>
          </a:p>
        </p:txBody>
      </p:sp>
      <p:sp>
        <p:nvSpPr>
          <p:cNvPr id="399" name="Google Shape;399;p63"/>
          <p:cNvSpPr txBox="1"/>
          <p:nvPr>
            <p:ph idx="2" type="body"/>
          </p:nvPr>
        </p:nvSpPr>
        <p:spPr>
          <a:xfrm>
            <a:off x="714950" y="1989025"/>
            <a:ext cx="35700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QwQ-32b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Released March 2025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Made to leverage advanced reasoning techniques for better problem solving skills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3.1-8b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Released July 2024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Made for </a:t>
            </a:r>
            <a:r>
              <a:rPr lang="en"/>
              <a:t>multilingual</a:t>
            </a:r>
            <a:r>
              <a:rPr lang="en"/>
              <a:t> interpretation and coding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2238933"/>
            <a:ext cx="1981550" cy="23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550" y="2460500"/>
            <a:ext cx="1940101" cy="19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408" name="Google Shape;408;p6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</a:t>
            </a:r>
            <a:r>
              <a:rPr lang="en"/>
              <a:t>stream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Query AI and save memory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tool_calls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Tmux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execute on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csv files</a:t>
            </a:r>
            <a:endParaRPr/>
          </a:p>
        </p:txBody>
      </p:sp>
      <p:pic>
        <p:nvPicPr>
          <p:cNvPr id="409" name="Google Shape;409;p64"/>
          <p:cNvPicPr preferRelativeResize="0"/>
          <p:nvPr/>
        </p:nvPicPr>
        <p:blipFill rotWithShape="1">
          <a:blip r:embed="rId3">
            <a:alphaModFix/>
          </a:blip>
          <a:srcRect b="5267" l="0" r="999" t="0"/>
          <a:stretch/>
        </p:blipFill>
        <p:spPr>
          <a:xfrm>
            <a:off x="210575" y="3827825"/>
            <a:ext cx="8615574" cy="1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4" title="Fig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350" y="601450"/>
            <a:ext cx="5526299" cy="32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/>
          <p:nvPr/>
        </p:nvSpPr>
        <p:spPr>
          <a:xfrm>
            <a:off x="4254125" y="1861825"/>
            <a:ext cx="4458600" cy="30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6" name="Google Shape;416;p65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code onto CTFs</a:t>
            </a:r>
            <a:endParaRPr/>
          </a:p>
        </p:txBody>
      </p:sp>
      <p:sp>
        <p:nvSpPr>
          <p:cNvPr id="417" name="Google Shape;417;p65"/>
          <p:cNvSpPr txBox="1"/>
          <p:nvPr>
            <p:ph idx="2" type="body"/>
          </p:nvPr>
        </p:nvSpPr>
        <p:spPr>
          <a:xfrm>
            <a:off x="714950" y="1989025"/>
            <a:ext cx="35391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</a:t>
            </a:r>
            <a:r>
              <a:rPr lang="en"/>
              <a:t> querying of models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Allows freedom of choice for the AI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Creates </a:t>
            </a:r>
            <a:r>
              <a:rPr lang="en"/>
              <a:t>persistent</a:t>
            </a:r>
            <a:r>
              <a:rPr lang="en"/>
              <a:t> </a:t>
            </a:r>
            <a:r>
              <a:rPr lang="en"/>
              <a:t>environment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Allows for self correction </a:t>
            </a:r>
            <a:endParaRPr/>
          </a:p>
        </p:txBody>
      </p:sp>
      <p:pic>
        <p:nvPicPr>
          <p:cNvPr id="418" name="Google Shape;418;p65" title="AACTflow2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150" y="1421950"/>
            <a:ext cx="28765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+ Discussion</a:t>
            </a:r>
            <a:endParaRPr/>
          </a:p>
        </p:txBody>
      </p:sp>
      <p:sp>
        <p:nvSpPr>
          <p:cNvPr id="424" name="Google Shape;424;p66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3.1 vs. Qwq</a:t>
            </a:r>
            <a:endParaRPr/>
          </a:p>
        </p:txBody>
      </p:sp>
      <p:sp>
        <p:nvSpPr>
          <p:cNvPr id="430" name="Google Shape;430;p67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QwQ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Better reasoning in     CTFs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Longer query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3.1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Unable to reason     through basic       problems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Fast response time</a:t>
            </a:r>
            <a:endParaRPr/>
          </a:p>
        </p:txBody>
      </p:sp>
      <p:pic>
        <p:nvPicPr>
          <p:cNvPr id="431" name="Google Shape;431;p67" title="Fig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675" y="1904913"/>
            <a:ext cx="5944624" cy="29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