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068653" cy="1160195"/>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rgbClr val="D4DF33"/>
              </a:buClr>
              <a:buSzPts val="3200"/>
              <a:buFont typeface="Trebuchet MS"/>
              <a:buNone/>
            </a:pPr>
            <a:r>
              <a:rPr lang="en-US" dirty="0">
                <a:solidFill>
                  <a:srgbClr val="D4DF33"/>
                </a:solidFill>
              </a:rPr>
              <a:t>Executive summary </a:t>
            </a:r>
            <a:endParaRPr dirty="0"/>
          </a:p>
        </p:txBody>
      </p:sp>
      <p:sp>
        <p:nvSpPr>
          <p:cNvPr id="512" name="Google Shape;512;p1"/>
          <p:cNvSpPr txBox="1"/>
          <p:nvPr/>
        </p:nvSpPr>
        <p:spPr>
          <a:xfrm>
            <a:off x="5008897" y="1595282"/>
            <a:ext cx="6352500" cy="4530215"/>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300"/>
              </a:spcBef>
              <a:spcAft>
                <a:spcPts val="0"/>
              </a:spcAft>
              <a:buClr>
                <a:srgbClr val="28BA73"/>
              </a:buClr>
              <a:buSzPts val="1600"/>
              <a:buFont typeface="Arial"/>
              <a:buNone/>
            </a:pPr>
            <a:endParaRPr sz="1600" dirty="0"/>
          </a:p>
          <a:p>
            <a:pPr marL="324000" marR="0" lvl="1" indent="-216000" algn="l" rtl="0">
              <a:lnSpc>
                <a:spcPct val="100000"/>
              </a:lnSpc>
              <a:spcBef>
                <a:spcPts val="300"/>
              </a:spcBef>
              <a:spcAft>
                <a:spcPts val="0"/>
              </a:spcAft>
              <a:buClr>
                <a:srgbClr val="28BA73"/>
              </a:buClr>
              <a:buSzPts val="1600"/>
              <a:buFont typeface="Trebuchet MS"/>
              <a:buChar char="•"/>
            </a:pPr>
            <a:r>
              <a:rPr lang="en-US" sz="1600" b="0" i="0" dirty="0">
                <a:solidFill>
                  <a:srgbClr val="374151"/>
                </a:solidFill>
                <a:effectLst/>
                <a:latin typeface="__Inter_36bd41"/>
              </a:rPr>
              <a:t>Churn rate in the SME division is 9.7% across 14,606 customers.</a:t>
            </a:r>
          </a:p>
          <a:p>
            <a:pPr marL="108000" marR="0" lvl="1" algn="l" rtl="0">
              <a:lnSpc>
                <a:spcPct val="100000"/>
              </a:lnSpc>
              <a:spcBef>
                <a:spcPts val="300"/>
              </a:spcBef>
              <a:spcAft>
                <a:spcPts val="0"/>
              </a:spcAft>
              <a:buClr>
                <a:srgbClr val="28BA73"/>
              </a:buClr>
              <a:buSzPts val="1600"/>
            </a:pPr>
            <a:endParaRPr lang="en-US" sz="1600" b="0" i="0" dirty="0">
              <a:solidFill>
                <a:srgbClr val="374151"/>
              </a:solidFill>
              <a:effectLst/>
              <a:latin typeface="__Inter_36bd41"/>
            </a:endParaRPr>
          </a:p>
          <a:p>
            <a:pPr marL="324000" marR="0" lvl="1" indent="-216000" algn="l" rtl="0">
              <a:lnSpc>
                <a:spcPct val="100000"/>
              </a:lnSpc>
              <a:spcBef>
                <a:spcPts val="300"/>
              </a:spcBef>
              <a:spcAft>
                <a:spcPts val="0"/>
              </a:spcAft>
              <a:buClr>
                <a:srgbClr val="28BA73"/>
              </a:buClr>
              <a:buSzPts val="1600"/>
              <a:buFont typeface="Trebuchet MS"/>
              <a:buChar char="•"/>
            </a:pPr>
            <a:r>
              <a:rPr lang="en-US" sz="1600" b="0" i="0" dirty="0">
                <a:solidFill>
                  <a:srgbClr val="374151"/>
                </a:solidFill>
                <a:effectLst/>
                <a:latin typeface="__Inter_36bd41"/>
              </a:rPr>
              <a:t>The predictive model identifies churn, but price sensitivity is not the main factor.</a:t>
            </a:r>
          </a:p>
          <a:p>
            <a:pPr marL="108000" marR="0" lvl="1" algn="l" rtl="0">
              <a:lnSpc>
                <a:spcPct val="100000"/>
              </a:lnSpc>
              <a:spcBef>
                <a:spcPts val="300"/>
              </a:spcBef>
              <a:spcAft>
                <a:spcPts val="0"/>
              </a:spcAft>
              <a:buClr>
                <a:srgbClr val="28BA73"/>
              </a:buClr>
              <a:buSzPts val="1600"/>
            </a:pPr>
            <a:endParaRPr lang="en-US" sz="1600" b="0" i="0" dirty="0">
              <a:solidFill>
                <a:srgbClr val="374151"/>
              </a:solidFill>
              <a:effectLst/>
              <a:latin typeface="__Inter_36bd41"/>
            </a:endParaRPr>
          </a:p>
          <a:p>
            <a:pPr marL="324000" marR="0" lvl="1" indent="-216000" algn="l" rtl="0">
              <a:lnSpc>
                <a:spcPct val="100000"/>
              </a:lnSpc>
              <a:spcBef>
                <a:spcPts val="300"/>
              </a:spcBef>
              <a:spcAft>
                <a:spcPts val="0"/>
              </a:spcAft>
              <a:buClr>
                <a:srgbClr val="28BA73"/>
              </a:buClr>
              <a:buSzPts val="1600"/>
              <a:buFont typeface="Trebuchet MS"/>
              <a:buChar char="•"/>
            </a:pPr>
            <a:r>
              <a:rPr lang="en-US" sz="1600" b="0" i="0" dirty="0">
                <a:solidFill>
                  <a:srgbClr val="374151"/>
                </a:solidFill>
                <a:effectLst/>
                <a:latin typeface="__Inter_36bd41"/>
              </a:rPr>
              <a:t>Key drivers of churn are yearly consumption, forecasted consumption, and net margin.</a:t>
            </a:r>
          </a:p>
          <a:p>
            <a:pPr marL="108000" marR="0" lvl="1" algn="l" rtl="0">
              <a:lnSpc>
                <a:spcPct val="100000"/>
              </a:lnSpc>
              <a:spcBef>
                <a:spcPts val="300"/>
              </a:spcBef>
              <a:spcAft>
                <a:spcPts val="0"/>
              </a:spcAft>
              <a:buClr>
                <a:srgbClr val="28BA73"/>
              </a:buClr>
              <a:buSzPts val="1600"/>
            </a:pPr>
            <a:endParaRPr lang="en-US" sz="1600" b="0" i="0" dirty="0">
              <a:solidFill>
                <a:srgbClr val="374151"/>
              </a:solidFill>
              <a:effectLst/>
              <a:latin typeface="__Inter_36bd41"/>
            </a:endParaRPr>
          </a:p>
          <a:p>
            <a:pPr marL="324000" lvl="1" indent="-216000">
              <a:spcBef>
                <a:spcPts val="300"/>
              </a:spcBef>
              <a:buClr>
                <a:srgbClr val="28BA73"/>
              </a:buClr>
              <a:buSzPts val="1600"/>
              <a:buFont typeface="Trebuchet MS"/>
              <a:buChar char="•"/>
            </a:pPr>
            <a:r>
              <a:rPr lang="en-US" sz="1600" b="0" i="0" dirty="0">
                <a:solidFill>
                  <a:srgbClr val="374151"/>
                </a:solidFill>
                <a:effectLst/>
                <a:latin typeface="__Inter_36bd41"/>
              </a:rPr>
              <a:t>A 20% discount strategy is effective if targeted properly. Offer discounts only to high-value customers with a high churn probability.</a:t>
            </a:r>
          </a:p>
          <a:p>
            <a:pPr marL="108000" marR="0" lvl="1" algn="l" rtl="0">
              <a:lnSpc>
                <a:spcPct val="100000"/>
              </a:lnSpc>
              <a:spcBef>
                <a:spcPts val="300"/>
              </a:spcBef>
              <a:spcAft>
                <a:spcPts val="0"/>
              </a:spcAft>
              <a:buClr>
                <a:srgbClr val="28BA73"/>
              </a:buClr>
              <a:buSzPts val="1600"/>
            </a:pPr>
            <a:endParaRPr lang="en-US" sz="1600" b="0" i="0" dirty="0">
              <a:solidFill>
                <a:srgbClr val="374151"/>
              </a:solidFill>
              <a:effectLst/>
              <a:latin typeface="__Inter_36bd41"/>
            </a:endParaRPr>
          </a:p>
          <a:p>
            <a:pPr marL="0" marR="0" lvl="0" indent="0" algn="l" rtl="0">
              <a:lnSpc>
                <a:spcPct val="100000"/>
              </a:lnSpc>
              <a:spcBef>
                <a:spcPts val="300"/>
              </a:spcBef>
              <a:spcAft>
                <a:spcPts val="0"/>
              </a:spcAft>
              <a:buNone/>
            </a:pPr>
            <a:endParaRPr lang="en-US" sz="16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72</Words>
  <Application>Microsoft Office PowerPoint</Application>
  <PresentationFormat>Widescreen</PresentationFormat>
  <Paragraphs>10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__Inter_36bd41</vt:lpstr>
      <vt:lpstr>Arial</vt:lpstr>
      <vt:lpstr>Trebuchet MS</vt:lpstr>
      <vt:lpstr>BCG Grid 16:9</vt:lpstr>
      <vt:lpstr>Executive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Hitesh Negi</cp:lastModifiedBy>
  <cp:revision>2</cp:revision>
  <dcterms:created xsi:type="dcterms:W3CDTF">2016-11-04T11:46:04Z</dcterms:created>
  <dcterms:modified xsi:type="dcterms:W3CDTF">2024-09-13T02:14:57Z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