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6" r:id="rId15"/>
    <p:sldId id="271" r:id="rId16"/>
    <p:sldId id="272" r:id="rId17"/>
    <p:sldId id="273" r:id="rId18"/>
    <p:sldId id="274" r:id="rId19"/>
    <p:sldId id="275" r:id="rId20"/>
    <p:sldId id="277" r:id="rId21"/>
    <p:sldId id="278"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EF7C3-BBE6-47FA-A78B-7659CF3D7D97}" v="3239" dt="2024-03-16T17:11:51.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16.03.2024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16.03.2024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16.03.2024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16.03.2024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16.03.2024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16.03.2024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072480-10DA-4FB4-BEAE-2A1DEA90F248}" type="datetimeFigureOut">
              <a:rPr lang="tr-TR" smtClean="0"/>
              <a:t>16.03.2024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736CAB1F-557E-4FA4-81CC-DC491EF8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AA065953-3D69-4CD4-80C3-DF10DEB4C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0"/>
            <a:ext cx="8104091" cy="6857571"/>
          </a:xfrm>
          <a:prstGeom prst="rect">
            <a:avLst/>
          </a:prstGeom>
          <a:gradFill>
            <a:gsLst>
              <a:gs pos="0">
                <a:schemeClr val="accent1">
                  <a:lumMod val="75000"/>
                </a:schemeClr>
              </a:gs>
              <a:gs pos="100000">
                <a:srgbClr val="0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AB36DB5-F10D-4EDB-87E2-ECB9301FF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74250" y="627728"/>
            <a:ext cx="4355593" cy="8104092"/>
          </a:xfrm>
          <a:prstGeom prst="rect">
            <a:avLst/>
          </a:prstGeom>
          <a:gradFill>
            <a:gsLst>
              <a:gs pos="0">
                <a:schemeClr val="accent1">
                  <a:lumMod val="50000"/>
                </a:schemeClr>
              </a:gs>
              <a:gs pos="91000">
                <a:schemeClr val="tx2">
                  <a:lumMod val="50000"/>
                  <a:alpha val="1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446F195D-95DC-419E-BBC1-E2B601A60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
            <a:ext cx="7646891" cy="6858001"/>
          </a:xfrm>
          <a:prstGeom prst="rect">
            <a:avLst/>
          </a:prstGeom>
          <a:gradFill>
            <a:gsLst>
              <a:gs pos="41000">
                <a:schemeClr val="accent1">
                  <a:lumMod val="75000"/>
                  <a:alpha val="52000"/>
                </a:schemeClr>
              </a:gs>
              <a:gs pos="95000">
                <a:srgbClr val="000000">
                  <a:alpha val="68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5550980-2AB6-4DE5-86DD-064ADF160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501118"/>
            <a:ext cx="8091784" cy="4331436"/>
          </a:xfrm>
          <a:prstGeom prst="rect">
            <a:avLst/>
          </a:prstGeom>
          <a:gradFill>
            <a:gsLst>
              <a:gs pos="0">
                <a:srgbClr val="000000">
                  <a:alpha val="16000"/>
                </a:srgbClr>
              </a:gs>
              <a:gs pos="91000">
                <a:schemeClr val="accent1">
                  <a:alpha val="3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EDF4B167-8E82-4458-AE55-88B683EBF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95" y="-3"/>
            <a:ext cx="8091784" cy="6857999"/>
          </a:xfrm>
          <a:prstGeom prst="rect">
            <a:avLst/>
          </a:prstGeom>
          <a:gradFill>
            <a:gsLst>
              <a:gs pos="0">
                <a:schemeClr val="accent1">
                  <a:lumMod val="75000"/>
                  <a:alpha val="6000"/>
                </a:schemeClr>
              </a:gs>
              <a:gs pos="99000">
                <a:srgbClr val="000000">
                  <a:alpha val="57000"/>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55993D72-5628-4E5E-BB9F-96066414E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2101742" y="699966"/>
            <a:ext cx="5121259" cy="5458067"/>
          </a:xfrm>
          <a:prstGeom prst="ellipse">
            <a:avLst/>
          </a:prstGeom>
          <a:gradFill>
            <a:gsLst>
              <a:gs pos="3000">
                <a:schemeClr val="accent1">
                  <a:lumMod val="50000"/>
                  <a:alpha val="0"/>
                </a:schemeClr>
              </a:gs>
              <a:gs pos="100000">
                <a:schemeClr val="accent1">
                  <a:lumMod val="60000"/>
                  <a:lumOff val="40000"/>
                  <a:alpha val="17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p:cNvSpPr>
            <a:spLocks noGrp="1"/>
          </p:cNvSpPr>
          <p:nvPr>
            <p:ph type="ctrTitle"/>
          </p:nvPr>
        </p:nvSpPr>
        <p:spPr>
          <a:xfrm>
            <a:off x="1169125" y="2920878"/>
            <a:ext cx="5853227" cy="2992576"/>
          </a:xfrm>
        </p:spPr>
        <p:txBody>
          <a:bodyPr anchor="t">
            <a:normAutofit/>
          </a:bodyPr>
          <a:lstStyle/>
          <a:p>
            <a:r>
              <a:rPr lang="tr-TR" sz="3700" b="1" dirty="0">
                <a:solidFill>
                  <a:srgbClr val="FFFFFF"/>
                </a:solidFill>
                <a:latin typeface="calibri light"/>
                <a:ea typeface="MS Mincho"/>
                <a:cs typeface="Calibri Light" panose="020F0302020204030204"/>
              </a:rPr>
              <a:t>İlişkisel ve İlişkisel Olmayan Veri Tabanı Sistemleri Mimari Performansının Yönetim Bilişim Sistemleri Kapsamında İncelenmesi</a:t>
            </a:r>
          </a:p>
        </p:txBody>
      </p:sp>
      <p:sp>
        <p:nvSpPr>
          <p:cNvPr id="3" name="Alt Başlık 2"/>
          <p:cNvSpPr>
            <a:spLocks noGrp="1"/>
          </p:cNvSpPr>
          <p:nvPr>
            <p:ph type="subTitle" idx="1"/>
          </p:nvPr>
        </p:nvSpPr>
        <p:spPr>
          <a:xfrm>
            <a:off x="1221364" y="1017038"/>
            <a:ext cx="5091282" cy="1248274"/>
          </a:xfrm>
        </p:spPr>
        <p:txBody>
          <a:bodyPr vert="horz" lIns="91440" tIns="45720" rIns="91440" bIns="45720" rtlCol="0" anchor="b">
            <a:normAutofit/>
          </a:bodyPr>
          <a:lstStyle/>
          <a:p>
            <a:pPr marL="457200" indent="-457200" algn="l">
              <a:buAutoNum type="arabicPeriod"/>
            </a:pPr>
            <a:endParaRPr lang="tr-TR" dirty="0">
              <a:solidFill>
                <a:srgbClr val="FFFFFF"/>
              </a:solidFill>
              <a:cs typeface="Calibri"/>
            </a:endParaRPr>
          </a:p>
        </p:txBody>
      </p:sp>
      <p:pic>
        <p:nvPicPr>
          <p:cNvPr id="95" name="Picture 94">
            <a:extLst>
              <a:ext uri="{FF2B5EF4-FFF2-40B4-BE49-F238E27FC236}">
                <a16:creationId xmlns:a16="http://schemas.microsoft.com/office/drawing/2014/main" id="{4BCB375A-871A-8069-F1D0-14BEF4017643}"/>
              </a:ext>
            </a:extLst>
          </p:cNvPr>
          <p:cNvPicPr>
            <a:picLocks noChangeAspect="1"/>
          </p:cNvPicPr>
          <p:nvPr/>
        </p:nvPicPr>
        <p:blipFill rotWithShape="1">
          <a:blip r:embed="rId2"/>
          <a:srcRect l="17050" r="49322" b="-2"/>
          <a:stretch/>
        </p:blipFill>
        <p:spPr>
          <a:xfrm>
            <a:off x="8104092" y="10"/>
            <a:ext cx="4099858" cy="6857990"/>
          </a:xfrm>
          <a:prstGeom prst="rect">
            <a:avLst/>
          </a:pr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1" name="Freeform: Shape 10">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4" name="İçerik Yer Tutucusu 3" descr="metin, ekran görüntüsü, sayı, numara, çapraz bulmaca içeren bir resim&#10;&#10;Açıklama otomatik olarak oluşturuldu">
            <a:extLst>
              <a:ext uri="{FF2B5EF4-FFF2-40B4-BE49-F238E27FC236}">
                <a16:creationId xmlns:a16="http://schemas.microsoft.com/office/drawing/2014/main" id="{2C204D7B-404A-9F10-DEAD-A726E9EA114D}"/>
              </a:ext>
            </a:extLst>
          </p:cNvPr>
          <p:cNvPicPr>
            <a:picLocks noGrp="1" noChangeAspect="1"/>
          </p:cNvPicPr>
          <p:nvPr>
            <p:ph idx="1"/>
          </p:nvPr>
        </p:nvPicPr>
        <p:blipFill>
          <a:blip r:embed="rId2"/>
          <a:stretch>
            <a:fillRect/>
          </a:stretch>
        </p:blipFill>
        <p:spPr>
          <a:xfrm rot="5400000">
            <a:off x="3885269" y="-731796"/>
            <a:ext cx="6054875" cy="8056550"/>
          </a:xfrm>
          <a:prstGeom prst="rect">
            <a:avLst/>
          </a:prstGeom>
        </p:spPr>
      </p:pic>
    </p:spTree>
    <p:extLst>
      <p:ext uri="{BB962C8B-B14F-4D97-AF65-F5344CB8AC3E}">
        <p14:creationId xmlns:p14="http://schemas.microsoft.com/office/powerpoint/2010/main" val="1317806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D0DB87-B2FC-5053-ABF8-C5AF471B2B00}"/>
              </a:ext>
            </a:extLst>
          </p:cNvPr>
          <p:cNvSpPr>
            <a:spLocks noGrp="1"/>
          </p:cNvSpPr>
          <p:nvPr>
            <p:ph type="title"/>
          </p:nvPr>
        </p:nvSpPr>
        <p:spPr>
          <a:xfrm>
            <a:off x="466722" y="1385141"/>
            <a:ext cx="3322318" cy="3339117"/>
          </a:xfrm>
        </p:spPr>
        <p:txBody>
          <a:bodyPr anchor="b">
            <a:normAutofit/>
          </a:bodyPr>
          <a:lstStyle/>
          <a:p>
            <a:pPr algn="ctr"/>
            <a:r>
              <a:rPr lang="tr-TR" sz="4000" b="1" dirty="0">
                <a:solidFill>
                  <a:srgbClr val="FFFFFF"/>
                </a:solidFill>
                <a:cs typeface="Calibri Light"/>
              </a:rPr>
              <a:t>Veri Tabanı Mimarilerinin Performans Karşılaştırılması</a:t>
            </a:r>
            <a:endParaRPr lang="tr-TR" b="1">
              <a:cs typeface="Calibri Light"/>
            </a:endParaRPr>
          </a:p>
        </p:txBody>
      </p:sp>
      <p:sp>
        <p:nvSpPr>
          <p:cNvPr id="3" name="İçerik Yer Tutucusu 2">
            <a:extLst>
              <a:ext uri="{FF2B5EF4-FFF2-40B4-BE49-F238E27FC236}">
                <a16:creationId xmlns:a16="http://schemas.microsoft.com/office/drawing/2014/main" id="{197A2609-C3E2-5F64-7ED2-CE3C36ECA840}"/>
              </a:ext>
            </a:extLst>
          </p:cNvPr>
          <p:cNvSpPr>
            <a:spLocks noGrp="1"/>
          </p:cNvSpPr>
          <p:nvPr>
            <p:ph idx="1"/>
          </p:nvPr>
        </p:nvSpPr>
        <p:spPr>
          <a:xfrm>
            <a:off x="4810259" y="649480"/>
            <a:ext cx="6555347" cy="5546047"/>
          </a:xfrm>
        </p:spPr>
        <p:txBody>
          <a:bodyPr anchor="ctr">
            <a:normAutofit/>
          </a:bodyPr>
          <a:lstStyle/>
          <a:p>
            <a:r>
              <a:rPr lang="tr-TR" sz="2400" b="1" dirty="0">
                <a:latin typeface="calibri light"/>
                <a:ea typeface="calibri light"/>
                <a:cs typeface="calibri light"/>
              </a:rPr>
              <a:t>MySQL ve </a:t>
            </a:r>
            <a:r>
              <a:rPr lang="tr-TR" sz="2400" b="1" dirty="0" err="1">
                <a:latin typeface="calibri light"/>
                <a:ea typeface="calibri light"/>
                <a:cs typeface="calibri light"/>
              </a:rPr>
              <a:t>MongoDB</a:t>
            </a:r>
            <a:r>
              <a:rPr lang="tr-TR" sz="2400" b="1" dirty="0">
                <a:latin typeface="calibri light"/>
                <a:ea typeface="calibri light"/>
                <a:cs typeface="calibri light"/>
              </a:rPr>
              <a:t> veri tabanı sistemlerinin performanslarını karşılaştıran bir çalışma yapılmıştır. Çalışmanın hedefleri arasında veri tabanı sunucu sistemlerinin özelliklerinin  belirlenmesi, veri tabanı şemalarının oluşturulması, sorguların belirlenmesi, veri tabanı ayarlarının yapılması, ölçümler, performans analizi ve sonuçlarının çıkarılması yer almaktadır.</a:t>
            </a:r>
            <a:endParaRPr lang="tr-TR" sz="2000" dirty="0"/>
          </a:p>
        </p:txBody>
      </p:sp>
    </p:spTree>
    <p:extLst>
      <p:ext uri="{BB962C8B-B14F-4D97-AF65-F5344CB8AC3E}">
        <p14:creationId xmlns:p14="http://schemas.microsoft.com/office/powerpoint/2010/main" val="405749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D0DB87-B2FC-5053-ABF8-C5AF471B2B00}"/>
              </a:ext>
            </a:extLst>
          </p:cNvPr>
          <p:cNvSpPr>
            <a:spLocks noGrp="1"/>
          </p:cNvSpPr>
          <p:nvPr>
            <p:ph type="title"/>
          </p:nvPr>
        </p:nvSpPr>
        <p:spPr>
          <a:xfrm>
            <a:off x="466722" y="1385141"/>
            <a:ext cx="3322318" cy="3339117"/>
          </a:xfrm>
        </p:spPr>
        <p:txBody>
          <a:bodyPr anchor="b">
            <a:normAutofit/>
          </a:bodyPr>
          <a:lstStyle/>
          <a:p>
            <a:pPr algn="ctr"/>
            <a:r>
              <a:rPr lang="tr-TR" sz="4000" b="1" dirty="0">
                <a:solidFill>
                  <a:srgbClr val="FFFFFF"/>
                </a:solidFill>
                <a:cs typeface="Calibri Light"/>
              </a:rPr>
              <a:t>Veri Tabanı Mimarilerinin Performans Karşılaştırılması</a:t>
            </a:r>
            <a:endParaRPr lang="tr-TR" b="1">
              <a:cs typeface="Calibri Light"/>
            </a:endParaRPr>
          </a:p>
        </p:txBody>
      </p:sp>
      <p:sp>
        <p:nvSpPr>
          <p:cNvPr id="3" name="İçerik Yer Tutucusu 2">
            <a:extLst>
              <a:ext uri="{FF2B5EF4-FFF2-40B4-BE49-F238E27FC236}">
                <a16:creationId xmlns:a16="http://schemas.microsoft.com/office/drawing/2014/main" id="{197A2609-C3E2-5F64-7ED2-CE3C36ECA840}"/>
              </a:ext>
            </a:extLst>
          </p:cNvPr>
          <p:cNvSpPr>
            <a:spLocks noGrp="1"/>
          </p:cNvSpPr>
          <p:nvPr>
            <p:ph idx="1"/>
          </p:nvPr>
        </p:nvSpPr>
        <p:spPr>
          <a:xfrm>
            <a:off x="4810259" y="649480"/>
            <a:ext cx="6555347" cy="5546047"/>
          </a:xfrm>
        </p:spPr>
        <p:txBody>
          <a:bodyPr anchor="ctr">
            <a:normAutofit/>
          </a:bodyPr>
          <a:lstStyle/>
          <a:p>
            <a:r>
              <a:rPr lang="tr-TR" sz="2400" b="1" dirty="0">
                <a:latin typeface="calibri light"/>
                <a:ea typeface="calibri light"/>
                <a:cs typeface="calibri light"/>
              </a:rPr>
              <a:t>İki adet veri tabanı şeması tasarlanmıştır: biri MySQL, diğeri </a:t>
            </a:r>
            <a:r>
              <a:rPr lang="tr-TR" sz="2400" b="1" dirty="0" err="1">
                <a:latin typeface="calibri light"/>
                <a:ea typeface="calibri light"/>
                <a:cs typeface="calibri light"/>
              </a:rPr>
              <a:t>MongoDB</a:t>
            </a:r>
            <a:r>
              <a:rPr lang="tr-TR" sz="2400" b="1" dirty="0">
                <a:latin typeface="calibri light"/>
                <a:ea typeface="calibri light"/>
                <a:cs typeface="calibri light"/>
              </a:rPr>
              <a:t> verit tabanı için. Şemalar, farklı algoritmalar kullanan bir müzik uygulaması çerçevesinde modellenmiştir. Ölçümler zaman kavramı üzerine odaklanmıştır ve üç farklı yöntem kullanılarak yapılmıştır: </a:t>
            </a:r>
            <a:r>
              <a:rPr lang="tr-TR" sz="2400" b="1" dirty="0" err="1">
                <a:latin typeface="calibri light"/>
                <a:ea typeface="calibri light"/>
                <a:cs typeface="calibri light"/>
              </a:rPr>
              <a:t>Clock</a:t>
            </a:r>
            <a:r>
              <a:rPr lang="tr-TR" sz="2400" b="1" dirty="0">
                <a:latin typeface="calibri light"/>
                <a:ea typeface="calibri light"/>
                <a:cs typeface="calibri light"/>
              </a:rPr>
              <a:t>() fonksiyonu , </a:t>
            </a:r>
            <a:r>
              <a:rPr lang="tr-TR" sz="2400" b="1" dirty="0" err="1">
                <a:latin typeface="calibri light"/>
                <a:ea typeface="calibri light"/>
                <a:cs typeface="calibri light"/>
              </a:rPr>
              <a:t>Gettimeofday</a:t>
            </a:r>
            <a:r>
              <a:rPr lang="tr-TR" sz="2400" b="1" dirty="0">
                <a:latin typeface="calibri light"/>
                <a:ea typeface="calibri light"/>
                <a:cs typeface="calibri light"/>
              </a:rPr>
              <a:t>() fonksiyonu ve </a:t>
            </a:r>
            <a:r>
              <a:rPr lang="tr-TR" sz="2400" b="1" dirty="0" err="1">
                <a:latin typeface="calibri light"/>
                <a:ea typeface="calibri light"/>
                <a:cs typeface="calibri light"/>
              </a:rPr>
              <a:t>Slow</a:t>
            </a:r>
            <a:r>
              <a:rPr lang="tr-TR" sz="2400" b="1" dirty="0">
                <a:latin typeface="calibri light"/>
                <a:ea typeface="calibri light"/>
                <a:cs typeface="calibri light"/>
              </a:rPr>
              <a:t> Query Log. </a:t>
            </a:r>
          </a:p>
        </p:txBody>
      </p:sp>
    </p:spTree>
    <p:extLst>
      <p:ext uri="{BB962C8B-B14F-4D97-AF65-F5344CB8AC3E}">
        <p14:creationId xmlns:p14="http://schemas.microsoft.com/office/powerpoint/2010/main" val="346733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2D0DB87-B2FC-5053-ABF8-C5AF471B2B00}"/>
              </a:ext>
            </a:extLst>
          </p:cNvPr>
          <p:cNvSpPr>
            <a:spLocks noGrp="1"/>
          </p:cNvSpPr>
          <p:nvPr>
            <p:ph type="title"/>
          </p:nvPr>
        </p:nvSpPr>
        <p:spPr>
          <a:xfrm>
            <a:off x="466722" y="1385141"/>
            <a:ext cx="3322318" cy="3339117"/>
          </a:xfrm>
        </p:spPr>
        <p:txBody>
          <a:bodyPr anchor="b">
            <a:normAutofit/>
          </a:bodyPr>
          <a:lstStyle/>
          <a:p>
            <a:pPr algn="ctr"/>
            <a:r>
              <a:rPr lang="tr-TR" sz="4000" b="1" dirty="0">
                <a:solidFill>
                  <a:srgbClr val="FFFFFF"/>
                </a:solidFill>
                <a:cs typeface="Calibri Light"/>
              </a:rPr>
              <a:t>Veri Tabanı Mimarilerinin Performans Karşılaştırılması</a:t>
            </a:r>
            <a:endParaRPr lang="tr-TR" b="1">
              <a:cs typeface="Calibri Light"/>
            </a:endParaRPr>
          </a:p>
        </p:txBody>
      </p:sp>
      <p:sp>
        <p:nvSpPr>
          <p:cNvPr id="3" name="İçerik Yer Tutucusu 2">
            <a:extLst>
              <a:ext uri="{FF2B5EF4-FFF2-40B4-BE49-F238E27FC236}">
                <a16:creationId xmlns:a16="http://schemas.microsoft.com/office/drawing/2014/main" id="{197A2609-C3E2-5F64-7ED2-CE3C36ECA840}"/>
              </a:ext>
            </a:extLst>
          </p:cNvPr>
          <p:cNvSpPr>
            <a:spLocks noGrp="1"/>
          </p:cNvSpPr>
          <p:nvPr>
            <p:ph idx="1"/>
          </p:nvPr>
        </p:nvSpPr>
        <p:spPr>
          <a:xfrm>
            <a:off x="4810259" y="649480"/>
            <a:ext cx="6555347" cy="5546047"/>
          </a:xfrm>
        </p:spPr>
        <p:txBody>
          <a:bodyPr anchor="ctr">
            <a:normAutofit/>
          </a:bodyPr>
          <a:lstStyle/>
          <a:p>
            <a:r>
              <a:rPr lang="tr-TR" sz="2400" b="1" dirty="0">
                <a:latin typeface="calibri light"/>
                <a:ea typeface="calibri light"/>
                <a:cs typeface="calibri light"/>
              </a:rPr>
              <a:t>Analizler sonucunda, MySQL ve </a:t>
            </a:r>
            <a:r>
              <a:rPr lang="tr-TR" sz="2400" b="1" dirty="0" err="1">
                <a:latin typeface="calibri light"/>
                <a:ea typeface="calibri light"/>
                <a:cs typeface="calibri light"/>
              </a:rPr>
              <a:t>MongoDB</a:t>
            </a:r>
            <a:r>
              <a:rPr lang="tr-TR" sz="2400" b="1" dirty="0">
                <a:latin typeface="calibri light"/>
                <a:ea typeface="calibri light"/>
                <a:cs typeface="calibri light"/>
              </a:rPr>
              <a:t> veri tabanları arasında çeşitli sorgu türleri ve veri miktarları üzerinde performans karşılaştırmaları yapılmıştır. Özellikle veri kayıt sayısı arttıkça </a:t>
            </a:r>
            <a:r>
              <a:rPr lang="tr-TR" sz="2400" b="1" dirty="0" err="1">
                <a:latin typeface="calibri light"/>
                <a:ea typeface="calibri light"/>
                <a:cs typeface="calibri light"/>
              </a:rPr>
              <a:t>MongoDB'nin</a:t>
            </a:r>
            <a:r>
              <a:rPr lang="tr-TR" sz="2400" b="1" dirty="0">
                <a:latin typeface="calibri light"/>
                <a:ea typeface="calibri light"/>
                <a:cs typeface="calibri light"/>
              </a:rPr>
              <a:t> performans avantajı gözlenmiştir. </a:t>
            </a:r>
            <a:r>
              <a:rPr lang="tr-TR" sz="2400" b="1" dirty="0" err="1">
                <a:latin typeface="calibri light"/>
                <a:ea typeface="calibri light"/>
                <a:cs typeface="calibri light"/>
              </a:rPr>
              <a:t>MongoDB'nin</a:t>
            </a:r>
            <a:r>
              <a:rPr lang="tr-TR" sz="2400" b="1" dirty="0">
                <a:latin typeface="calibri light"/>
                <a:ea typeface="calibri light"/>
                <a:cs typeface="calibri light"/>
              </a:rPr>
              <a:t> performansı özellikle büyük veri kümeleri ve karmaşık sorgularla test edildiğinde belirgin hale gelmiştir.</a:t>
            </a:r>
          </a:p>
        </p:txBody>
      </p:sp>
    </p:spTree>
    <p:extLst>
      <p:ext uri="{BB962C8B-B14F-4D97-AF65-F5344CB8AC3E}">
        <p14:creationId xmlns:p14="http://schemas.microsoft.com/office/powerpoint/2010/main" val="96954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descr="metin, diyagram, öykü gelişim çizgisi&#10;&#10;Açıklama otomatik olarak oluşturuldu">
            <a:extLst>
              <a:ext uri="{FF2B5EF4-FFF2-40B4-BE49-F238E27FC236}">
                <a16:creationId xmlns:a16="http://schemas.microsoft.com/office/drawing/2014/main" id="{DC11871A-E9F9-C655-03A2-C7819FC83078}"/>
              </a:ext>
            </a:extLst>
          </p:cNvPr>
          <p:cNvPicPr>
            <a:picLocks noGrp="1" noChangeAspect="1"/>
          </p:cNvPicPr>
          <p:nvPr>
            <p:ph idx="1"/>
          </p:nvPr>
        </p:nvPicPr>
        <p:blipFill>
          <a:blip r:embed="rId2"/>
          <a:stretch>
            <a:fillRect/>
          </a:stretch>
        </p:blipFill>
        <p:spPr>
          <a:xfrm>
            <a:off x="1268854" y="486228"/>
            <a:ext cx="9666386" cy="5873447"/>
          </a:xfrm>
          <a:prstGeom prst="rect">
            <a:avLst/>
          </a:prstGeom>
        </p:spPr>
      </p:pic>
    </p:spTree>
    <p:extLst>
      <p:ext uri="{BB962C8B-B14F-4D97-AF65-F5344CB8AC3E}">
        <p14:creationId xmlns:p14="http://schemas.microsoft.com/office/powerpoint/2010/main" val="394820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descr="metin, diyagram, çizgi, öykü gelişim çizgisi&#10;&#10;Açıklama otomatik olarak oluşturuldu">
            <a:extLst>
              <a:ext uri="{FF2B5EF4-FFF2-40B4-BE49-F238E27FC236}">
                <a16:creationId xmlns:a16="http://schemas.microsoft.com/office/drawing/2014/main" id="{C9D3A1FE-1AB6-EDE6-6C01-8196FD6CFF93}"/>
              </a:ext>
            </a:extLst>
          </p:cNvPr>
          <p:cNvPicPr>
            <a:picLocks noGrp="1" noChangeAspect="1"/>
          </p:cNvPicPr>
          <p:nvPr>
            <p:ph idx="1"/>
          </p:nvPr>
        </p:nvPicPr>
        <p:blipFill>
          <a:blip r:embed="rId2"/>
          <a:stretch>
            <a:fillRect/>
          </a:stretch>
        </p:blipFill>
        <p:spPr>
          <a:xfrm>
            <a:off x="1653829" y="377371"/>
            <a:ext cx="9271388" cy="6103257"/>
          </a:xfrm>
          <a:prstGeom prst="rect">
            <a:avLst/>
          </a:prstGeom>
        </p:spPr>
      </p:pic>
    </p:spTree>
    <p:extLst>
      <p:ext uri="{BB962C8B-B14F-4D97-AF65-F5344CB8AC3E}">
        <p14:creationId xmlns:p14="http://schemas.microsoft.com/office/powerpoint/2010/main" val="316941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çerik Yer Tutucusu 3" descr="metin, çizgi, diyagram, öykü gelişim çizgisi&#10;&#10;Açıklama otomatik olarak oluşturuldu">
            <a:extLst>
              <a:ext uri="{FF2B5EF4-FFF2-40B4-BE49-F238E27FC236}">
                <a16:creationId xmlns:a16="http://schemas.microsoft.com/office/drawing/2014/main" id="{7FB99978-4EF6-39CE-672D-B1456044B512}"/>
              </a:ext>
            </a:extLst>
          </p:cNvPr>
          <p:cNvPicPr>
            <a:picLocks noGrp="1" noChangeAspect="1"/>
          </p:cNvPicPr>
          <p:nvPr>
            <p:ph idx="1"/>
          </p:nvPr>
        </p:nvPicPr>
        <p:blipFill rotWithShape="1">
          <a:blip r:embed="rId2"/>
          <a:srcRect b="900"/>
          <a:stretch/>
        </p:blipFill>
        <p:spPr>
          <a:xfrm>
            <a:off x="725734" y="400425"/>
            <a:ext cx="10740552" cy="6046338"/>
          </a:xfrm>
          <a:prstGeom prst="rect">
            <a:avLst/>
          </a:prstGeom>
        </p:spPr>
      </p:pic>
    </p:spTree>
    <p:extLst>
      <p:ext uri="{BB962C8B-B14F-4D97-AF65-F5344CB8AC3E}">
        <p14:creationId xmlns:p14="http://schemas.microsoft.com/office/powerpoint/2010/main" val="1404034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descr="metin, ekran görüntüsü, yazı tipi, sayı, numara içeren bir resim&#10;&#10;Açıklama otomatik olarak oluşturuldu">
            <a:extLst>
              <a:ext uri="{FF2B5EF4-FFF2-40B4-BE49-F238E27FC236}">
                <a16:creationId xmlns:a16="http://schemas.microsoft.com/office/drawing/2014/main" id="{5089F45B-F291-BCF0-98C5-84E628D21916}"/>
              </a:ext>
            </a:extLst>
          </p:cNvPr>
          <p:cNvPicPr>
            <a:picLocks noGrp="1" noChangeAspect="1"/>
          </p:cNvPicPr>
          <p:nvPr>
            <p:ph idx="1"/>
          </p:nvPr>
        </p:nvPicPr>
        <p:blipFill>
          <a:blip r:embed="rId2"/>
          <a:stretch>
            <a:fillRect/>
          </a:stretch>
        </p:blipFill>
        <p:spPr>
          <a:xfrm>
            <a:off x="1355152" y="474133"/>
            <a:ext cx="9481696" cy="5897638"/>
          </a:xfrm>
          <a:prstGeom prst="rect">
            <a:avLst/>
          </a:prstGeom>
        </p:spPr>
      </p:pic>
    </p:spTree>
    <p:extLst>
      <p:ext uri="{BB962C8B-B14F-4D97-AF65-F5344CB8AC3E}">
        <p14:creationId xmlns:p14="http://schemas.microsoft.com/office/powerpoint/2010/main" val="227785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descr="metin, diyagram, öykü gelişim çizgisi&#10;&#10;Açıklama otomatik olarak oluşturuldu">
            <a:extLst>
              <a:ext uri="{FF2B5EF4-FFF2-40B4-BE49-F238E27FC236}">
                <a16:creationId xmlns:a16="http://schemas.microsoft.com/office/drawing/2014/main" id="{B7177A2A-2069-4624-4F18-67AF14D1E2AF}"/>
              </a:ext>
            </a:extLst>
          </p:cNvPr>
          <p:cNvPicPr>
            <a:picLocks noGrp="1" noChangeAspect="1"/>
          </p:cNvPicPr>
          <p:nvPr>
            <p:ph idx="1"/>
          </p:nvPr>
        </p:nvPicPr>
        <p:blipFill>
          <a:blip r:embed="rId2"/>
          <a:stretch>
            <a:fillRect/>
          </a:stretch>
        </p:blipFill>
        <p:spPr>
          <a:xfrm>
            <a:off x="1242591" y="232228"/>
            <a:ext cx="9718912" cy="6393542"/>
          </a:xfrm>
          <a:prstGeom prst="rect">
            <a:avLst/>
          </a:prstGeom>
        </p:spPr>
      </p:pic>
    </p:spTree>
    <p:extLst>
      <p:ext uri="{BB962C8B-B14F-4D97-AF65-F5344CB8AC3E}">
        <p14:creationId xmlns:p14="http://schemas.microsoft.com/office/powerpoint/2010/main" val="273098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çerik Yer Tutucusu 3" descr="metin, diyagram, çizgi, öykü gelişim çizgisi&#10;&#10;Açıklama otomatik olarak oluşturuldu">
            <a:extLst>
              <a:ext uri="{FF2B5EF4-FFF2-40B4-BE49-F238E27FC236}">
                <a16:creationId xmlns:a16="http://schemas.microsoft.com/office/drawing/2014/main" id="{5D4DE7EF-355D-9A00-FA6F-3FE6265D4D51}"/>
              </a:ext>
            </a:extLst>
          </p:cNvPr>
          <p:cNvPicPr>
            <a:picLocks noGrp="1" noChangeAspect="1"/>
          </p:cNvPicPr>
          <p:nvPr>
            <p:ph idx="1"/>
          </p:nvPr>
        </p:nvPicPr>
        <p:blipFill>
          <a:blip r:embed="rId2"/>
          <a:stretch>
            <a:fillRect/>
          </a:stretch>
        </p:blipFill>
        <p:spPr>
          <a:xfrm>
            <a:off x="1740581" y="159656"/>
            <a:ext cx="8722933" cy="6526590"/>
          </a:xfrm>
          <a:prstGeom prst="rect">
            <a:avLst/>
          </a:prstGeom>
        </p:spPr>
      </p:pic>
    </p:spTree>
    <p:extLst>
      <p:ext uri="{BB962C8B-B14F-4D97-AF65-F5344CB8AC3E}">
        <p14:creationId xmlns:p14="http://schemas.microsoft.com/office/powerpoint/2010/main" val="370712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CA31991-D366-2261-7C50-0F9E7A84205B}"/>
              </a:ext>
            </a:extLst>
          </p:cNvPr>
          <p:cNvSpPr>
            <a:spLocks noGrp="1"/>
          </p:cNvSpPr>
          <p:nvPr>
            <p:ph type="title"/>
          </p:nvPr>
        </p:nvSpPr>
        <p:spPr>
          <a:xfrm>
            <a:off x="466722" y="586855"/>
            <a:ext cx="3201366" cy="3387497"/>
          </a:xfrm>
        </p:spPr>
        <p:txBody>
          <a:bodyPr anchor="b">
            <a:normAutofit/>
          </a:bodyPr>
          <a:lstStyle/>
          <a:p>
            <a:pPr algn="ctr"/>
            <a:r>
              <a:rPr lang="tr-TR" sz="4000" b="1" dirty="0">
                <a:solidFill>
                  <a:srgbClr val="FFFFFF"/>
                </a:solidFill>
                <a:cs typeface="Calibri Light"/>
              </a:rPr>
              <a:t>GİRİŞ</a:t>
            </a:r>
            <a:endParaRPr lang="tr-TR" sz="4000" b="1">
              <a:solidFill>
                <a:srgbClr val="FFFFFF"/>
              </a:solidFill>
              <a:cs typeface="Calibri Light"/>
            </a:endParaRPr>
          </a:p>
        </p:txBody>
      </p:sp>
      <p:sp>
        <p:nvSpPr>
          <p:cNvPr id="3" name="İçerik Yer Tutucusu 2">
            <a:extLst>
              <a:ext uri="{FF2B5EF4-FFF2-40B4-BE49-F238E27FC236}">
                <a16:creationId xmlns:a16="http://schemas.microsoft.com/office/drawing/2014/main" id="{420A3D1C-9BE0-97C8-82EC-BA3CED50F7E9}"/>
              </a:ext>
            </a:extLst>
          </p:cNvPr>
          <p:cNvSpPr>
            <a:spLocks noGrp="1"/>
          </p:cNvSpPr>
          <p:nvPr>
            <p:ph idx="1"/>
          </p:nvPr>
        </p:nvSpPr>
        <p:spPr>
          <a:xfrm>
            <a:off x="4810259" y="649480"/>
            <a:ext cx="6555347" cy="5546047"/>
          </a:xfrm>
        </p:spPr>
        <p:txBody>
          <a:bodyPr anchor="ctr">
            <a:normAutofit/>
          </a:bodyPr>
          <a:lstStyle/>
          <a:p>
            <a:pPr marL="342900" indent="-342900"/>
            <a:r>
              <a:rPr lang="tr-TR" sz="2400" b="1" dirty="0">
                <a:latin typeface="calibri light"/>
                <a:ea typeface="+mj-lt"/>
                <a:cs typeface="Calibri" panose="020F0502020204030204"/>
              </a:rPr>
              <a:t>Bilgisayar alanındaki hızı gelişmeler farklı çözümler yeniliklere sebep olmuştur. Veri bilgiye dönüştürülerek şirketler için önemli hale gelmiştir. Bu süreçte veri depolanması önem kazanmıştır. İlişkisel ve ilişkisel olmayan veri tabanı yönetim sistemleri performans açısından karşılaştırılmıştır. İlişkisel olmayan veri tabanları, performanslarıyla öne çıkmakta ve özellikle büyük şirketler tarafından tercih edilmektedir.</a:t>
            </a:r>
            <a:endParaRPr lang="tr-TR" sz="2400" b="1">
              <a:latin typeface="calibri light"/>
              <a:cs typeface="Calibri" panose="020F0502020204030204"/>
            </a:endParaRPr>
          </a:p>
        </p:txBody>
      </p:sp>
    </p:spTree>
    <p:extLst>
      <p:ext uri="{BB962C8B-B14F-4D97-AF65-F5344CB8AC3E}">
        <p14:creationId xmlns:p14="http://schemas.microsoft.com/office/powerpoint/2010/main" val="2027806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53D4E0C-4895-D077-7F5B-1B3D01E054A5}"/>
              </a:ext>
            </a:extLst>
          </p:cNvPr>
          <p:cNvSpPr>
            <a:spLocks noGrp="1"/>
          </p:cNvSpPr>
          <p:nvPr>
            <p:ph type="title"/>
          </p:nvPr>
        </p:nvSpPr>
        <p:spPr>
          <a:xfrm>
            <a:off x="466722" y="586855"/>
            <a:ext cx="3310223" cy="3484258"/>
          </a:xfrm>
        </p:spPr>
        <p:txBody>
          <a:bodyPr anchor="b">
            <a:normAutofit/>
          </a:bodyPr>
          <a:lstStyle/>
          <a:p>
            <a:pPr algn="ctr"/>
            <a:r>
              <a:rPr lang="tr-TR" sz="4000" b="1" dirty="0">
                <a:solidFill>
                  <a:srgbClr val="FFFFFF"/>
                </a:solidFill>
                <a:ea typeface="Calibri Light"/>
                <a:cs typeface="Calibri Light"/>
              </a:rPr>
              <a:t>Sonuç ve Değerlendirme</a:t>
            </a:r>
          </a:p>
        </p:txBody>
      </p:sp>
      <p:sp>
        <p:nvSpPr>
          <p:cNvPr id="3" name="İçerik Yer Tutucusu 2">
            <a:extLst>
              <a:ext uri="{FF2B5EF4-FFF2-40B4-BE49-F238E27FC236}">
                <a16:creationId xmlns:a16="http://schemas.microsoft.com/office/drawing/2014/main" id="{E48F2C7E-72F5-ACB2-D2F2-CE2719E085BB}"/>
              </a:ext>
            </a:extLst>
          </p:cNvPr>
          <p:cNvSpPr>
            <a:spLocks noGrp="1"/>
          </p:cNvSpPr>
          <p:nvPr>
            <p:ph idx="1"/>
          </p:nvPr>
        </p:nvSpPr>
        <p:spPr>
          <a:xfrm>
            <a:off x="4810259" y="649480"/>
            <a:ext cx="6555347" cy="5546047"/>
          </a:xfrm>
        </p:spPr>
        <p:txBody>
          <a:bodyPr anchor="ctr">
            <a:normAutofit/>
          </a:bodyPr>
          <a:lstStyle/>
          <a:p>
            <a:r>
              <a:rPr lang="tr-TR" sz="2400" b="1" dirty="0">
                <a:latin typeface="calibri light"/>
                <a:ea typeface="calibri light"/>
                <a:cs typeface="calibri light"/>
              </a:rPr>
              <a:t>Yapılan çalışmada, ilişkisel ve ilişkisel olmayan veri tabanı yönetim sistemlerinin performans karşılaştırması yapılmıştır. Yapılan analizlerde, </a:t>
            </a:r>
            <a:r>
              <a:rPr lang="tr-TR" sz="2400" b="1" dirty="0" err="1">
                <a:latin typeface="calibri light"/>
                <a:ea typeface="calibri light"/>
                <a:cs typeface="calibri light"/>
              </a:rPr>
              <a:t>NoSQL</a:t>
            </a:r>
            <a:r>
              <a:rPr lang="tr-TR" sz="2400" b="1" dirty="0">
                <a:latin typeface="calibri light"/>
                <a:ea typeface="calibri light"/>
                <a:cs typeface="calibri light"/>
              </a:rPr>
              <a:t> tabanlı sistemlerin genellikle büyük veri setlerini daha etkin bir şekilde işlediği ve karmaşık sorguları daha hızlı gerçekleştirdiği görülmüştür. Ancak, ilişkisel veri tabanlarının bazı durumlarda veri silme işlemlerinde daha iyi performans gösterebildiği tespit edilmiştir.</a:t>
            </a:r>
            <a:endParaRPr lang="tr-TR" sz="2000" dirty="0"/>
          </a:p>
        </p:txBody>
      </p:sp>
    </p:spTree>
    <p:extLst>
      <p:ext uri="{BB962C8B-B14F-4D97-AF65-F5344CB8AC3E}">
        <p14:creationId xmlns:p14="http://schemas.microsoft.com/office/powerpoint/2010/main" val="283604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53D4E0C-4895-D077-7F5B-1B3D01E054A5}"/>
              </a:ext>
            </a:extLst>
          </p:cNvPr>
          <p:cNvSpPr>
            <a:spLocks noGrp="1"/>
          </p:cNvSpPr>
          <p:nvPr>
            <p:ph type="title"/>
          </p:nvPr>
        </p:nvSpPr>
        <p:spPr>
          <a:xfrm>
            <a:off x="466722" y="586855"/>
            <a:ext cx="3310223" cy="3484258"/>
          </a:xfrm>
        </p:spPr>
        <p:txBody>
          <a:bodyPr anchor="b">
            <a:normAutofit/>
          </a:bodyPr>
          <a:lstStyle/>
          <a:p>
            <a:pPr algn="ctr"/>
            <a:r>
              <a:rPr lang="tr-TR" sz="4000" b="1" dirty="0">
                <a:solidFill>
                  <a:srgbClr val="FFFFFF"/>
                </a:solidFill>
                <a:ea typeface="Calibri Light"/>
                <a:cs typeface="Calibri Light"/>
              </a:rPr>
              <a:t>Sonuç ve Değerlendirme</a:t>
            </a:r>
          </a:p>
        </p:txBody>
      </p:sp>
      <p:sp>
        <p:nvSpPr>
          <p:cNvPr id="3" name="İçerik Yer Tutucusu 2">
            <a:extLst>
              <a:ext uri="{FF2B5EF4-FFF2-40B4-BE49-F238E27FC236}">
                <a16:creationId xmlns:a16="http://schemas.microsoft.com/office/drawing/2014/main" id="{E48F2C7E-72F5-ACB2-D2F2-CE2719E085BB}"/>
              </a:ext>
            </a:extLst>
          </p:cNvPr>
          <p:cNvSpPr>
            <a:spLocks noGrp="1"/>
          </p:cNvSpPr>
          <p:nvPr>
            <p:ph idx="1"/>
          </p:nvPr>
        </p:nvSpPr>
        <p:spPr>
          <a:xfrm>
            <a:off x="4810259" y="649480"/>
            <a:ext cx="6555347" cy="5546047"/>
          </a:xfrm>
        </p:spPr>
        <p:txBody>
          <a:bodyPr anchor="ctr">
            <a:normAutofit/>
          </a:bodyPr>
          <a:lstStyle/>
          <a:p>
            <a:r>
              <a:rPr lang="tr-TR" sz="2400" b="1" dirty="0">
                <a:latin typeface="calibri light"/>
                <a:ea typeface="calibri light"/>
                <a:cs typeface="calibri light"/>
              </a:rPr>
              <a:t>Her iki sistemde de yapılan testlerde farklı yapılandırmaların ve işlemci kullanımının performans üzerinde önemli etkileri olduğu gözlemlenmiştir. Sonuç olarak, işletmelerin ihtiyaçlarına ve gereksinimlerine bağlı olarak hangi veri tabanı yönetim sisteminin daha uygun olduğuna karar vermelerine yardımcı olacak veriler sunulmuştur.</a:t>
            </a:r>
          </a:p>
        </p:txBody>
      </p:sp>
    </p:spTree>
    <p:extLst>
      <p:ext uri="{BB962C8B-B14F-4D97-AF65-F5344CB8AC3E}">
        <p14:creationId xmlns:p14="http://schemas.microsoft.com/office/powerpoint/2010/main" val="273666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3453327-C31D-0EE0-FC49-48D9A35C2397}"/>
              </a:ext>
            </a:extLst>
          </p:cNvPr>
          <p:cNvSpPr>
            <a:spLocks noGrp="1"/>
          </p:cNvSpPr>
          <p:nvPr>
            <p:ph type="title"/>
          </p:nvPr>
        </p:nvSpPr>
        <p:spPr>
          <a:xfrm>
            <a:off x="575579" y="1010188"/>
            <a:ext cx="3201366" cy="3387497"/>
          </a:xfrm>
        </p:spPr>
        <p:txBody>
          <a:bodyPr anchor="b">
            <a:normAutofit/>
          </a:bodyPr>
          <a:lstStyle/>
          <a:p>
            <a:pPr algn="ctr"/>
            <a:r>
              <a:rPr lang="tr-TR" sz="4000" b="1" dirty="0">
                <a:solidFill>
                  <a:srgbClr val="FFFFFF"/>
                </a:solidFill>
                <a:cs typeface="Calibri Light"/>
              </a:rPr>
              <a:t>Bilişim Sistemleri ve Yönetimi</a:t>
            </a:r>
            <a:endParaRPr lang="tr-TR"/>
          </a:p>
        </p:txBody>
      </p:sp>
      <p:sp>
        <p:nvSpPr>
          <p:cNvPr id="3" name="İçerik Yer Tutucusu 2">
            <a:extLst>
              <a:ext uri="{FF2B5EF4-FFF2-40B4-BE49-F238E27FC236}">
                <a16:creationId xmlns:a16="http://schemas.microsoft.com/office/drawing/2014/main" id="{475956AE-7F32-5317-8B8C-DD7AA2E3F7B8}"/>
              </a:ext>
            </a:extLst>
          </p:cNvPr>
          <p:cNvSpPr>
            <a:spLocks noGrp="1"/>
          </p:cNvSpPr>
          <p:nvPr>
            <p:ph idx="1"/>
          </p:nvPr>
        </p:nvSpPr>
        <p:spPr>
          <a:xfrm>
            <a:off x="4810259" y="649480"/>
            <a:ext cx="6555347" cy="5546047"/>
          </a:xfrm>
        </p:spPr>
        <p:txBody>
          <a:bodyPr anchor="ctr">
            <a:normAutofit/>
          </a:bodyPr>
          <a:lstStyle/>
          <a:p>
            <a:r>
              <a:rPr lang="tr-TR" sz="2400" b="1" dirty="0">
                <a:latin typeface="calibri light"/>
                <a:cs typeface="Calibri"/>
              </a:rPr>
              <a:t>Bilgi Sistemleri ve Yönetimi organizasyonlarda bilgiyi toplamak, düzenlemek, işlemek ve saklamak için kullanılan yapıları ifade eder. Bu sistemlerde; girdi, işlem ve çıktı olmak üzere üç temel aktivite bulunur. Girdi, ham veriyi toplamakla ilgilidir. İşlem, veriyi anlamlı hale getirir. Çıktı ise işlenmiş bilgiyi kullanıcıya sunar. İşletmeler için bilişim sistemleri, sadece mekanik yapılar değil, bilişim teknolojilerinin altyapısını kullanan yönetimsel çözümleri içerir. Bu sistemleri etkin bir şekilde kullanabilmek için organizasyonun yönetim, teknoloji  ve süreçlerini iyi anlaması gerekir.</a:t>
            </a:r>
          </a:p>
        </p:txBody>
      </p:sp>
    </p:spTree>
    <p:extLst>
      <p:ext uri="{BB962C8B-B14F-4D97-AF65-F5344CB8AC3E}">
        <p14:creationId xmlns:p14="http://schemas.microsoft.com/office/powerpoint/2010/main" val="275897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metin, daire, logo, yazı tipi içeren bir resim&#10;&#10;Açıklama otomatik olarak oluşturuldu">
            <a:extLst>
              <a:ext uri="{FF2B5EF4-FFF2-40B4-BE49-F238E27FC236}">
                <a16:creationId xmlns:a16="http://schemas.microsoft.com/office/drawing/2014/main" id="{6AFA3FC0-669A-A299-D42D-E1E32EED0EE8}"/>
              </a:ext>
            </a:extLst>
          </p:cNvPr>
          <p:cNvPicPr>
            <a:picLocks noGrp="1" noChangeAspect="1"/>
          </p:cNvPicPr>
          <p:nvPr>
            <p:ph idx="1"/>
          </p:nvPr>
        </p:nvPicPr>
        <p:blipFill>
          <a:blip r:embed="rId2"/>
          <a:stretch>
            <a:fillRect/>
          </a:stretch>
        </p:blipFill>
        <p:spPr>
          <a:xfrm>
            <a:off x="2850825" y="195943"/>
            <a:ext cx="6974158" cy="646611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10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FB681B2-6282-FAA0-FD64-E9441DB27146}"/>
              </a:ext>
            </a:extLst>
          </p:cNvPr>
          <p:cNvSpPr>
            <a:spLocks noGrp="1"/>
          </p:cNvSpPr>
          <p:nvPr>
            <p:ph type="title"/>
          </p:nvPr>
        </p:nvSpPr>
        <p:spPr>
          <a:xfrm>
            <a:off x="563484" y="1324665"/>
            <a:ext cx="3201366" cy="3387497"/>
          </a:xfrm>
        </p:spPr>
        <p:txBody>
          <a:bodyPr anchor="b">
            <a:normAutofit/>
          </a:bodyPr>
          <a:lstStyle/>
          <a:p>
            <a:pPr algn="ctr"/>
            <a:r>
              <a:rPr lang="tr-TR" sz="4000" b="1" dirty="0">
                <a:solidFill>
                  <a:srgbClr val="FFFFFF"/>
                </a:solidFill>
                <a:cs typeface="Calibri Light"/>
              </a:rPr>
              <a:t>Veri Tabanı ve Veri Tabanı Yönetim Sistemleri</a:t>
            </a:r>
            <a:endParaRPr lang="tr-TR" sz="4000" b="1">
              <a:solidFill>
                <a:srgbClr val="FFFFFF"/>
              </a:solidFill>
              <a:cs typeface="Calibri Light"/>
            </a:endParaRPr>
          </a:p>
        </p:txBody>
      </p:sp>
      <p:sp>
        <p:nvSpPr>
          <p:cNvPr id="3" name="İçerik Yer Tutucusu 2">
            <a:extLst>
              <a:ext uri="{FF2B5EF4-FFF2-40B4-BE49-F238E27FC236}">
                <a16:creationId xmlns:a16="http://schemas.microsoft.com/office/drawing/2014/main" id="{11E5C657-9403-4E71-0C8B-6D0D86703E14}"/>
              </a:ext>
            </a:extLst>
          </p:cNvPr>
          <p:cNvSpPr>
            <a:spLocks noGrp="1"/>
          </p:cNvSpPr>
          <p:nvPr>
            <p:ph idx="1"/>
          </p:nvPr>
        </p:nvSpPr>
        <p:spPr>
          <a:xfrm>
            <a:off x="4810259" y="649480"/>
            <a:ext cx="6555347" cy="5546047"/>
          </a:xfrm>
        </p:spPr>
        <p:txBody>
          <a:bodyPr anchor="ctr">
            <a:normAutofit/>
          </a:bodyPr>
          <a:lstStyle/>
          <a:p>
            <a:r>
              <a:rPr lang="tr-TR" sz="2400" b="1" dirty="0">
                <a:latin typeface="calibri light"/>
                <a:cs typeface="Calibri"/>
              </a:rPr>
              <a:t>Veri tabanı, kullanım amacına uygun olarak düzenlenmiş verilerin topluluğunu ifade eder. Veri tabanları, ilişkili verilerin tutulduğu, mantıksal ve fiziksel tanımların olduğu bilgi depolarıdır. Veri tabanı yönetim sistemleri aynı anda birden fazla bağlantı sağlayarak verilere erişimi sağlar ve verinin depolanması, kullanılması ve erişilmesini yönlendiren bir kurallar sistemi olarak görev yapar.</a:t>
            </a:r>
            <a:endParaRPr lang="tr-TR" sz="2400" b="1" dirty="0">
              <a:latin typeface="calibri light"/>
            </a:endParaRPr>
          </a:p>
        </p:txBody>
      </p:sp>
    </p:spTree>
    <p:extLst>
      <p:ext uri="{BB962C8B-B14F-4D97-AF65-F5344CB8AC3E}">
        <p14:creationId xmlns:p14="http://schemas.microsoft.com/office/powerpoint/2010/main" val="280786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FB681B2-6282-FAA0-FD64-E9441DB27146}"/>
              </a:ext>
            </a:extLst>
          </p:cNvPr>
          <p:cNvSpPr>
            <a:spLocks noGrp="1"/>
          </p:cNvSpPr>
          <p:nvPr>
            <p:ph type="title"/>
          </p:nvPr>
        </p:nvSpPr>
        <p:spPr>
          <a:xfrm>
            <a:off x="563484" y="1324665"/>
            <a:ext cx="3201366" cy="3387497"/>
          </a:xfrm>
        </p:spPr>
        <p:txBody>
          <a:bodyPr anchor="b">
            <a:normAutofit/>
          </a:bodyPr>
          <a:lstStyle/>
          <a:p>
            <a:pPr algn="ctr"/>
            <a:r>
              <a:rPr lang="tr-TR" sz="4000" b="1" dirty="0">
                <a:solidFill>
                  <a:srgbClr val="FFFFFF"/>
                </a:solidFill>
                <a:cs typeface="Calibri Light"/>
              </a:rPr>
              <a:t>Veri Tabanı ve Veri Tabanı Yönetim Sistemleri</a:t>
            </a:r>
            <a:endParaRPr lang="tr-TR" sz="4000" b="1">
              <a:solidFill>
                <a:srgbClr val="FFFFFF"/>
              </a:solidFill>
              <a:cs typeface="Calibri Light"/>
            </a:endParaRPr>
          </a:p>
        </p:txBody>
      </p:sp>
      <p:sp>
        <p:nvSpPr>
          <p:cNvPr id="3" name="İçerik Yer Tutucusu 2">
            <a:extLst>
              <a:ext uri="{FF2B5EF4-FFF2-40B4-BE49-F238E27FC236}">
                <a16:creationId xmlns:a16="http://schemas.microsoft.com/office/drawing/2014/main" id="{11E5C657-9403-4E71-0C8B-6D0D86703E14}"/>
              </a:ext>
            </a:extLst>
          </p:cNvPr>
          <p:cNvSpPr>
            <a:spLocks noGrp="1"/>
          </p:cNvSpPr>
          <p:nvPr>
            <p:ph idx="1"/>
          </p:nvPr>
        </p:nvSpPr>
        <p:spPr>
          <a:xfrm>
            <a:off x="4810259" y="649480"/>
            <a:ext cx="6555347" cy="5546047"/>
          </a:xfrm>
        </p:spPr>
        <p:txBody>
          <a:bodyPr anchor="ctr">
            <a:normAutofit/>
          </a:bodyPr>
          <a:lstStyle/>
          <a:p>
            <a:r>
              <a:rPr lang="tr-TR" sz="2400" b="1" dirty="0">
                <a:latin typeface="calibri light"/>
                <a:cs typeface="Calibri"/>
              </a:rPr>
              <a:t>Veri tabanı sistemi; veri tabanı, veri tabanı yönetim sistemleri ve uygulama programlarını içerir. Farklı modelleri arasında düz model, hiyerarşik model, ağ model, ilişkisel model, nesne yönelimli model, nesne ilişkisel model, çoklu ortam modeli ve dağıtık model bulunmaktadır. Bu modeller farklı veri yapılarını ve ilişkilerini temsil etmek için kullanılır ve her birinin belirli özellikleri ve avantajları vardır.</a:t>
            </a:r>
            <a:endParaRPr lang="tr-TR" sz="2400" b="1" dirty="0">
              <a:latin typeface="calibri light"/>
            </a:endParaRPr>
          </a:p>
        </p:txBody>
      </p:sp>
    </p:spTree>
    <p:extLst>
      <p:ext uri="{BB962C8B-B14F-4D97-AF65-F5344CB8AC3E}">
        <p14:creationId xmlns:p14="http://schemas.microsoft.com/office/powerpoint/2010/main" val="364328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metin, ekran görüntüsü, diyagram, çizgi içeren bir resim&#10;&#10;Açıklama otomatik olarak oluşturuldu">
            <a:extLst>
              <a:ext uri="{FF2B5EF4-FFF2-40B4-BE49-F238E27FC236}">
                <a16:creationId xmlns:a16="http://schemas.microsoft.com/office/drawing/2014/main" id="{217FDFD1-3D66-5698-ED15-DFB900D96FF3}"/>
              </a:ext>
            </a:extLst>
          </p:cNvPr>
          <p:cNvPicPr>
            <a:picLocks noGrp="1" noChangeAspect="1"/>
          </p:cNvPicPr>
          <p:nvPr>
            <p:ph idx="1"/>
          </p:nvPr>
        </p:nvPicPr>
        <p:blipFill>
          <a:blip r:embed="rId2"/>
          <a:stretch>
            <a:fillRect/>
          </a:stretch>
        </p:blipFill>
        <p:spPr>
          <a:xfrm>
            <a:off x="3331359" y="643467"/>
            <a:ext cx="5529281"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409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B552291-7941-9345-92D0-D343B140C4DB}"/>
              </a:ext>
            </a:extLst>
          </p:cNvPr>
          <p:cNvSpPr>
            <a:spLocks noGrp="1"/>
          </p:cNvSpPr>
          <p:nvPr>
            <p:ph type="title"/>
          </p:nvPr>
        </p:nvSpPr>
        <p:spPr>
          <a:xfrm>
            <a:off x="466722" y="586855"/>
            <a:ext cx="3201366" cy="3387497"/>
          </a:xfrm>
        </p:spPr>
        <p:txBody>
          <a:bodyPr anchor="b">
            <a:normAutofit/>
          </a:bodyPr>
          <a:lstStyle/>
          <a:p>
            <a:pPr algn="ctr"/>
            <a:r>
              <a:rPr lang="tr-TR" sz="4000" b="1" dirty="0">
                <a:solidFill>
                  <a:srgbClr val="FFFFFF"/>
                </a:solidFill>
                <a:cs typeface="Calibri Light"/>
              </a:rPr>
              <a:t>Veri Tabanı Tasarımı</a:t>
            </a:r>
          </a:p>
        </p:txBody>
      </p:sp>
      <p:sp>
        <p:nvSpPr>
          <p:cNvPr id="3" name="İçerik Yer Tutucusu 2">
            <a:extLst>
              <a:ext uri="{FF2B5EF4-FFF2-40B4-BE49-F238E27FC236}">
                <a16:creationId xmlns:a16="http://schemas.microsoft.com/office/drawing/2014/main" id="{33F63240-F030-3F80-027C-4C090F91394B}"/>
              </a:ext>
            </a:extLst>
          </p:cNvPr>
          <p:cNvSpPr>
            <a:spLocks noGrp="1"/>
          </p:cNvSpPr>
          <p:nvPr>
            <p:ph idx="1"/>
          </p:nvPr>
        </p:nvSpPr>
        <p:spPr>
          <a:xfrm>
            <a:off x="4810259" y="649480"/>
            <a:ext cx="6555347" cy="5546047"/>
          </a:xfrm>
        </p:spPr>
        <p:txBody>
          <a:bodyPr anchor="ctr">
            <a:normAutofit/>
          </a:bodyPr>
          <a:lstStyle/>
          <a:p>
            <a:r>
              <a:rPr lang="tr-TR" sz="2400" b="1" dirty="0">
                <a:latin typeface="calibri light"/>
                <a:cs typeface="Calibri"/>
              </a:rPr>
              <a:t>Veri tabanı tasarımında, gerçekçi ihtiyaçlar doğrultusunda verilerin modellemesi önemlidir. İlk olarak, kullanıcı gereksinimleri belirlenir ve kavramsal şema oluşturulur. Ardından bu kavramsal modelin gerçekleştirilmesi için uygun veri tabanı yönetim sistemi seçilir. Fiziksel tasarım aşamasında ise verilerin en verimli şekilde depolanması sağlanır ve iç şema belirlenir. İç şema, depolama yapılarını ve fiziksel gerçekleştirmeyi tanımlar ve genellikle fiziksel veri modelleri kullanır.</a:t>
            </a:r>
            <a:endParaRPr lang="tr-TR" sz="2400" b="1">
              <a:latin typeface="calibri light"/>
              <a:cs typeface="calibri light"/>
            </a:endParaRPr>
          </a:p>
        </p:txBody>
      </p:sp>
    </p:spTree>
    <p:extLst>
      <p:ext uri="{BB962C8B-B14F-4D97-AF65-F5344CB8AC3E}">
        <p14:creationId xmlns:p14="http://schemas.microsoft.com/office/powerpoint/2010/main" val="191075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71D5C7D-8A8F-122F-D09B-61B88AF1BDB2}"/>
              </a:ext>
            </a:extLst>
          </p:cNvPr>
          <p:cNvSpPr>
            <a:spLocks noGrp="1"/>
          </p:cNvSpPr>
          <p:nvPr>
            <p:ph type="title"/>
          </p:nvPr>
        </p:nvSpPr>
        <p:spPr>
          <a:xfrm>
            <a:off x="430436" y="1360950"/>
            <a:ext cx="3201366" cy="3387497"/>
          </a:xfrm>
        </p:spPr>
        <p:txBody>
          <a:bodyPr anchor="b">
            <a:normAutofit/>
          </a:bodyPr>
          <a:lstStyle/>
          <a:p>
            <a:pPr algn="ctr"/>
            <a:r>
              <a:rPr lang="tr-TR" sz="4000" b="1" dirty="0">
                <a:solidFill>
                  <a:srgbClr val="FFFFFF"/>
                </a:solidFill>
                <a:cs typeface="Calibri Light"/>
              </a:rPr>
              <a:t>İlişkisel ve İlişkisel Olmayan Veri Tabanı Sistemleri</a:t>
            </a:r>
            <a:endParaRPr lang="tr-TR"/>
          </a:p>
        </p:txBody>
      </p:sp>
      <p:sp>
        <p:nvSpPr>
          <p:cNvPr id="3" name="İçerik Yer Tutucusu 2">
            <a:extLst>
              <a:ext uri="{FF2B5EF4-FFF2-40B4-BE49-F238E27FC236}">
                <a16:creationId xmlns:a16="http://schemas.microsoft.com/office/drawing/2014/main" id="{E03A5EAE-B498-D8F1-8E7A-8CA9E6F11712}"/>
              </a:ext>
            </a:extLst>
          </p:cNvPr>
          <p:cNvSpPr>
            <a:spLocks noGrp="1"/>
          </p:cNvSpPr>
          <p:nvPr>
            <p:ph idx="1"/>
          </p:nvPr>
        </p:nvSpPr>
        <p:spPr>
          <a:xfrm>
            <a:off x="4810259" y="649480"/>
            <a:ext cx="6555347" cy="5546047"/>
          </a:xfrm>
        </p:spPr>
        <p:txBody>
          <a:bodyPr anchor="ctr">
            <a:normAutofit/>
          </a:bodyPr>
          <a:lstStyle/>
          <a:p>
            <a:r>
              <a:rPr lang="tr-TR" sz="2400" b="1" dirty="0">
                <a:latin typeface="calibri light"/>
                <a:cs typeface="Calibri"/>
              </a:rPr>
              <a:t>İlişkisel veri tabanları, satır ve sütunlardan oluşan tablolarla verileri saklar ve ilişkilendirir. İlişkisel olmayan veri tabanları (</a:t>
            </a:r>
            <a:r>
              <a:rPr lang="tr-TR" sz="2400" b="1" err="1">
                <a:latin typeface="calibri light"/>
                <a:cs typeface="Calibri"/>
              </a:rPr>
              <a:t>NoSQL</a:t>
            </a:r>
            <a:r>
              <a:rPr lang="tr-TR" sz="2400" b="1" dirty="0">
                <a:latin typeface="calibri light"/>
                <a:cs typeface="Calibri"/>
              </a:rPr>
              <a:t>) ise büyük veri depolama ihtiyaçlarını karşılamak için geliştirilmiştir. İkisi arasındaki temel fark, </a:t>
            </a:r>
            <a:r>
              <a:rPr lang="tr-TR" sz="2400" b="1" err="1">
                <a:latin typeface="calibri light"/>
                <a:cs typeface="Calibri"/>
              </a:rPr>
              <a:t>NoSQL'in</a:t>
            </a:r>
            <a:r>
              <a:rPr lang="tr-TR" sz="2400" b="1" dirty="0">
                <a:latin typeface="calibri light"/>
                <a:cs typeface="Calibri"/>
              </a:rPr>
              <a:t> temel prensipleri, kolay ulaşılabilirlik, esneklik ve tutarlılık sağlar. Bu nedenle, büyük ölçekli internet uygulamaları genellikle </a:t>
            </a:r>
            <a:r>
              <a:rPr lang="tr-TR" sz="2400" b="1" err="1">
                <a:latin typeface="calibri light"/>
                <a:cs typeface="Calibri"/>
              </a:rPr>
              <a:t>NoSQL'i</a:t>
            </a:r>
            <a:r>
              <a:rPr lang="tr-TR" sz="2400" b="1" dirty="0">
                <a:latin typeface="calibri light"/>
                <a:cs typeface="Calibri"/>
              </a:rPr>
              <a:t> tercih eder.</a:t>
            </a:r>
            <a:endParaRPr lang="tr-TR" sz="2400" b="1">
              <a:latin typeface="calibri light"/>
              <a:cs typeface="calibri light"/>
            </a:endParaRPr>
          </a:p>
        </p:txBody>
      </p:sp>
    </p:spTree>
    <p:extLst>
      <p:ext uri="{BB962C8B-B14F-4D97-AF65-F5344CB8AC3E}">
        <p14:creationId xmlns:p14="http://schemas.microsoft.com/office/powerpoint/2010/main" val="1156907630"/>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21</Slides>
  <Notes>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Ofis Teması</vt:lpstr>
      <vt:lpstr>İlişkisel ve İlişkisel Olmayan Veri Tabanı Sistemleri Mimari Performansının Yönetim Bilişim Sistemleri Kapsamında İncelenmesi</vt:lpstr>
      <vt:lpstr>GİRİŞ</vt:lpstr>
      <vt:lpstr>Bilişim Sistemleri ve Yönetimi</vt:lpstr>
      <vt:lpstr>PowerPoint Sunusu</vt:lpstr>
      <vt:lpstr>Veri Tabanı ve Veri Tabanı Yönetim Sistemleri</vt:lpstr>
      <vt:lpstr>Veri Tabanı ve Veri Tabanı Yönetim Sistemleri</vt:lpstr>
      <vt:lpstr>PowerPoint Sunusu</vt:lpstr>
      <vt:lpstr>Veri Tabanı Tasarımı</vt:lpstr>
      <vt:lpstr>İlişkisel ve İlişkisel Olmayan Veri Tabanı Sistemleri</vt:lpstr>
      <vt:lpstr>PowerPoint Sunusu</vt:lpstr>
      <vt:lpstr>Veri Tabanı Mimarilerinin Performans Karşılaştırılması</vt:lpstr>
      <vt:lpstr>Veri Tabanı Mimarilerinin Performans Karşılaştırılması</vt:lpstr>
      <vt:lpstr>Veri Tabanı Mimarilerinin Performans Karşılaştırılması</vt:lpstr>
      <vt:lpstr>PowerPoint Sunusu</vt:lpstr>
      <vt:lpstr>PowerPoint Sunusu</vt:lpstr>
      <vt:lpstr>PowerPoint Sunusu</vt:lpstr>
      <vt:lpstr>PowerPoint Sunusu</vt:lpstr>
      <vt:lpstr>PowerPoint Sunusu</vt:lpstr>
      <vt:lpstr>PowerPoint Sunusu</vt:lpstr>
      <vt:lpstr>Sonuç ve Değerlendirme</vt:lpstr>
      <vt:lpstr>Sonuç ve Değerlendirme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541</cp:revision>
  <dcterms:created xsi:type="dcterms:W3CDTF">2024-03-16T13:11:06Z</dcterms:created>
  <dcterms:modified xsi:type="dcterms:W3CDTF">2024-03-16T17:12:55Z</dcterms:modified>
</cp:coreProperties>
</file>