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43C4C7-13CD-0102-08A4-A08BF99C937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78F9FBE-4401-37F4-F248-325D43B75A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69A3B36-B8E5-850F-F4E9-0A4D3F4FC3AF}"/>
              </a:ext>
            </a:extLst>
          </p:cNvPr>
          <p:cNvSpPr>
            <a:spLocks noGrp="1"/>
          </p:cNvSpPr>
          <p:nvPr>
            <p:ph type="dt" sz="half" idx="10"/>
          </p:nvPr>
        </p:nvSpPr>
        <p:spPr/>
        <p:txBody>
          <a:bodyPr/>
          <a:lstStyle/>
          <a:p>
            <a:fld id="{7B7166AC-D666-4AE5-9A6A-0A05FD736989}" type="datetimeFigureOut">
              <a:rPr lang="tr-TR" smtClean="0"/>
              <a:t>19.01.2023</a:t>
            </a:fld>
            <a:endParaRPr lang="tr-TR"/>
          </a:p>
        </p:txBody>
      </p:sp>
      <p:sp>
        <p:nvSpPr>
          <p:cNvPr id="5" name="Alt Bilgi Yer Tutucusu 4">
            <a:extLst>
              <a:ext uri="{FF2B5EF4-FFF2-40B4-BE49-F238E27FC236}">
                <a16:creationId xmlns:a16="http://schemas.microsoft.com/office/drawing/2014/main" id="{DB40054E-640C-DDDA-3821-3DDBC4137C8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D6B8761-FBFD-4B69-9DD2-D5BCA75D9472}"/>
              </a:ext>
            </a:extLst>
          </p:cNvPr>
          <p:cNvSpPr>
            <a:spLocks noGrp="1"/>
          </p:cNvSpPr>
          <p:nvPr>
            <p:ph type="sldNum" sz="quarter" idx="12"/>
          </p:nvPr>
        </p:nvSpPr>
        <p:spPr/>
        <p:txBody>
          <a:bodyPr/>
          <a:lstStyle/>
          <a:p>
            <a:fld id="{19C82ED7-1DE6-49A9-8347-35816D0B5590}" type="slidenum">
              <a:rPr lang="tr-TR" smtClean="0"/>
              <a:t>‹#›</a:t>
            </a:fld>
            <a:endParaRPr lang="tr-TR"/>
          </a:p>
        </p:txBody>
      </p:sp>
    </p:spTree>
    <p:extLst>
      <p:ext uri="{BB962C8B-B14F-4D97-AF65-F5344CB8AC3E}">
        <p14:creationId xmlns:p14="http://schemas.microsoft.com/office/powerpoint/2010/main" val="4022376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D8ED4E-A472-C11F-C686-A410FD69B54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70DC7DA-70F9-1CF5-1233-7E3A1833B3B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CF393AD-16AC-5B94-0169-662B5AD2603C}"/>
              </a:ext>
            </a:extLst>
          </p:cNvPr>
          <p:cNvSpPr>
            <a:spLocks noGrp="1"/>
          </p:cNvSpPr>
          <p:nvPr>
            <p:ph type="dt" sz="half" idx="10"/>
          </p:nvPr>
        </p:nvSpPr>
        <p:spPr/>
        <p:txBody>
          <a:bodyPr/>
          <a:lstStyle/>
          <a:p>
            <a:fld id="{7B7166AC-D666-4AE5-9A6A-0A05FD736989}" type="datetimeFigureOut">
              <a:rPr lang="tr-TR" smtClean="0"/>
              <a:t>19.01.2023</a:t>
            </a:fld>
            <a:endParaRPr lang="tr-TR"/>
          </a:p>
        </p:txBody>
      </p:sp>
      <p:sp>
        <p:nvSpPr>
          <p:cNvPr id="5" name="Alt Bilgi Yer Tutucusu 4">
            <a:extLst>
              <a:ext uri="{FF2B5EF4-FFF2-40B4-BE49-F238E27FC236}">
                <a16:creationId xmlns:a16="http://schemas.microsoft.com/office/drawing/2014/main" id="{CCC28DB0-198F-7788-2613-BC713A38CDC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1786E63-8F66-4043-A513-E924CAFFEB45}"/>
              </a:ext>
            </a:extLst>
          </p:cNvPr>
          <p:cNvSpPr>
            <a:spLocks noGrp="1"/>
          </p:cNvSpPr>
          <p:nvPr>
            <p:ph type="sldNum" sz="quarter" idx="12"/>
          </p:nvPr>
        </p:nvSpPr>
        <p:spPr/>
        <p:txBody>
          <a:bodyPr/>
          <a:lstStyle/>
          <a:p>
            <a:fld id="{19C82ED7-1DE6-49A9-8347-35816D0B5590}" type="slidenum">
              <a:rPr lang="tr-TR" smtClean="0"/>
              <a:t>‹#›</a:t>
            </a:fld>
            <a:endParaRPr lang="tr-TR"/>
          </a:p>
        </p:txBody>
      </p:sp>
    </p:spTree>
    <p:extLst>
      <p:ext uri="{BB962C8B-B14F-4D97-AF65-F5344CB8AC3E}">
        <p14:creationId xmlns:p14="http://schemas.microsoft.com/office/powerpoint/2010/main" val="3511737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F62C65C-0BA9-6EF9-EBEA-1B07A578F934}"/>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CD0ABA55-83DE-F6F7-2768-975A6C64713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C7A600F-0A74-41D5-6B62-96FB4E4EAFDD}"/>
              </a:ext>
            </a:extLst>
          </p:cNvPr>
          <p:cNvSpPr>
            <a:spLocks noGrp="1"/>
          </p:cNvSpPr>
          <p:nvPr>
            <p:ph type="dt" sz="half" idx="10"/>
          </p:nvPr>
        </p:nvSpPr>
        <p:spPr/>
        <p:txBody>
          <a:bodyPr/>
          <a:lstStyle/>
          <a:p>
            <a:fld id="{7B7166AC-D666-4AE5-9A6A-0A05FD736989}" type="datetimeFigureOut">
              <a:rPr lang="tr-TR" smtClean="0"/>
              <a:t>19.01.2023</a:t>
            </a:fld>
            <a:endParaRPr lang="tr-TR"/>
          </a:p>
        </p:txBody>
      </p:sp>
      <p:sp>
        <p:nvSpPr>
          <p:cNvPr id="5" name="Alt Bilgi Yer Tutucusu 4">
            <a:extLst>
              <a:ext uri="{FF2B5EF4-FFF2-40B4-BE49-F238E27FC236}">
                <a16:creationId xmlns:a16="http://schemas.microsoft.com/office/drawing/2014/main" id="{440F6F70-2FE2-E813-9F60-D1A71101B91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A5FC58F-4E03-2693-ACB3-F5657599C10D}"/>
              </a:ext>
            </a:extLst>
          </p:cNvPr>
          <p:cNvSpPr>
            <a:spLocks noGrp="1"/>
          </p:cNvSpPr>
          <p:nvPr>
            <p:ph type="sldNum" sz="quarter" idx="12"/>
          </p:nvPr>
        </p:nvSpPr>
        <p:spPr/>
        <p:txBody>
          <a:bodyPr/>
          <a:lstStyle/>
          <a:p>
            <a:fld id="{19C82ED7-1DE6-49A9-8347-35816D0B5590}" type="slidenum">
              <a:rPr lang="tr-TR" smtClean="0"/>
              <a:t>‹#›</a:t>
            </a:fld>
            <a:endParaRPr lang="tr-TR"/>
          </a:p>
        </p:txBody>
      </p:sp>
    </p:spTree>
    <p:extLst>
      <p:ext uri="{BB962C8B-B14F-4D97-AF65-F5344CB8AC3E}">
        <p14:creationId xmlns:p14="http://schemas.microsoft.com/office/powerpoint/2010/main" val="406055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6F0407-2CB6-5324-21B4-F49FA5A92A1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76D661D-02EB-D5E5-621C-E2D9D094AEA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64A7EC8-07DB-7645-5C34-98C5A289F844}"/>
              </a:ext>
            </a:extLst>
          </p:cNvPr>
          <p:cNvSpPr>
            <a:spLocks noGrp="1"/>
          </p:cNvSpPr>
          <p:nvPr>
            <p:ph type="dt" sz="half" idx="10"/>
          </p:nvPr>
        </p:nvSpPr>
        <p:spPr/>
        <p:txBody>
          <a:bodyPr/>
          <a:lstStyle/>
          <a:p>
            <a:fld id="{7B7166AC-D666-4AE5-9A6A-0A05FD736989}" type="datetimeFigureOut">
              <a:rPr lang="tr-TR" smtClean="0"/>
              <a:t>19.01.2023</a:t>
            </a:fld>
            <a:endParaRPr lang="tr-TR"/>
          </a:p>
        </p:txBody>
      </p:sp>
      <p:sp>
        <p:nvSpPr>
          <p:cNvPr id="5" name="Alt Bilgi Yer Tutucusu 4">
            <a:extLst>
              <a:ext uri="{FF2B5EF4-FFF2-40B4-BE49-F238E27FC236}">
                <a16:creationId xmlns:a16="http://schemas.microsoft.com/office/drawing/2014/main" id="{449B5FD9-5FA9-AD0C-A80B-D4E3AE48247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EE44DC4-73A3-07B9-DB06-8313DCC03D9E}"/>
              </a:ext>
            </a:extLst>
          </p:cNvPr>
          <p:cNvSpPr>
            <a:spLocks noGrp="1"/>
          </p:cNvSpPr>
          <p:nvPr>
            <p:ph type="sldNum" sz="quarter" idx="12"/>
          </p:nvPr>
        </p:nvSpPr>
        <p:spPr/>
        <p:txBody>
          <a:bodyPr/>
          <a:lstStyle/>
          <a:p>
            <a:fld id="{19C82ED7-1DE6-49A9-8347-35816D0B5590}" type="slidenum">
              <a:rPr lang="tr-TR" smtClean="0"/>
              <a:t>‹#›</a:t>
            </a:fld>
            <a:endParaRPr lang="tr-TR"/>
          </a:p>
        </p:txBody>
      </p:sp>
    </p:spTree>
    <p:extLst>
      <p:ext uri="{BB962C8B-B14F-4D97-AF65-F5344CB8AC3E}">
        <p14:creationId xmlns:p14="http://schemas.microsoft.com/office/powerpoint/2010/main" val="3935026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96CBA6-B7B2-04D4-E445-9F6CAF622FC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FD48342E-9669-5D0E-6EFC-D95EA9DE7A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DE2EB7A-FB60-84E5-0604-1942E08EDE5B}"/>
              </a:ext>
            </a:extLst>
          </p:cNvPr>
          <p:cNvSpPr>
            <a:spLocks noGrp="1"/>
          </p:cNvSpPr>
          <p:nvPr>
            <p:ph type="dt" sz="half" idx="10"/>
          </p:nvPr>
        </p:nvSpPr>
        <p:spPr/>
        <p:txBody>
          <a:bodyPr/>
          <a:lstStyle/>
          <a:p>
            <a:fld id="{7B7166AC-D666-4AE5-9A6A-0A05FD736989}" type="datetimeFigureOut">
              <a:rPr lang="tr-TR" smtClean="0"/>
              <a:t>19.01.2023</a:t>
            </a:fld>
            <a:endParaRPr lang="tr-TR"/>
          </a:p>
        </p:txBody>
      </p:sp>
      <p:sp>
        <p:nvSpPr>
          <p:cNvPr id="5" name="Alt Bilgi Yer Tutucusu 4">
            <a:extLst>
              <a:ext uri="{FF2B5EF4-FFF2-40B4-BE49-F238E27FC236}">
                <a16:creationId xmlns:a16="http://schemas.microsoft.com/office/drawing/2014/main" id="{8C175BB1-0408-794C-793F-823FF2A4EC8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5DD5C44-9FA5-6C7A-ED88-0FCFA1583A6F}"/>
              </a:ext>
            </a:extLst>
          </p:cNvPr>
          <p:cNvSpPr>
            <a:spLocks noGrp="1"/>
          </p:cNvSpPr>
          <p:nvPr>
            <p:ph type="sldNum" sz="quarter" idx="12"/>
          </p:nvPr>
        </p:nvSpPr>
        <p:spPr/>
        <p:txBody>
          <a:bodyPr/>
          <a:lstStyle/>
          <a:p>
            <a:fld id="{19C82ED7-1DE6-49A9-8347-35816D0B5590}" type="slidenum">
              <a:rPr lang="tr-TR" smtClean="0"/>
              <a:t>‹#›</a:t>
            </a:fld>
            <a:endParaRPr lang="tr-TR"/>
          </a:p>
        </p:txBody>
      </p:sp>
    </p:spTree>
    <p:extLst>
      <p:ext uri="{BB962C8B-B14F-4D97-AF65-F5344CB8AC3E}">
        <p14:creationId xmlns:p14="http://schemas.microsoft.com/office/powerpoint/2010/main" val="326828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9B9CC1-D6DA-3262-C3FD-E190CD033E9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0D4A872-70D2-7B8B-8EAA-DFC31977F99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DE88A547-88F6-728B-F795-D0939D4B0B3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068F0BF-1FA1-7534-E026-782557391084}"/>
              </a:ext>
            </a:extLst>
          </p:cNvPr>
          <p:cNvSpPr>
            <a:spLocks noGrp="1"/>
          </p:cNvSpPr>
          <p:nvPr>
            <p:ph type="dt" sz="half" idx="10"/>
          </p:nvPr>
        </p:nvSpPr>
        <p:spPr/>
        <p:txBody>
          <a:bodyPr/>
          <a:lstStyle/>
          <a:p>
            <a:fld id="{7B7166AC-D666-4AE5-9A6A-0A05FD736989}" type="datetimeFigureOut">
              <a:rPr lang="tr-TR" smtClean="0"/>
              <a:t>19.01.2023</a:t>
            </a:fld>
            <a:endParaRPr lang="tr-TR"/>
          </a:p>
        </p:txBody>
      </p:sp>
      <p:sp>
        <p:nvSpPr>
          <p:cNvPr id="6" name="Alt Bilgi Yer Tutucusu 5">
            <a:extLst>
              <a:ext uri="{FF2B5EF4-FFF2-40B4-BE49-F238E27FC236}">
                <a16:creationId xmlns:a16="http://schemas.microsoft.com/office/drawing/2014/main" id="{307FE94F-D10E-EF81-9F2A-3B87589CFC4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7C5B4A4-1223-F9A0-1F59-A01BD0EF95E5}"/>
              </a:ext>
            </a:extLst>
          </p:cNvPr>
          <p:cNvSpPr>
            <a:spLocks noGrp="1"/>
          </p:cNvSpPr>
          <p:nvPr>
            <p:ph type="sldNum" sz="quarter" idx="12"/>
          </p:nvPr>
        </p:nvSpPr>
        <p:spPr/>
        <p:txBody>
          <a:bodyPr/>
          <a:lstStyle/>
          <a:p>
            <a:fld id="{19C82ED7-1DE6-49A9-8347-35816D0B5590}" type="slidenum">
              <a:rPr lang="tr-TR" smtClean="0"/>
              <a:t>‹#›</a:t>
            </a:fld>
            <a:endParaRPr lang="tr-TR"/>
          </a:p>
        </p:txBody>
      </p:sp>
    </p:spTree>
    <p:extLst>
      <p:ext uri="{BB962C8B-B14F-4D97-AF65-F5344CB8AC3E}">
        <p14:creationId xmlns:p14="http://schemas.microsoft.com/office/powerpoint/2010/main" val="3025194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A6405A-C07A-B3C7-F73D-313512CA63DD}"/>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8019A03-F4B8-FB09-F63B-6BB72A270D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330AEDD-9E7C-045C-44B5-F6901471E4B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4D7A0C4-FE36-D7B6-DE31-3F71A6FCD0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44C3B23-2A80-8F1B-530F-7EDFE8C1340B}"/>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859A2690-CD03-973D-EAA8-9AD68F53B52E}"/>
              </a:ext>
            </a:extLst>
          </p:cNvPr>
          <p:cNvSpPr>
            <a:spLocks noGrp="1"/>
          </p:cNvSpPr>
          <p:nvPr>
            <p:ph type="dt" sz="half" idx="10"/>
          </p:nvPr>
        </p:nvSpPr>
        <p:spPr/>
        <p:txBody>
          <a:bodyPr/>
          <a:lstStyle/>
          <a:p>
            <a:fld id="{7B7166AC-D666-4AE5-9A6A-0A05FD736989}" type="datetimeFigureOut">
              <a:rPr lang="tr-TR" smtClean="0"/>
              <a:t>19.01.2023</a:t>
            </a:fld>
            <a:endParaRPr lang="tr-TR"/>
          </a:p>
        </p:txBody>
      </p:sp>
      <p:sp>
        <p:nvSpPr>
          <p:cNvPr id="8" name="Alt Bilgi Yer Tutucusu 7">
            <a:extLst>
              <a:ext uri="{FF2B5EF4-FFF2-40B4-BE49-F238E27FC236}">
                <a16:creationId xmlns:a16="http://schemas.microsoft.com/office/drawing/2014/main" id="{CC8D418D-E45A-346E-2B9D-73A445826BA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9602BF7-6686-FD71-25E6-D8369CF0C50B}"/>
              </a:ext>
            </a:extLst>
          </p:cNvPr>
          <p:cNvSpPr>
            <a:spLocks noGrp="1"/>
          </p:cNvSpPr>
          <p:nvPr>
            <p:ph type="sldNum" sz="quarter" idx="12"/>
          </p:nvPr>
        </p:nvSpPr>
        <p:spPr/>
        <p:txBody>
          <a:bodyPr/>
          <a:lstStyle/>
          <a:p>
            <a:fld id="{19C82ED7-1DE6-49A9-8347-35816D0B5590}" type="slidenum">
              <a:rPr lang="tr-TR" smtClean="0"/>
              <a:t>‹#›</a:t>
            </a:fld>
            <a:endParaRPr lang="tr-TR"/>
          </a:p>
        </p:txBody>
      </p:sp>
    </p:spTree>
    <p:extLst>
      <p:ext uri="{BB962C8B-B14F-4D97-AF65-F5344CB8AC3E}">
        <p14:creationId xmlns:p14="http://schemas.microsoft.com/office/powerpoint/2010/main" val="2616794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E28B8A-1A8C-4A88-C5DF-30C51FFC516B}"/>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815FD6B-CA47-3BCC-2440-352795F31E26}"/>
              </a:ext>
            </a:extLst>
          </p:cNvPr>
          <p:cNvSpPr>
            <a:spLocks noGrp="1"/>
          </p:cNvSpPr>
          <p:nvPr>
            <p:ph type="dt" sz="half" idx="10"/>
          </p:nvPr>
        </p:nvSpPr>
        <p:spPr/>
        <p:txBody>
          <a:bodyPr/>
          <a:lstStyle/>
          <a:p>
            <a:fld id="{7B7166AC-D666-4AE5-9A6A-0A05FD736989}" type="datetimeFigureOut">
              <a:rPr lang="tr-TR" smtClean="0"/>
              <a:t>19.01.2023</a:t>
            </a:fld>
            <a:endParaRPr lang="tr-TR"/>
          </a:p>
        </p:txBody>
      </p:sp>
      <p:sp>
        <p:nvSpPr>
          <p:cNvPr id="4" name="Alt Bilgi Yer Tutucusu 3">
            <a:extLst>
              <a:ext uri="{FF2B5EF4-FFF2-40B4-BE49-F238E27FC236}">
                <a16:creationId xmlns:a16="http://schemas.microsoft.com/office/drawing/2014/main" id="{68C450B6-BBFC-18EF-5275-4AD160DCE1C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42A8E76-3FE8-4664-944C-D6DDBF797A22}"/>
              </a:ext>
            </a:extLst>
          </p:cNvPr>
          <p:cNvSpPr>
            <a:spLocks noGrp="1"/>
          </p:cNvSpPr>
          <p:nvPr>
            <p:ph type="sldNum" sz="quarter" idx="12"/>
          </p:nvPr>
        </p:nvSpPr>
        <p:spPr/>
        <p:txBody>
          <a:bodyPr/>
          <a:lstStyle/>
          <a:p>
            <a:fld id="{19C82ED7-1DE6-49A9-8347-35816D0B5590}" type="slidenum">
              <a:rPr lang="tr-TR" smtClean="0"/>
              <a:t>‹#›</a:t>
            </a:fld>
            <a:endParaRPr lang="tr-TR"/>
          </a:p>
        </p:txBody>
      </p:sp>
    </p:spTree>
    <p:extLst>
      <p:ext uri="{BB962C8B-B14F-4D97-AF65-F5344CB8AC3E}">
        <p14:creationId xmlns:p14="http://schemas.microsoft.com/office/powerpoint/2010/main" val="132102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758759D9-8E9A-2841-59DC-FB4B5A2297D6}"/>
              </a:ext>
            </a:extLst>
          </p:cNvPr>
          <p:cNvSpPr>
            <a:spLocks noGrp="1"/>
          </p:cNvSpPr>
          <p:nvPr>
            <p:ph type="dt" sz="half" idx="10"/>
          </p:nvPr>
        </p:nvSpPr>
        <p:spPr/>
        <p:txBody>
          <a:bodyPr/>
          <a:lstStyle/>
          <a:p>
            <a:fld id="{7B7166AC-D666-4AE5-9A6A-0A05FD736989}" type="datetimeFigureOut">
              <a:rPr lang="tr-TR" smtClean="0"/>
              <a:t>19.01.2023</a:t>
            </a:fld>
            <a:endParaRPr lang="tr-TR"/>
          </a:p>
        </p:txBody>
      </p:sp>
      <p:sp>
        <p:nvSpPr>
          <p:cNvPr id="3" name="Alt Bilgi Yer Tutucusu 2">
            <a:extLst>
              <a:ext uri="{FF2B5EF4-FFF2-40B4-BE49-F238E27FC236}">
                <a16:creationId xmlns:a16="http://schemas.microsoft.com/office/drawing/2014/main" id="{71ADFF9A-7DBB-F1F1-D1D4-8DBAB9764D6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93FD67A-305B-53CD-F7C0-DBE1918FB923}"/>
              </a:ext>
            </a:extLst>
          </p:cNvPr>
          <p:cNvSpPr>
            <a:spLocks noGrp="1"/>
          </p:cNvSpPr>
          <p:nvPr>
            <p:ph type="sldNum" sz="quarter" idx="12"/>
          </p:nvPr>
        </p:nvSpPr>
        <p:spPr/>
        <p:txBody>
          <a:bodyPr/>
          <a:lstStyle/>
          <a:p>
            <a:fld id="{19C82ED7-1DE6-49A9-8347-35816D0B5590}" type="slidenum">
              <a:rPr lang="tr-TR" smtClean="0"/>
              <a:t>‹#›</a:t>
            </a:fld>
            <a:endParaRPr lang="tr-TR"/>
          </a:p>
        </p:txBody>
      </p:sp>
    </p:spTree>
    <p:extLst>
      <p:ext uri="{BB962C8B-B14F-4D97-AF65-F5344CB8AC3E}">
        <p14:creationId xmlns:p14="http://schemas.microsoft.com/office/powerpoint/2010/main" val="361047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711D80-28F4-6D50-E1BD-B730076452D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0162D9B-9BD1-D1D9-D4FB-ED0F8F4A99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16F72FEB-C147-C3B2-A3D7-38879E7AE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9BFAAA-70FA-D5CC-976E-EEE49FDF3376}"/>
              </a:ext>
            </a:extLst>
          </p:cNvPr>
          <p:cNvSpPr>
            <a:spLocks noGrp="1"/>
          </p:cNvSpPr>
          <p:nvPr>
            <p:ph type="dt" sz="half" idx="10"/>
          </p:nvPr>
        </p:nvSpPr>
        <p:spPr/>
        <p:txBody>
          <a:bodyPr/>
          <a:lstStyle/>
          <a:p>
            <a:fld id="{7B7166AC-D666-4AE5-9A6A-0A05FD736989}" type="datetimeFigureOut">
              <a:rPr lang="tr-TR" smtClean="0"/>
              <a:t>19.01.2023</a:t>
            </a:fld>
            <a:endParaRPr lang="tr-TR"/>
          </a:p>
        </p:txBody>
      </p:sp>
      <p:sp>
        <p:nvSpPr>
          <p:cNvPr id="6" name="Alt Bilgi Yer Tutucusu 5">
            <a:extLst>
              <a:ext uri="{FF2B5EF4-FFF2-40B4-BE49-F238E27FC236}">
                <a16:creationId xmlns:a16="http://schemas.microsoft.com/office/drawing/2014/main" id="{FB3D8B26-F237-CD54-B858-A95F63604A9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EAA8582-A42D-278E-D0ED-039465E6D95B}"/>
              </a:ext>
            </a:extLst>
          </p:cNvPr>
          <p:cNvSpPr>
            <a:spLocks noGrp="1"/>
          </p:cNvSpPr>
          <p:nvPr>
            <p:ph type="sldNum" sz="quarter" idx="12"/>
          </p:nvPr>
        </p:nvSpPr>
        <p:spPr/>
        <p:txBody>
          <a:bodyPr/>
          <a:lstStyle/>
          <a:p>
            <a:fld id="{19C82ED7-1DE6-49A9-8347-35816D0B5590}" type="slidenum">
              <a:rPr lang="tr-TR" smtClean="0"/>
              <a:t>‹#›</a:t>
            </a:fld>
            <a:endParaRPr lang="tr-TR"/>
          </a:p>
        </p:txBody>
      </p:sp>
    </p:spTree>
    <p:extLst>
      <p:ext uri="{BB962C8B-B14F-4D97-AF65-F5344CB8AC3E}">
        <p14:creationId xmlns:p14="http://schemas.microsoft.com/office/powerpoint/2010/main" val="379951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A77841-58D8-401B-80DA-02FBCFD60C0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97069F7-3873-7BCB-CEA8-9FF9825BEA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B108568-1EA7-E5B5-5298-F8E613423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8833C0E-0796-4589-08FC-51D435153B15}"/>
              </a:ext>
            </a:extLst>
          </p:cNvPr>
          <p:cNvSpPr>
            <a:spLocks noGrp="1"/>
          </p:cNvSpPr>
          <p:nvPr>
            <p:ph type="dt" sz="half" idx="10"/>
          </p:nvPr>
        </p:nvSpPr>
        <p:spPr/>
        <p:txBody>
          <a:bodyPr/>
          <a:lstStyle/>
          <a:p>
            <a:fld id="{7B7166AC-D666-4AE5-9A6A-0A05FD736989}" type="datetimeFigureOut">
              <a:rPr lang="tr-TR" smtClean="0"/>
              <a:t>19.01.2023</a:t>
            </a:fld>
            <a:endParaRPr lang="tr-TR"/>
          </a:p>
        </p:txBody>
      </p:sp>
      <p:sp>
        <p:nvSpPr>
          <p:cNvPr id="6" name="Alt Bilgi Yer Tutucusu 5">
            <a:extLst>
              <a:ext uri="{FF2B5EF4-FFF2-40B4-BE49-F238E27FC236}">
                <a16:creationId xmlns:a16="http://schemas.microsoft.com/office/drawing/2014/main" id="{FC3F9A8B-B20B-075D-1C86-7757E50769F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D40624F-45E4-DFB0-4263-DDAA7C0CC211}"/>
              </a:ext>
            </a:extLst>
          </p:cNvPr>
          <p:cNvSpPr>
            <a:spLocks noGrp="1"/>
          </p:cNvSpPr>
          <p:nvPr>
            <p:ph type="sldNum" sz="quarter" idx="12"/>
          </p:nvPr>
        </p:nvSpPr>
        <p:spPr/>
        <p:txBody>
          <a:bodyPr/>
          <a:lstStyle/>
          <a:p>
            <a:fld id="{19C82ED7-1DE6-49A9-8347-35816D0B5590}" type="slidenum">
              <a:rPr lang="tr-TR" smtClean="0"/>
              <a:t>‹#›</a:t>
            </a:fld>
            <a:endParaRPr lang="tr-TR"/>
          </a:p>
        </p:txBody>
      </p:sp>
    </p:spTree>
    <p:extLst>
      <p:ext uri="{BB962C8B-B14F-4D97-AF65-F5344CB8AC3E}">
        <p14:creationId xmlns:p14="http://schemas.microsoft.com/office/powerpoint/2010/main" val="3059975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F7A1B44-2313-5075-8EB2-BFCB0ED226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18967A9-55E8-FD3E-465F-E8FB05D395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832126A-4D61-3AB4-6932-892481870A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166AC-D666-4AE5-9A6A-0A05FD736989}" type="datetimeFigureOut">
              <a:rPr lang="tr-TR" smtClean="0"/>
              <a:t>19.01.2023</a:t>
            </a:fld>
            <a:endParaRPr lang="tr-TR"/>
          </a:p>
        </p:txBody>
      </p:sp>
      <p:sp>
        <p:nvSpPr>
          <p:cNvPr id="5" name="Alt Bilgi Yer Tutucusu 4">
            <a:extLst>
              <a:ext uri="{FF2B5EF4-FFF2-40B4-BE49-F238E27FC236}">
                <a16:creationId xmlns:a16="http://schemas.microsoft.com/office/drawing/2014/main" id="{F66BEA86-1422-63CF-DA9E-23A757A03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23D8A429-C7CB-34F0-AC11-E023C6C2B1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82ED7-1DE6-49A9-8347-35816D0B5590}" type="slidenum">
              <a:rPr lang="tr-TR" smtClean="0"/>
              <a:t>‹#›</a:t>
            </a:fld>
            <a:endParaRPr lang="tr-TR"/>
          </a:p>
        </p:txBody>
      </p:sp>
    </p:spTree>
    <p:extLst>
      <p:ext uri="{BB962C8B-B14F-4D97-AF65-F5344CB8AC3E}">
        <p14:creationId xmlns:p14="http://schemas.microsoft.com/office/powerpoint/2010/main" val="3234098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809B823-D626-B06C-9CC3-1C330853C8E2}"/>
              </a:ext>
            </a:extLst>
          </p:cNvPr>
          <p:cNvSpPr>
            <a:spLocks noGrp="1"/>
          </p:cNvSpPr>
          <p:nvPr>
            <p:ph type="ctrTitle"/>
          </p:nvPr>
        </p:nvSpPr>
        <p:spPr>
          <a:xfrm>
            <a:off x="7331384" y="679730"/>
            <a:ext cx="4171994" cy="3932729"/>
          </a:xfrm>
        </p:spPr>
        <p:txBody>
          <a:bodyPr>
            <a:normAutofit fontScale="90000"/>
          </a:bodyPr>
          <a:lstStyle/>
          <a:p>
            <a:pPr algn="l">
              <a:spcAft>
                <a:spcPts val="800"/>
              </a:spcAft>
            </a:pPr>
            <a:r>
              <a:rPr lang="tr-TR" sz="4700" b="1">
                <a:effectLst/>
                <a:latin typeface="Bahnschrift SemiBold Condensed" panose="020B0502040204020203" pitchFamily="34" charset="0"/>
                <a:ea typeface="Calibri" panose="020F0502020204030204" pitchFamily="34" charset="0"/>
                <a:cs typeface="Times New Roman" panose="02020603050405020304" pitchFamily="18" charset="0"/>
              </a:rPr>
              <a:t>İHRACATIN</a:t>
            </a:r>
            <a:br>
              <a:rPr lang="tr-TR" sz="4700">
                <a:effectLst/>
                <a:latin typeface="Bahnschrift SemiBold Condensed" panose="020B0502040204020203" pitchFamily="34" charset="0"/>
                <a:ea typeface="Calibri" panose="020F0502020204030204" pitchFamily="34" charset="0"/>
                <a:cs typeface="Times New Roman" panose="02020603050405020304" pitchFamily="18" charset="0"/>
              </a:rPr>
            </a:br>
            <a:r>
              <a:rPr lang="tr-TR" sz="4700" b="1">
                <a:effectLst/>
                <a:latin typeface="Bahnschrift SemiBold Condensed" panose="020B0502040204020203" pitchFamily="34" charset="0"/>
                <a:ea typeface="Calibri" panose="020F0502020204030204" pitchFamily="34" charset="0"/>
                <a:cs typeface="Times New Roman" panose="02020603050405020304" pitchFamily="18" charset="0"/>
              </a:rPr>
              <a:t>DOLAR VE TÜRK LİRASI</a:t>
            </a:r>
            <a:br>
              <a:rPr lang="tr-TR" sz="4700">
                <a:effectLst/>
                <a:latin typeface="Bahnschrift SemiBold Condensed" panose="020B0502040204020203" pitchFamily="34" charset="0"/>
                <a:ea typeface="Calibri" panose="020F0502020204030204" pitchFamily="34" charset="0"/>
                <a:cs typeface="Times New Roman" panose="02020603050405020304" pitchFamily="18" charset="0"/>
              </a:rPr>
            </a:br>
            <a:r>
              <a:rPr lang="tr-TR" sz="4700" b="1">
                <a:effectLst/>
                <a:latin typeface="Bahnschrift SemiBold Condensed" panose="020B0502040204020203" pitchFamily="34" charset="0"/>
                <a:ea typeface="Calibri" panose="020F0502020204030204" pitchFamily="34" charset="0"/>
                <a:cs typeface="Times New Roman" panose="02020603050405020304" pitchFamily="18" charset="0"/>
              </a:rPr>
              <a:t>PARA BİRİMİNE GÖRE </a:t>
            </a:r>
            <a:br>
              <a:rPr lang="tr-TR" sz="4700">
                <a:effectLst/>
                <a:latin typeface="Bahnschrift SemiBold Condensed" panose="020B0502040204020203" pitchFamily="34" charset="0"/>
                <a:ea typeface="Calibri" panose="020F0502020204030204" pitchFamily="34" charset="0"/>
                <a:cs typeface="Times New Roman" panose="02020603050405020304" pitchFamily="18" charset="0"/>
              </a:rPr>
            </a:br>
            <a:r>
              <a:rPr lang="tr-TR" sz="4700" b="1">
                <a:effectLst/>
                <a:latin typeface="Bahnschrift SemiBold Condensed" panose="020B0502040204020203" pitchFamily="34" charset="0"/>
                <a:ea typeface="Calibri" panose="020F0502020204030204" pitchFamily="34" charset="0"/>
                <a:cs typeface="Times New Roman" panose="02020603050405020304" pitchFamily="18" charset="0"/>
              </a:rPr>
              <a:t>RİSK ANALİZİ</a:t>
            </a:r>
            <a:endParaRPr lang="tr-TR" sz="4700">
              <a:latin typeface="Bahnschrift SemiBold Condensed" panose="020B0502040204020203" pitchFamily="34" charset="0"/>
            </a:endParaRPr>
          </a:p>
        </p:txBody>
      </p:sp>
      <p:grpSp>
        <p:nvGrpSpPr>
          <p:cNvPr id="37" name="Group 36">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38" name="Straight Connector 37">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1" name="Rectangle 4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Resim 8" descr="harita içeren bir resim&#10;&#10;Açıklama otomatik olarak oluşturuldu">
            <a:extLst>
              <a:ext uri="{FF2B5EF4-FFF2-40B4-BE49-F238E27FC236}">
                <a16:creationId xmlns:a16="http://schemas.microsoft.com/office/drawing/2014/main" id="{FF3EBADA-D3A5-3F8D-4A5A-E2447CAAC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597" y="1858528"/>
            <a:ext cx="5608830" cy="3140944"/>
          </a:xfrm>
          <a:prstGeom prst="rect">
            <a:avLst/>
          </a:prstGeom>
        </p:spPr>
      </p:pic>
    </p:spTree>
    <p:extLst>
      <p:ext uri="{BB962C8B-B14F-4D97-AF65-F5344CB8AC3E}">
        <p14:creationId xmlns:p14="http://schemas.microsoft.com/office/powerpoint/2010/main" val="6207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FE2D22C-409B-48AF-B24F-7988A8F7F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0B50343-9A46-0283-62E0-7481B5E880EC}"/>
              </a:ext>
            </a:extLst>
          </p:cNvPr>
          <p:cNvSpPr>
            <a:spLocks noGrp="1"/>
          </p:cNvSpPr>
          <p:nvPr>
            <p:ph type="title"/>
          </p:nvPr>
        </p:nvSpPr>
        <p:spPr>
          <a:xfrm>
            <a:off x="5764783" y="349664"/>
            <a:ext cx="5845571" cy="1638377"/>
          </a:xfrm>
        </p:spPr>
        <p:txBody>
          <a:bodyPr vert="horz" lIns="91440" tIns="45720" rIns="91440" bIns="45720" rtlCol="0" anchor="b">
            <a:normAutofit/>
          </a:bodyPr>
          <a:lstStyle/>
          <a:p>
            <a:r>
              <a:rPr lang="en-US" sz="4800" dirty="0">
                <a:latin typeface="Bahnschrift SemiBold Condensed" panose="020B0502040204020203" pitchFamily="34" charset="0"/>
              </a:rPr>
              <a:t>İHRACAT NEDİR?</a:t>
            </a:r>
          </a:p>
        </p:txBody>
      </p:sp>
      <p:sp>
        <p:nvSpPr>
          <p:cNvPr id="32" name="Rectangle 31">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Çeşitli renk kapsayıcıları yukarı hizalanmalıdır">
            <a:extLst>
              <a:ext uri="{FF2B5EF4-FFF2-40B4-BE49-F238E27FC236}">
                <a16:creationId xmlns:a16="http://schemas.microsoft.com/office/drawing/2014/main" id="{FA82144A-284C-6600-CEC0-F93BCA02D611}"/>
              </a:ext>
            </a:extLst>
          </p:cNvPr>
          <p:cNvPicPr>
            <a:picLocks noChangeAspect="1"/>
          </p:cNvPicPr>
          <p:nvPr/>
        </p:nvPicPr>
        <p:blipFill rotWithShape="1">
          <a:blip r:embed="rId2"/>
          <a:srcRect l="19327" r="21336" b="2"/>
          <a:stretch/>
        </p:blipFill>
        <p:spPr>
          <a:xfrm>
            <a:off x="535110" y="627954"/>
            <a:ext cx="4235516" cy="5353373"/>
          </a:xfrm>
          <a:prstGeom prst="rect">
            <a:avLst/>
          </a:prstGeom>
        </p:spPr>
      </p:pic>
      <p:sp>
        <p:nvSpPr>
          <p:cNvPr id="4" name="Metin kutusu 3">
            <a:extLst>
              <a:ext uri="{FF2B5EF4-FFF2-40B4-BE49-F238E27FC236}">
                <a16:creationId xmlns:a16="http://schemas.microsoft.com/office/drawing/2014/main" id="{A0558C04-434B-D6A2-5DA5-98864166F4C1}"/>
              </a:ext>
            </a:extLst>
          </p:cNvPr>
          <p:cNvSpPr txBox="1"/>
          <p:nvPr/>
        </p:nvSpPr>
        <p:spPr>
          <a:xfrm>
            <a:off x="5766262" y="2620641"/>
            <a:ext cx="5837750" cy="3023702"/>
          </a:xfrm>
          <a:prstGeom prst="rect">
            <a:avLst/>
          </a:prstGeom>
        </p:spPr>
        <p:txBody>
          <a:bodyPr vert="horz" lIns="91440" tIns="45720" rIns="91440" bIns="45720" rtlCol="0" anchor="ctr">
            <a:normAutofit/>
          </a:bodyPr>
          <a:lstStyle/>
          <a:p>
            <a:pPr algn="just">
              <a:lnSpc>
                <a:spcPct val="90000"/>
              </a:lnSpc>
              <a:spcAft>
                <a:spcPts val="600"/>
              </a:spcAft>
            </a:pPr>
            <a:r>
              <a:rPr lang="en-US" sz="2000" dirty="0">
                <a:effectLst/>
                <a:latin typeface="Bahnschrift SemiBold Condensed" panose="020B0502040204020203" pitchFamily="34" charset="0"/>
              </a:rPr>
              <a:t>Bir </a:t>
            </a:r>
            <a:r>
              <a:rPr lang="en-US" sz="2000" dirty="0" err="1">
                <a:effectLst/>
                <a:latin typeface="Bahnschrift SemiBold Condensed" panose="020B0502040204020203" pitchFamily="34" charset="0"/>
              </a:rPr>
              <a:t>ülkede</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kişi</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ya</a:t>
            </a:r>
            <a:r>
              <a:rPr lang="en-US" sz="2000" dirty="0">
                <a:effectLst/>
                <a:latin typeface="Bahnschrift SemiBold Condensed" panose="020B0502040204020203" pitchFamily="34" charset="0"/>
              </a:rPr>
              <a:t> da </a:t>
            </a:r>
            <a:r>
              <a:rPr lang="en-US" sz="2000" dirty="0" err="1">
                <a:effectLst/>
                <a:latin typeface="Bahnschrift SemiBold Condensed" panose="020B0502040204020203" pitchFamily="34" charset="0"/>
              </a:rPr>
              <a:t>kurumların</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ürettiği</a:t>
            </a:r>
            <a:r>
              <a:rPr lang="en-US" sz="2000" dirty="0">
                <a:effectLst/>
                <a:latin typeface="Bahnschrift SemiBold Condensed" panose="020B0502040204020203" pitchFamily="34" charset="0"/>
              </a:rPr>
              <a:t> mal </a:t>
            </a:r>
            <a:r>
              <a:rPr lang="en-US" sz="2000" dirty="0" err="1">
                <a:effectLst/>
                <a:latin typeface="Bahnschrift SemiBold Condensed" panose="020B0502040204020203" pitchFamily="34" charset="0"/>
              </a:rPr>
              <a:t>veya</a:t>
            </a:r>
            <a:r>
              <a:rPr lang="en-US" sz="2000" dirty="0">
                <a:effectLst/>
                <a:latin typeface="Bahnschrift SemiBold Condensed" panose="020B0502040204020203" pitchFamily="34" charset="0"/>
              </a:rPr>
              <a:t> da </a:t>
            </a:r>
            <a:r>
              <a:rPr lang="en-US" sz="2000" dirty="0" err="1">
                <a:effectLst/>
                <a:latin typeface="Bahnschrift SemiBold Condensed" panose="020B0502040204020203" pitchFamily="34" charset="0"/>
              </a:rPr>
              <a:t>hizmetlerin</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yurtdışına</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satılması</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yanıtı</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veriliyor</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İhracatın</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tanımı</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kısaca</a:t>
            </a:r>
            <a:r>
              <a:rPr lang="en-US" sz="2000" dirty="0">
                <a:effectLst/>
                <a:latin typeface="Bahnschrift SemiBold Condensed" panose="020B0502040204020203" pitchFamily="34" charset="0"/>
              </a:rPr>
              <a:t> “yurt </a:t>
            </a:r>
            <a:r>
              <a:rPr lang="en-US" sz="2000" dirty="0" err="1">
                <a:effectLst/>
                <a:latin typeface="Bahnschrift SemiBold Condensed" panose="020B0502040204020203" pitchFamily="34" charset="0"/>
              </a:rPr>
              <a:t>dışına</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satış</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ya</a:t>
            </a:r>
            <a:r>
              <a:rPr lang="en-US" sz="2000" dirty="0">
                <a:effectLst/>
                <a:latin typeface="Bahnschrift SemiBold Condensed" panose="020B0502040204020203" pitchFamily="34" charset="0"/>
              </a:rPr>
              <a:t> da “</a:t>
            </a:r>
            <a:r>
              <a:rPr lang="en-US" sz="2000" dirty="0" err="1">
                <a:effectLst/>
                <a:latin typeface="Bahnschrift SemiBold Condensed" panose="020B0502040204020203" pitchFamily="34" charset="0"/>
              </a:rPr>
              <a:t>dış</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satım</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olarak</a:t>
            </a:r>
            <a:r>
              <a:rPr lang="en-US" sz="2000" dirty="0">
                <a:effectLst/>
                <a:latin typeface="Bahnschrift SemiBold Condensed" panose="020B0502040204020203" pitchFamily="34" charset="0"/>
              </a:rPr>
              <a:t> da </a:t>
            </a:r>
            <a:r>
              <a:rPr lang="en-US" sz="2000" dirty="0" err="1">
                <a:effectLst/>
                <a:latin typeface="Bahnschrift SemiBold Condensed" panose="020B0502040204020203" pitchFamily="34" charset="0"/>
              </a:rPr>
              <a:t>biliniyor</a:t>
            </a:r>
            <a:r>
              <a:rPr lang="en-US" sz="2000" dirty="0">
                <a:effectLst/>
                <a:latin typeface="Bahnschrift SemiBold Condensed" panose="020B0502040204020203" pitchFamily="34" charset="0"/>
              </a:rPr>
              <a:t>.</a:t>
            </a:r>
            <a:endParaRPr lang="en-US" sz="2000" dirty="0">
              <a:latin typeface="Bahnschrift SemiBold Condensed" panose="020B0502040204020203" pitchFamily="34" charset="0"/>
            </a:endParaRPr>
          </a:p>
        </p:txBody>
      </p:sp>
    </p:spTree>
    <p:extLst>
      <p:ext uri="{BB962C8B-B14F-4D97-AF65-F5344CB8AC3E}">
        <p14:creationId xmlns:p14="http://schemas.microsoft.com/office/powerpoint/2010/main" val="1173363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4" name="Rectangle 105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irkaç içeren bir resim&#10;&#10;Açıklama otomatik olarak oluşturuldu">
            <a:extLst>
              <a:ext uri="{FF2B5EF4-FFF2-40B4-BE49-F238E27FC236}">
                <a16:creationId xmlns:a16="http://schemas.microsoft.com/office/drawing/2014/main" id="{4DDE47F7-E8C7-8E06-62F1-3446801201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70" r="369"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56" name="Rectangle 105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A5AB53B0-0202-C236-8C5D-D22949A79A20}"/>
              </a:ext>
            </a:extLst>
          </p:cNvPr>
          <p:cNvSpPr>
            <a:spLocks noGrp="1"/>
          </p:cNvSpPr>
          <p:nvPr>
            <p:ph type="title"/>
          </p:nvPr>
        </p:nvSpPr>
        <p:spPr>
          <a:xfrm>
            <a:off x="7531610" y="365125"/>
            <a:ext cx="3822189" cy="1899912"/>
          </a:xfrm>
        </p:spPr>
        <p:txBody>
          <a:bodyPr>
            <a:normAutofit/>
          </a:bodyPr>
          <a:lstStyle/>
          <a:p>
            <a:r>
              <a:rPr lang="tr-TR" sz="4000" dirty="0">
                <a:latin typeface="Bahnschrift SemiBold Condensed" panose="020B0502040204020203" pitchFamily="34" charset="0"/>
              </a:rPr>
              <a:t>İHRACATIN ÖNEMİ</a:t>
            </a:r>
          </a:p>
        </p:txBody>
      </p:sp>
      <p:sp>
        <p:nvSpPr>
          <p:cNvPr id="3" name="İçerik Yer Tutucusu 2">
            <a:extLst>
              <a:ext uri="{FF2B5EF4-FFF2-40B4-BE49-F238E27FC236}">
                <a16:creationId xmlns:a16="http://schemas.microsoft.com/office/drawing/2014/main" id="{AEAA8C83-A662-169B-C3FA-9C6A13F672F8}"/>
              </a:ext>
            </a:extLst>
          </p:cNvPr>
          <p:cNvSpPr>
            <a:spLocks noGrp="1"/>
          </p:cNvSpPr>
          <p:nvPr>
            <p:ph idx="1"/>
          </p:nvPr>
        </p:nvSpPr>
        <p:spPr>
          <a:xfrm>
            <a:off x="7531610" y="2434201"/>
            <a:ext cx="3822189" cy="3742762"/>
          </a:xfrm>
        </p:spPr>
        <p:txBody>
          <a:bodyPr>
            <a:normAutofit lnSpcReduction="10000"/>
          </a:bodyPr>
          <a:lstStyle/>
          <a:p>
            <a:pPr marL="0" indent="0" algn="just">
              <a:buNone/>
            </a:pPr>
            <a:r>
              <a:rPr lang="tr-TR" sz="1900" dirty="0">
                <a:effectLst/>
                <a:latin typeface="Bahnschrift SemiBold Condensed" panose="020B0502040204020203" pitchFamily="34" charset="0"/>
                <a:ea typeface="Calibri" panose="020F0502020204030204" pitchFamily="34" charset="0"/>
                <a:cs typeface="Times New Roman" panose="02020603050405020304" pitchFamily="18" charset="0"/>
              </a:rPr>
              <a:t>İhracat ve dış ticaret ülkeler için çok önemli. İhracatı ithalatından yüksek olan ülkeler, dış ticaret dengesinde avantajlı bir konuma geliyor. Ayrıca ihracat ne kadar yüksek olursa ülkeye giren döviz miktarı da o oranda artıyor. Bunun sonucunda ihracatçı ülkeler hem küresel ekonomide hem de ulusal ekonomide daha güçlü bir mali yapıya kavuşabiliyorlar. </a:t>
            </a:r>
          </a:p>
          <a:p>
            <a:pPr marL="0" indent="0">
              <a:buNone/>
            </a:pPr>
            <a:endParaRPr lang="tr-TR" sz="1900" dirty="0">
              <a:latin typeface="Bahnschrift SemiBold Condensed" panose="020B0502040204020203" pitchFamily="34" charset="0"/>
              <a:ea typeface="Calibri" panose="020F0502020204030204" pitchFamily="34" charset="0"/>
              <a:cs typeface="Times New Roman" panose="02020603050405020304" pitchFamily="18" charset="0"/>
            </a:endParaRPr>
          </a:p>
          <a:p>
            <a:pPr marL="0" indent="0" algn="just">
              <a:buNone/>
            </a:pPr>
            <a:r>
              <a:rPr lang="tr-TR" sz="1900" dirty="0">
                <a:effectLst/>
                <a:latin typeface="Bahnschrift SemiBold Condensed" panose="020B0502040204020203" pitchFamily="34" charset="0"/>
                <a:ea typeface="Calibri" panose="020F0502020204030204" pitchFamily="34" charset="0"/>
                <a:cs typeface="Times New Roman" panose="02020603050405020304" pitchFamily="18" charset="0"/>
              </a:rPr>
              <a:t>Örneğin Türkiye’de ihracat, ithalattan daha yüksek olduğu sürece KOBİ’lerin ve ülkede hizmet sunan sektörlerin canlılığı artıyor ve refah sürekli hale geliyor.</a:t>
            </a:r>
          </a:p>
          <a:p>
            <a:endParaRPr lang="tr-TR" sz="1900" dirty="0">
              <a:latin typeface="Bahnschrift SemiBold Condensed" panose="020B0502040204020203" pitchFamily="34" charset="0"/>
            </a:endParaRPr>
          </a:p>
        </p:txBody>
      </p:sp>
    </p:spTree>
    <p:extLst>
      <p:ext uri="{BB962C8B-B14F-4D97-AF65-F5344CB8AC3E}">
        <p14:creationId xmlns:p14="http://schemas.microsoft.com/office/powerpoint/2010/main" val="323573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A016CB47-C4D4-4332-9ED0-DBB916252F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CB4BC31-F7DD-D698-FC63-066C10115B7B}"/>
              </a:ext>
            </a:extLst>
          </p:cNvPr>
          <p:cNvSpPr>
            <a:spLocks noGrp="1"/>
          </p:cNvSpPr>
          <p:nvPr>
            <p:ph type="title"/>
          </p:nvPr>
        </p:nvSpPr>
        <p:spPr>
          <a:xfrm>
            <a:off x="532015" y="3930305"/>
            <a:ext cx="3861960" cy="2437244"/>
          </a:xfrm>
        </p:spPr>
        <p:txBody>
          <a:bodyPr anchor="ctr">
            <a:normAutofit/>
          </a:bodyPr>
          <a:lstStyle/>
          <a:p>
            <a:r>
              <a:rPr lang="tr-TR" sz="3600" dirty="0">
                <a:latin typeface="Bahnschrift SemiBold Condensed" panose="020B0502040204020203" pitchFamily="34" charset="0"/>
              </a:rPr>
              <a:t>TABLOLAR</a:t>
            </a:r>
          </a:p>
        </p:txBody>
      </p:sp>
      <p:sp>
        <p:nvSpPr>
          <p:cNvPr id="48" name="Rectangle 47">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355784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ECF92D13-CC9C-F80D-C52A-51477CCB1AAB}"/>
              </a:ext>
            </a:extLst>
          </p:cNvPr>
          <p:cNvPicPr>
            <a:picLocks noChangeAspect="1"/>
          </p:cNvPicPr>
          <p:nvPr/>
        </p:nvPicPr>
        <p:blipFill>
          <a:blip r:embed="rId2"/>
          <a:stretch>
            <a:fillRect/>
          </a:stretch>
        </p:blipFill>
        <p:spPr>
          <a:xfrm>
            <a:off x="838200" y="843593"/>
            <a:ext cx="3335789" cy="1893060"/>
          </a:xfrm>
          <a:prstGeom prst="rect">
            <a:avLst/>
          </a:prstGeom>
        </p:spPr>
      </p:pic>
      <p:pic>
        <p:nvPicPr>
          <p:cNvPr id="6" name="Resim 5">
            <a:extLst>
              <a:ext uri="{FF2B5EF4-FFF2-40B4-BE49-F238E27FC236}">
                <a16:creationId xmlns:a16="http://schemas.microsoft.com/office/drawing/2014/main" id="{34DCF35A-A60D-63D0-68E3-CCA988988C1F}"/>
              </a:ext>
            </a:extLst>
          </p:cNvPr>
          <p:cNvPicPr>
            <a:picLocks noChangeAspect="1"/>
          </p:cNvPicPr>
          <p:nvPr/>
        </p:nvPicPr>
        <p:blipFill>
          <a:blip r:embed="rId3"/>
          <a:stretch>
            <a:fillRect/>
          </a:stretch>
        </p:blipFill>
        <p:spPr>
          <a:xfrm>
            <a:off x="4466396" y="847433"/>
            <a:ext cx="3336953" cy="1885378"/>
          </a:xfrm>
          <a:prstGeom prst="rect">
            <a:avLst/>
          </a:prstGeom>
        </p:spPr>
      </p:pic>
      <p:pic>
        <p:nvPicPr>
          <p:cNvPr id="4" name="Resim 3">
            <a:extLst>
              <a:ext uri="{FF2B5EF4-FFF2-40B4-BE49-F238E27FC236}">
                <a16:creationId xmlns:a16="http://schemas.microsoft.com/office/drawing/2014/main" id="{21BC76D2-CF74-913A-EB74-D5A7E4C5C1AF}"/>
              </a:ext>
            </a:extLst>
          </p:cNvPr>
          <p:cNvPicPr>
            <a:picLocks noChangeAspect="1"/>
          </p:cNvPicPr>
          <p:nvPr/>
        </p:nvPicPr>
        <p:blipFill>
          <a:blip r:embed="rId4"/>
          <a:stretch>
            <a:fillRect/>
          </a:stretch>
        </p:blipFill>
        <p:spPr>
          <a:xfrm>
            <a:off x="8095756" y="851604"/>
            <a:ext cx="3336953" cy="1877036"/>
          </a:xfrm>
          <a:prstGeom prst="rect">
            <a:avLst/>
          </a:prstGeom>
        </p:spPr>
      </p:pic>
      <p:sp>
        <p:nvSpPr>
          <p:cNvPr id="52" name="Rectangle 51">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635346" y="5126067"/>
            <a:ext cx="219456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1E405BC1-468E-78A9-580D-E56047DB36ED}"/>
              </a:ext>
            </a:extLst>
          </p:cNvPr>
          <p:cNvSpPr>
            <a:spLocks noGrp="1"/>
          </p:cNvSpPr>
          <p:nvPr>
            <p:ph idx="1"/>
          </p:nvPr>
        </p:nvSpPr>
        <p:spPr>
          <a:xfrm>
            <a:off x="5162719" y="3930305"/>
            <a:ext cx="6586915" cy="2437244"/>
          </a:xfrm>
        </p:spPr>
        <p:txBody>
          <a:bodyPr anchor="ctr">
            <a:normAutofit/>
          </a:bodyPr>
          <a:lstStyle/>
          <a:p>
            <a:pPr marL="0" indent="0">
              <a:buNone/>
            </a:pPr>
            <a:r>
              <a:rPr lang="tr-TR" sz="2000" b="0" dirty="0">
                <a:effectLst/>
                <a:latin typeface="Bahnschrift SemiBold Condensed" panose="020B0502040204020203" pitchFamily="34" charset="0"/>
                <a:ea typeface="Calibri" panose="020F0502020204030204" pitchFamily="34" charset="0"/>
                <a:cs typeface="Times New Roman" panose="02020603050405020304" pitchFamily="18" charset="0"/>
              </a:rPr>
              <a:t>Grafiklere bakılarak 2020 1. Çeyreğinde önemli derecede düşüş gözlemlenmiş. Buna göre </a:t>
            </a:r>
            <a:r>
              <a:rPr lang="tr-TR" sz="2000" b="0" dirty="0" err="1">
                <a:effectLst/>
                <a:latin typeface="Bahnschrift SemiBold Condensed" panose="020B0502040204020203" pitchFamily="34" charset="0"/>
                <a:ea typeface="Calibri" panose="020F0502020204030204" pitchFamily="34" charset="0"/>
                <a:cs typeface="Times New Roman" panose="02020603050405020304" pitchFamily="18" charset="0"/>
              </a:rPr>
              <a:t>TUIK’in</a:t>
            </a:r>
            <a:r>
              <a:rPr lang="tr-TR" sz="2000" b="0" dirty="0">
                <a:effectLst/>
                <a:latin typeface="Bahnschrift SemiBold Condensed" panose="020B0502040204020203" pitchFamily="34" charset="0"/>
                <a:ea typeface="Calibri" panose="020F0502020204030204" pitchFamily="34" charset="0"/>
                <a:cs typeface="Times New Roman" panose="02020603050405020304" pitchFamily="18" charset="0"/>
              </a:rPr>
              <a:t> istatistiklerinde de düşüş belirtilmiştir.</a:t>
            </a:r>
            <a:endParaRPr lang="tr-TR" sz="2000" dirty="0">
              <a:effectLst/>
              <a:latin typeface="Bahnschrift SemiBold Condensed" panose="020B0502040204020203" pitchFamily="34" charset="0"/>
              <a:ea typeface="Calibri" panose="020F0502020204030204" pitchFamily="34" charset="0"/>
              <a:cs typeface="Times New Roman" panose="02020603050405020304" pitchFamily="18" charset="0"/>
            </a:endParaRPr>
          </a:p>
          <a:p>
            <a:pPr marL="0" indent="0">
              <a:buNone/>
            </a:pPr>
            <a:endParaRPr lang="tr-TR" sz="2000" dirty="0"/>
          </a:p>
        </p:txBody>
      </p:sp>
    </p:spTree>
    <p:extLst>
      <p:ext uri="{BB962C8B-B14F-4D97-AF65-F5344CB8AC3E}">
        <p14:creationId xmlns:p14="http://schemas.microsoft.com/office/powerpoint/2010/main" val="527740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55683BA-22D1-EBA2-CB6C-BC2CD53E0A04}"/>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5400" kern="1200" dirty="0">
                <a:solidFill>
                  <a:schemeClr val="tx1"/>
                </a:solidFill>
                <a:latin typeface="Bahnschrift SemiBold Condensed" panose="020B0502040204020203" pitchFamily="34" charset="0"/>
              </a:rPr>
              <a:t>DIŞ TİCARET İSTATİSTİKLERİ, MART 2022</a:t>
            </a:r>
          </a:p>
        </p:txBody>
      </p:sp>
      <p:sp>
        <p:nvSpPr>
          <p:cNvPr id="17" name="Rectangle 16">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C246A24-C3C4-E004-E9A7-8BF6EA21E071}"/>
              </a:ext>
            </a:extLst>
          </p:cNvPr>
          <p:cNvPicPr>
            <a:picLocks noGrp="1" noChangeAspect="1"/>
          </p:cNvPicPr>
          <p:nvPr>
            <p:ph idx="1"/>
          </p:nvPr>
        </p:nvPicPr>
        <p:blipFill>
          <a:blip r:embed="rId2"/>
          <a:stretch>
            <a:fillRect/>
          </a:stretch>
        </p:blipFill>
        <p:spPr>
          <a:xfrm>
            <a:off x="635295" y="2895601"/>
            <a:ext cx="7613231" cy="2245902"/>
          </a:xfrm>
          <a:prstGeom prst="rect">
            <a:avLst/>
          </a:prstGeom>
        </p:spPr>
      </p:pic>
      <p:sp>
        <p:nvSpPr>
          <p:cNvPr id="6" name="Metin kutusu 5">
            <a:extLst>
              <a:ext uri="{FF2B5EF4-FFF2-40B4-BE49-F238E27FC236}">
                <a16:creationId xmlns:a16="http://schemas.microsoft.com/office/drawing/2014/main" id="{4C6FDBC0-6DBF-A7DF-CE7E-96F6A40373EC}"/>
              </a:ext>
            </a:extLst>
          </p:cNvPr>
          <p:cNvSpPr txBox="1"/>
          <p:nvPr/>
        </p:nvSpPr>
        <p:spPr>
          <a:xfrm>
            <a:off x="10570650" y="1570491"/>
            <a:ext cx="1061171" cy="1858191"/>
          </a:xfrm>
          <a:prstGeom prst="rect">
            <a:avLst/>
          </a:prstGeom>
        </p:spPr>
        <p:txBody>
          <a:bodyPr vert="horz" lIns="91440" tIns="45720" rIns="91440" bIns="45720" rtlCol="0" anchor="ctr">
            <a:normAutofit/>
          </a:bodyPr>
          <a:lstStyle/>
          <a:p>
            <a:pPr>
              <a:lnSpc>
                <a:spcPct val="90000"/>
              </a:lnSpc>
              <a:spcAft>
                <a:spcPts val="600"/>
              </a:spcAft>
            </a:pPr>
            <a:r>
              <a:rPr lang="en-US" sz="2000" dirty="0">
                <a:latin typeface="Bahnschrift SemiBold Condensed" panose="020B0502040204020203" pitchFamily="34" charset="0"/>
              </a:rPr>
              <a:t>(TUIK)</a:t>
            </a:r>
          </a:p>
        </p:txBody>
      </p:sp>
      <p:sp>
        <p:nvSpPr>
          <p:cNvPr id="21" name="Rectangle 20">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596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50" name="Rectangle 49">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çerik Yer Tutucusu 8">
            <a:extLst>
              <a:ext uri="{FF2B5EF4-FFF2-40B4-BE49-F238E27FC236}">
                <a16:creationId xmlns:a16="http://schemas.microsoft.com/office/drawing/2014/main" id="{00D41087-AB12-80C1-920C-01E78967ACB7}"/>
              </a:ext>
            </a:extLst>
          </p:cNvPr>
          <p:cNvSpPr>
            <a:spLocks noGrp="1"/>
          </p:cNvSpPr>
          <p:nvPr>
            <p:ph idx="1"/>
          </p:nvPr>
        </p:nvSpPr>
        <p:spPr/>
        <p:txBody>
          <a:bodyPr/>
          <a:lstStyle/>
          <a:p>
            <a:endParaRPr lang="tr-TR"/>
          </a:p>
        </p:txBody>
      </p:sp>
      <p:pic>
        <p:nvPicPr>
          <p:cNvPr id="11" name="Resim 10">
            <a:extLst>
              <a:ext uri="{FF2B5EF4-FFF2-40B4-BE49-F238E27FC236}">
                <a16:creationId xmlns:a16="http://schemas.microsoft.com/office/drawing/2014/main" id="{0C9D0739-6393-F08C-E11D-E72E2C1F733F}"/>
              </a:ext>
            </a:extLst>
          </p:cNvPr>
          <p:cNvPicPr>
            <a:picLocks noChangeAspect="1"/>
          </p:cNvPicPr>
          <p:nvPr/>
        </p:nvPicPr>
        <p:blipFill rotWithShape="1">
          <a:blip r:embed="rId2"/>
          <a:srcRect l="4687" t="8933" r="5325" b="35694"/>
          <a:stretch/>
        </p:blipFill>
        <p:spPr>
          <a:xfrm>
            <a:off x="838200" y="1430344"/>
            <a:ext cx="10971199" cy="3797452"/>
          </a:xfrm>
          <a:prstGeom prst="rect">
            <a:avLst/>
          </a:prstGeom>
        </p:spPr>
      </p:pic>
    </p:spTree>
    <p:extLst>
      <p:ext uri="{BB962C8B-B14F-4D97-AF65-F5344CB8AC3E}">
        <p14:creationId xmlns:p14="http://schemas.microsoft.com/office/powerpoint/2010/main" val="4250546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61DC183-07AE-409A-AB63-34A0C77B6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3C3CD2F-8FEC-1147-FD8C-C5146805FDA1}"/>
              </a:ext>
            </a:extLst>
          </p:cNvPr>
          <p:cNvSpPr>
            <a:spLocks noGrp="1"/>
          </p:cNvSpPr>
          <p:nvPr>
            <p:ph type="title"/>
          </p:nvPr>
        </p:nvSpPr>
        <p:spPr>
          <a:xfrm>
            <a:off x="581646" y="349664"/>
            <a:ext cx="5845571" cy="1638377"/>
          </a:xfrm>
          <a:prstGeom prst="ellipse">
            <a:avLst/>
          </a:prstGeom>
        </p:spPr>
        <p:txBody>
          <a:bodyPr vert="horz" lIns="91440" tIns="45720" rIns="91440" bIns="45720" rtlCol="0" anchor="b">
            <a:normAutofit/>
          </a:bodyPr>
          <a:lstStyle/>
          <a:p>
            <a:r>
              <a:rPr lang="en-US" sz="5400" kern="1200" dirty="0">
                <a:solidFill>
                  <a:schemeClr val="tx1"/>
                </a:solidFill>
                <a:latin typeface="Bahnschrift SemiBold Condensed" panose="020B0502040204020203" pitchFamily="34" charset="0"/>
              </a:rPr>
              <a:t>VAR ANALİZİNDE</a:t>
            </a:r>
          </a:p>
        </p:txBody>
      </p:sp>
      <p:sp>
        <p:nvSpPr>
          <p:cNvPr id="6" name="Metin kutusu 5">
            <a:extLst>
              <a:ext uri="{FF2B5EF4-FFF2-40B4-BE49-F238E27FC236}">
                <a16:creationId xmlns:a16="http://schemas.microsoft.com/office/drawing/2014/main" id="{C22B0EA2-4F6F-7C39-7980-ECC4BC382C09}"/>
              </a:ext>
            </a:extLst>
          </p:cNvPr>
          <p:cNvSpPr txBox="1"/>
          <p:nvPr/>
        </p:nvSpPr>
        <p:spPr>
          <a:xfrm>
            <a:off x="587988" y="2620641"/>
            <a:ext cx="5837750" cy="3023702"/>
          </a:xfrm>
          <a:prstGeom prst="rect">
            <a:avLst/>
          </a:prstGeom>
        </p:spPr>
        <p:txBody>
          <a:bodyPr vert="horz" lIns="91440" tIns="45720" rIns="91440" bIns="45720" rtlCol="0" anchor="ctr">
            <a:normAutofit/>
          </a:bodyPr>
          <a:lstStyle/>
          <a:p>
            <a:pPr algn="just">
              <a:lnSpc>
                <a:spcPct val="90000"/>
              </a:lnSpc>
              <a:spcAft>
                <a:spcPts val="600"/>
              </a:spcAft>
            </a:pPr>
            <a:r>
              <a:rPr lang="en-US" sz="2000" dirty="0" err="1">
                <a:effectLst/>
                <a:latin typeface="Bahnschrift SemiBold Condensed" panose="020B0502040204020203" pitchFamily="34" charset="0"/>
              </a:rPr>
              <a:t>İhracatın</a:t>
            </a:r>
            <a:r>
              <a:rPr lang="en-US" sz="2000" dirty="0">
                <a:effectLst/>
                <a:latin typeface="Bahnschrift SemiBold Condensed" panose="020B0502040204020203" pitchFamily="34" charset="0"/>
              </a:rPr>
              <a:t> %96,3’nde %0,8’i </a:t>
            </a:r>
            <a:r>
              <a:rPr lang="en-US" sz="2000" dirty="0" err="1">
                <a:effectLst/>
                <a:latin typeface="Bahnschrift SemiBold Condensed" panose="020B0502040204020203" pitchFamily="34" charset="0"/>
              </a:rPr>
              <a:t>Türk</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Lirası</a:t>
            </a:r>
            <a:r>
              <a:rPr lang="en-US" sz="2000" dirty="0">
                <a:effectLst/>
                <a:latin typeface="Bahnschrift SemiBold Condensed" panose="020B0502040204020203" pitchFamily="34" charset="0"/>
              </a:rPr>
              <a:t>, %2,7’si ABD </a:t>
            </a:r>
            <a:r>
              <a:rPr lang="en-US" sz="2000" dirty="0" err="1">
                <a:effectLst/>
                <a:latin typeface="Bahnschrift SemiBold Condensed" panose="020B0502040204020203" pitchFamily="34" charset="0"/>
              </a:rPr>
              <a:t>Doları</a:t>
            </a:r>
            <a:r>
              <a:rPr lang="en-US" sz="2000" dirty="0">
                <a:effectLst/>
                <a:latin typeface="Bahnschrift SemiBold Condensed" panose="020B0502040204020203" pitchFamily="34" charset="0"/>
              </a:rPr>
              <a:t> para </a:t>
            </a:r>
            <a:r>
              <a:rPr lang="en-US" sz="2000" dirty="0" err="1">
                <a:effectLst/>
                <a:latin typeface="Bahnschrift SemiBold Condensed" panose="020B0502040204020203" pitchFamily="34" charset="0"/>
              </a:rPr>
              <a:t>birimi</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yer</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almaktadır</a:t>
            </a:r>
            <a:r>
              <a:rPr lang="en-US" sz="2000" dirty="0">
                <a:effectLst/>
                <a:latin typeface="Bahnschrift SemiBold Condensed" panose="020B0502040204020203" pitchFamily="34" charset="0"/>
              </a:rPr>
              <a:t>. Buna </a:t>
            </a:r>
            <a:r>
              <a:rPr lang="en-US" sz="2000" dirty="0" err="1">
                <a:effectLst/>
                <a:latin typeface="Bahnschrift SemiBold Condensed" panose="020B0502040204020203" pitchFamily="34" charset="0"/>
              </a:rPr>
              <a:t>göre</a:t>
            </a:r>
            <a:r>
              <a:rPr lang="en-US" sz="2000" dirty="0">
                <a:effectLst/>
                <a:latin typeface="Bahnschrift SemiBold Condensed" panose="020B0502040204020203" pitchFamily="34" charset="0"/>
              </a:rPr>
              <a:t> ABD </a:t>
            </a:r>
            <a:r>
              <a:rPr lang="en-US" sz="2000" dirty="0" err="1">
                <a:effectLst/>
                <a:latin typeface="Bahnschrift SemiBold Condensed" panose="020B0502040204020203" pitchFamily="34" charset="0"/>
              </a:rPr>
              <a:t>Doları</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Türk</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Lirasına</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göre</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daha</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fazla</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ihracatta</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kullanılmıştır</a:t>
            </a:r>
            <a:r>
              <a:rPr lang="en-US" sz="2000" dirty="0">
                <a:effectLst/>
                <a:latin typeface="Bahnschrift SemiBold Condensed" panose="020B0502040204020203" pitchFamily="34" charset="0"/>
              </a:rPr>
              <a:t>. Bu da </a:t>
            </a:r>
            <a:r>
              <a:rPr lang="en-US" sz="2000" dirty="0" err="1">
                <a:effectLst/>
                <a:latin typeface="Bahnschrift SemiBold Condensed" panose="020B0502040204020203" pitchFamily="34" charset="0"/>
              </a:rPr>
              <a:t>ihracattaki</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döviz</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türüne</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göre</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riski</a:t>
            </a:r>
            <a:r>
              <a:rPr lang="en-US" sz="2000" dirty="0">
                <a:effectLst/>
                <a:latin typeface="Bahnschrift SemiBold Condensed" panose="020B0502040204020203" pitchFamily="34" charset="0"/>
              </a:rPr>
              <a:t> </a:t>
            </a:r>
            <a:r>
              <a:rPr lang="en-US" sz="2000" dirty="0" err="1">
                <a:effectLst/>
                <a:latin typeface="Bahnschrift SemiBold Condensed" panose="020B0502040204020203" pitchFamily="34" charset="0"/>
              </a:rPr>
              <a:t>belirlemektedir</a:t>
            </a:r>
            <a:r>
              <a:rPr lang="en-US" sz="2000" dirty="0">
                <a:effectLst/>
                <a:latin typeface="Bahnschrift SemiBold Condensed" panose="020B0502040204020203" pitchFamily="34" charset="0"/>
              </a:rPr>
              <a:t>.</a:t>
            </a:r>
          </a:p>
          <a:p>
            <a:pPr indent="-228600">
              <a:lnSpc>
                <a:spcPct val="90000"/>
              </a:lnSpc>
              <a:spcAft>
                <a:spcPts val="600"/>
              </a:spcAft>
              <a:buFont typeface="Arial" panose="020B0604020202020204" pitchFamily="34" charset="0"/>
              <a:buChar char="•"/>
            </a:pPr>
            <a:endParaRPr lang="en-US" sz="2000" dirty="0"/>
          </a:p>
        </p:txBody>
      </p:sp>
      <p:sp>
        <p:nvSpPr>
          <p:cNvPr id="21" name="Rectangle 2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tablo içeren bir resim&#10;&#10;Açıklama otomatik olarak oluşturuldu">
            <a:extLst>
              <a:ext uri="{FF2B5EF4-FFF2-40B4-BE49-F238E27FC236}">
                <a16:creationId xmlns:a16="http://schemas.microsoft.com/office/drawing/2014/main" id="{80385106-AFD4-26F4-EB55-09A93C602B69}"/>
              </a:ext>
            </a:extLst>
          </p:cNvPr>
          <p:cNvPicPr>
            <a:picLocks noGrp="1" noChangeAspect="1"/>
          </p:cNvPicPr>
          <p:nvPr>
            <p:ph idx="1"/>
          </p:nvPr>
        </p:nvPicPr>
        <p:blipFill rotWithShape="1">
          <a:blip r:embed="rId2"/>
          <a:srcRect r="250" b="74509"/>
          <a:stretch/>
        </p:blipFill>
        <p:spPr>
          <a:xfrm>
            <a:off x="8216061" y="2479145"/>
            <a:ext cx="2820021" cy="1759480"/>
          </a:xfrm>
          <a:prstGeom prst="rect">
            <a:avLst/>
          </a:prstGeom>
        </p:spPr>
      </p:pic>
      <p:sp>
        <p:nvSpPr>
          <p:cNvPr id="25" name="Rectangle 24">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2850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0" name="Straight Connector 1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Rectangle 2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22A0689-9D13-7F4B-F98D-4804496B32AB}"/>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kern="1200" dirty="0">
                <a:solidFill>
                  <a:schemeClr val="tx1"/>
                </a:solidFill>
                <a:latin typeface="Bahnschrift SemiBold Condensed" panose="020B0502040204020203" pitchFamily="34" charset="0"/>
              </a:rPr>
              <a:t>TEŞEKKÜRLER</a:t>
            </a:r>
          </a:p>
        </p:txBody>
      </p:sp>
      <p:sp>
        <p:nvSpPr>
          <p:cNvPr id="4" name="Metin kutusu 3">
            <a:extLst>
              <a:ext uri="{FF2B5EF4-FFF2-40B4-BE49-F238E27FC236}">
                <a16:creationId xmlns:a16="http://schemas.microsoft.com/office/drawing/2014/main" id="{A5981FD4-963A-0BD5-3F41-2C513188F600}"/>
              </a:ext>
            </a:extLst>
          </p:cNvPr>
          <p:cNvSpPr txBox="1"/>
          <p:nvPr/>
        </p:nvSpPr>
        <p:spPr>
          <a:xfrm>
            <a:off x="5102455" y="3590925"/>
            <a:ext cx="1981200" cy="369332"/>
          </a:xfrm>
          <a:prstGeom prst="rect">
            <a:avLst/>
          </a:prstGeom>
          <a:noFill/>
        </p:spPr>
        <p:txBody>
          <a:bodyPr wrap="square" rtlCol="0">
            <a:spAutoFit/>
          </a:bodyPr>
          <a:lstStyle/>
          <a:p>
            <a:r>
              <a:rPr lang="tr-TR" dirty="0">
                <a:latin typeface="Bahnschrift SemiBold Condensed" panose="020B0502040204020203" pitchFamily="34" charset="0"/>
              </a:rPr>
              <a:t>ZEHRA BETÜL GÜNDOĞDU</a:t>
            </a:r>
          </a:p>
        </p:txBody>
      </p:sp>
    </p:spTree>
    <p:extLst>
      <p:ext uri="{BB962C8B-B14F-4D97-AF65-F5344CB8AC3E}">
        <p14:creationId xmlns:p14="http://schemas.microsoft.com/office/powerpoint/2010/main" val="20248109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204</Words>
  <Application>Microsoft Office PowerPoint</Application>
  <PresentationFormat>Geniş ekran</PresentationFormat>
  <Paragraphs>15</Paragraphs>
  <Slides>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vt:i4>
      </vt:variant>
    </vt:vector>
  </HeadingPairs>
  <TitlesOfParts>
    <vt:vector size="13" baseType="lpstr">
      <vt:lpstr>Arial</vt:lpstr>
      <vt:lpstr>Bahnschrift SemiBold Condensed</vt:lpstr>
      <vt:lpstr>Calibri</vt:lpstr>
      <vt:lpstr>Calibri Light</vt:lpstr>
      <vt:lpstr>Office Teması</vt:lpstr>
      <vt:lpstr>İHRACATIN DOLAR VE TÜRK LİRASI PARA BİRİMİNE GÖRE  RİSK ANALİZİ</vt:lpstr>
      <vt:lpstr>İHRACAT NEDİR?</vt:lpstr>
      <vt:lpstr>İHRACATIN ÖNEMİ</vt:lpstr>
      <vt:lpstr>TABLOLAR</vt:lpstr>
      <vt:lpstr>DIŞ TİCARET İSTATİSTİKLERİ, MART 2022</vt:lpstr>
      <vt:lpstr>PowerPoint Sunusu</vt:lpstr>
      <vt:lpstr>VAR ANALİZİNDE</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İHRACATIN DOLAR VE TÜRK LİRASI PARA BİRİMİNE GÖRE  RİSK ANALİZİ</dc:title>
  <dc:creator>Zehra Betül GÜNDOĞDU</dc:creator>
  <cp:lastModifiedBy>Zehra Betül GÜNDOĞDU</cp:lastModifiedBy>
  <cp:revision>2</cp:revision>
  <dcterms:created xsi:type="dcterms:W3CDTF">2023-01-18T21:42:33Z</dcterms:created>
  <dcterms:modified xsi:type="dcterms:W3CDTF">2023-01-19T09:59:21Z</dcterms:modified>
</cp:coreProperties>
</file>