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  <p:sldId id="273" r:id="rId19"/>
    <p:sldId id="274" r:id="rId20"/>
  </p:sldIdLst>
  <p:sldSz cx="18288000" cy="10287000"/>
  <p:notesSz cx="6858000" cy="9144000"/>
  <p:embeddedFontLst>
    <p:embeddedFont>
      <p:font typeface="Caladea" panose="020B060402020202020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2857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771" r="-14274" b="-2813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3336679"/>
            <a:ext cx="18288000" cy="158240"/>
            <a:chOff x="0" y="0"/>
            <a:chExt cx="4816593" cy="4167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41676"/>
            </a:xfrm>
            <a:custGeom>
              <a:avLst/>
              <a:gdLst/>
              <a:ahLst/>
              <a:cxnLst/>
              <a:rect l="l" t="t" r="r" b="b"/>
              <a:pathLst>
                <a:path w="4816592" h="41676">
                  <a:moveTo>
                    <a:pt x="0" y="0"/>
                  </a:moveTo>
                  <a:lnTo>
                    <a:pt x="4816592" y="0"/>
                  </a:lnTo>
                  <a:lnTo>
                    <a:pt x="4816592" y="41676"/>
                  </a:lnTo>
                  <a:lnTo>
                    <a:pt x="0" y="41676"/>
                  </a:lnTo>
                  <a:close/>
                </a:path>
              </a:pathLst>
            </a:custGeom>
            <a:solidFill>
              <a:srgbClr val="AD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0" y="4327382"/>
            <a:ext cx="18288000" cy="248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19"/>
              </a:lnSpc>
            </a:pPr>
            <a:r>
              <a:rPr lang="en-US" sz="8799" dirty="0">
                <a:solidFill>
                  <a:srgbClr val="000000"/>
                </a:solidFill>
                <a:latin typeface="Caladea"/>
              </a:rPr>
              <a:t>Zehra Çakır</a:t>
            </a:r>
          </a:p>
          <a:p>
            <a:pPr algn="ctr">
              <a:lnSpc>
                <a:spcPts val="7280"/>
              </a:lnSpc>
            </a:pPr>
            <a:r>
              <a:rPr lang="en-US" sz="5200" dirty="0">
                <a:solidFill>
                  <a:srgbClr val="000000"/>
                </a:solidFill>
                <a:latin typeface="Caladea"/>
              </a:rPr>
              <a:t>DevOps Stajyeri</a:t>
            </a:r>
          </a:p>
        </p:txBody>
      </p:sp>
      <p:pic>
        <p:nvPicPr>
          <p:cNvPr id="10" name="Resim 9" descr="metin, yazı tipi, logo, grafik içeren bir resim&#10;&#10;Açıklama otomatik olarak oluşturuldu">
            <a:extLst>
              <a:ext uri="{FF2B5EF4-FFF2-40B4-BE49-F238E27FC236}">
                <a16:creationId xmlns:a16="http://schemas.microsoft.com/office/drawing/2014/main" id="{69D9CE8B-D114-5794-D3DA-8E858F6CA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7649045"/>
            <a:ext cx="4180929" cy="18224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463903"/>
            <a:ext cx="18288000" cy="316479"/>
            <a:chOff x="0" y="0"/>
            <a:chExt cx="24384000" cy="42197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4384000" cy="210986"/>
              <a:chOff x="0" y="0"/>
              <a:chExt cx="4816593" cy="4167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816592" cy="41676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1676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41676"/>
                    </a:lnTo>
                    <a:lnTo>
                      <a:pt x="0" y="41676"/>
                    </a:lnTo>
                    <a:close/>
                  </a:path>
                </a:pathLst>
              </a:custGeom>
              <a:solidFill>
                <a:srgbClr val="AD0000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210986"/>
              <a:ext cx="24384000" cy="210986"/>
              <a:chOff x="0" y="0"/>
              <a:chExt cx="4816593" cy="4167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816592" cy="41676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1676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41676"/>
                    </a:lnTo>
                    <a:lnTo>
                      <a:pt x="0" y="41676"/>
                    </a:lnTo>
                    <a:close/>
                  </a:path>
                </a:pathLst>
              </a:custGeom>
              <a:solidFill>
                <a:srgbClr val="AD000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10" name="Freeform 10"/>
          <p:cNvSpPr/>
          <p:nvPr/>
        </p:nvSpPr>
        <p:spPr>
          <a:xfrm>
            <a:off x="1028700" y="2391879"/>
            <a:ext cx="8268078" cy="6041264"/>
          </a:xfrm>
          <a:custGeom>
            <a:avLst/>
            <a:gdLst/>
            <a:ahLst/>
            <a:cxnLst/>
            <a:rect l="l" t="t" r="r" b="b"/>
            <a:pathLst>
              <a:path w="8268078" h="6041264">
                <a:moveTo>
                  <a:pt x="0" y="0"/>
                </a:moveTo>
                <a:lnTo>
                  <a:pt x="8268078" y="0"/>
                </a:lnTo>
                <a:lnTo>
                  <a:pt x="8268078" y="6041265"/>
                </a:lnTo>
                <a:lnTo>
                  <a:pt x="0" y="60412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3644129" y="6220770"/>
            <a:ext cx="5246498" cy="2141590"/>
            <a:chOff x="0" y="0"/>
            <a:chExt cx="1381794" cy="56404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81794" cy="564040"/>
            </a:xfrm>
            <a:custGeom>
              <a:avLst/>
              <a:gdLst/>
              <a:ahLst/>
              <a:cxnLst/>
              <a:rect l="l" t="t" r="r" b="b"/>
              <a:pathLst>
                <a:path w="1381794" h="564040">
                  <a:moveTo>
                    <a:pt x="0" y="0"/>
                  </a:moveTo>
                  <a:lnTo>
                    <a:pt x="1381794" y="0"/>
                  </a:lnTo>
                  <a:lnTo>
                    <a:pt x="1381794" y="564040"/>
                  </a:lnTo>
                  <a:lnTo>
                    <a:pt x="0" y="5640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AD0000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715"/>
            <a:ext cx="12147556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Caladea"/>
              </a:rPr>
              <a:t>Kubernetes-ConfigMap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8356944"/>
            <a:ext cx="8401957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Caladea"/>
              </a:rPr>
              <a:t>mini_proje_service.yaml</a:t>
            </a:r>
          </a:p>
        </p:txBody>
      </p:sp>
      <p:sp>
        <p:nvSpPr>
          <p:cNvPr id="17" name="Freeform 17"/>
          <p:cNvSpPr/>
          <p:nvPr/>
        </p:nvSpPr>
        <p:spPr>
          <a:xfrm>
            <a:off x="9880876" y="2370845"/>
            <a:ext cx="8053989" cy="6083332"/>
          </a:xfrm>
          <a:custGeom>
            <a:avLst/>
            <a:gdLst/>
            <a:ahLst/>
            <a:cxnLst/>
            <a:rect l="l" t="t" r="r" b="b"/>
            <a:pathLst>
              <a:path w="8053989" h="6083332">
                <a:moveTo>
                  <a:pt x="0" y="0"/>
                </a:moveTo>
                <a:lnTo>
                  <a:pt x="8053989" y="0"/>
                </a:lnTo>
                <a:lnTo>
                  <a:pt x="8053989" y="6083333"/>
                </a:lnTo>
                <a:lnTo>
                  <a:pt x="0" y="60833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0332142" y="8356944"/>
            <a:ext cx="7151456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 err="1">
                <a:solidFill>
                  <a:srgbClr val="000000"/>
                </a:solidFill>
                <a:latin typeface="Caladea"/>
              </a:rPr>
              <a:t>mini_proje_deploy.yaml</a:t>
            </a:r>
            <a:endParaRPr lang="en-US" sz="3000" dirty="0">
              <a:solidFill>
                <a:srgbClr val="000000"/>
              </a:solidFill>
              <a:latin typeface="Caladea"/>
            </a:endParaRPr>
          </a:p>
        </p:txBody>
      </p:sp>
      <p:grpSp>
        <p:nvGrpSpPr>
          <p:cNvPr id="19" name="Group 19"/>
          <p:cNvGrpSpPr/>
          <p:nvPr/>
        </p:nvGrpSpPr>
        <p:grpSpPr>
          <a:xfrm>
            <a:off x="13187735" y="7487523"/>
            <a:ext cx="4640553" cy="945621"/>
            <a:chOff x="0" y="0"/>
            <a:chExt cx="1222203" cy="24905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222203" cy="249052"/>
            </a:xfrm>
            <a:custGeom>
              <a:avLst/>
              <a:gdLst/>
              <a:ahLst/>
              <a:cxnLst/>
              <a:rect l="l" t="t" r="r" b="b"/>
              <a:pathLst>
                <a:path w="1222203" h="249052">
                  <a:moveTo>
                    <a:pt x="0" y="0"/>
                  </a:moveTo>
                  <a:lnTo>
                    <a:pt x="1222203" y="0"/>
                  </a:lnTo>
                  <a:lnTo>
                    <a:pt x="1222203" y="249052"/>
                  </a:lnTo>
                  <a:lnTo>
                    <a:pt x="0" y="2490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AD0000"/>
              </a:solidFill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22" name="Resim 21" descr="metin, yazı tipi, logo, grafik içeren bir resim&#10;&#10;Açıklama otomatik olarak oluşturuldu">
            <a:extLst>
              <a:ext uri="{FF2B5EF4-FFF2-40B4-BE49-F238E27FC236}">
                <a16:creationId xmlns:a16="http://schemas.microsoft.com/office/drawing/2014/main" id="{A460C991-F855-DFBF-7FE9-4B321E58C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" y="9456616"/>
            <a:ext cx="1922703" cy="8303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463903"/>
            <a:ext cx="18288000" cy="316479"/>
            <a:chOff x="0" y="0"/>
            <a:chExt cx="24384000" cy="42197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4384000" cy="210986"/>
              <a:chOff x="0" y="0"/>
              <a:chExt cx="4816593" cy="4167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816592" cy="41676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1676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41676"/>
                    </a:lnTo>
                    <a:lnTo>
                      <a:pt x="0" y="41676"/>
                    </a:lnTo>
                    <a:close/>
                  </a:path>
                </a:pathLst>
              </a:custGeom>
              <a:solidFill>
                <a:srgbClr val="AD0000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210986"/>
              <a:ext cx="24384000" cy="210986"/>
              <a:chOff x="0" y="0"/>
              <a:chExt cx="4816593" cy="4167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816592" cy="41676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1676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41676"/>
                    </a:lnTo>
                    <a:lnTo>
                      <a:pt x="0" y="41676"/>
                    </a:lnTo>
                    <a:close/>
                  </a:path>
                </a:pathLst>
              </a:custGeom>
              <a:solidFill>
                <a:srgbClr val="AD000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10" name="Freeform 10"/>
          <p:cNvSpPr/>
          <p:nvPr/>
        </p:nvSpPr>
        <p:spPr>
          <a:xfrm>
            <a:off x="1970687" y="3268119"/>
            <a:ext cx="13643484" cy="4075326"/>
          </a:xfrm>
          <a:custGeom>
            <a:avLst/>
            <a:gdLst/>
            <a:ahLst/>
            <a:cxnLst/>
            <a:rect l="l" t="t" r="r" b="b"/>
            <a:pathLst>
              <a:path w="13643484" h="4075326">
                <a:moveTo>
                  <a:pt x="0" y="0"/>
                </a:moveTo>
                <a:lnTo>
                  <a:pt x="13643484" y="0"/>
                </a:lnTo>
                <a:lnTo>
                  <a:pt x="13643484" y="4075327"/>
                </a:lnTo>
                <a:lnTo>
                  <a:pt x="0" y="40753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700" y="715"/>
            <a:ext cx="12147556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Caladea"/>
              </a:rPr>
              <a:t>Kubernetes-Kustomization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70687" y="7267246"/>
            <a:ext cx="13643484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Caladea"/>
              </a:rPr>
              <a:t>kustomization.yaml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2632274" y="5108125"/>
            <a:ext cx="7835019" cy="2159122"/>
            <a:chOff x="0" y="0"/>
            <a:chExt cx="2063544" cy="58872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63544" cy="588727"/>
            </a:xfrm>
            <a:custGeom>
              <a:avLst/>
              <a:gdLst/>
              <a:ahLst/>
              <a:cxnLst/>
              <a:rect l="l" t="t" r="r" b="b"/>
              <a:pathLst>
                <a:path w="2063544" h="588727">
                  <a:moveTo>
                    <a:pt x="0" y="0"/>
                  </a:moveTo>
                  <a:lnTo>
                    <a:pt x="2063544" y="0"/>
                  </a:lnTo>
                  <a:lnTo>
                    <a:pt x="2063544" y="588727"/>
                  </a:lnTo>
                  <a:lnTo>
                    <a:pt x="0" y="5887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AD0000"/>
              </a:solidFill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7" name="Resim 16" descr="metin, yazı tipi, logo, grafik içeren bir resim&#10;&#10;Açıklama otomatik olarak oluşturuldu">
            <a:extLst>
              <a:ext uri="{FF2B5EF4-FFF2-40B4-BE49-F238E27FC236}">
                <a16:creationId xmlns:a16="http://schemas.microsoft.com/office/drawing/2014/main" id="{A3524B31-832C-A978-3E0F-6BBD3617D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" y="9456616"/>
            <a:ext cx="1922703" cy="830384"/>
          </a:xfrm>
          <a:prstGeom prst="rect">
            <a:avLst/>
          </a:prstGeom>
        </p:spPr>
      </p:pic>
      <p:sp>
        <p:nvSpPr>
          <p:cNvPr id="18" name="TextBox 13">
            <a:extLst>
              <a:ext uri="{FF2B5EF4-FFF2-40B4-BE49-F238E27FC236}">
                <a16:creationId xmlns:a16="http://schemas.microsoft.com/office/drawing/2014/main" id="{06032BB1-B5B3-B658-4C0D-03AB7A9635FE}"/>
              </a:ext>
            </a:extLst>
          </p:cNvPr>
          <p:cNvSpPr txBox="1"/>
          <p:nvPr/>
        </p:nvSpPr>
        <p:spPr>
          <a:xfrm>
            <a:off x="0" y="1704182"/>
            <a:ext cx="18288000" cy="1042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ladea"/>
              </a:rPr>
              <a:t>Kustomization, yaml dosyalarını tek tek çalıştırmak yerine toplu çalıştırma imkanı sunar ve böyle hızlı ve tutarlı dağıtımlar sağlanmasını kolaylaştırır.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463903"/>
            <a:ext cx="18288000" cy="316479"/>
            <a:chOff x="0" y="0"/>
            <a:chExt cx="24384000" cy="42197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4384000" cy="210986"/>
              <a:chOff x="0" y="0"/>
              <a:chExt cx="4816593" cy="4167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816592" cy="41676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1676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41676"/>
                    </a:lnTo>
                    <a:lnTo>
                      <a:pt x="0" y="41676"/>
                    </a:lnTo>
                    <a:close/>
                  </a:path>
                </a:pathLst>
              </a:custGeom>
              <a:solidFill>
                <a:srgbClr val="AD0000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210986"/>
              <a:ext cx="24384000" cy="210986"/>
              <a:chOff x="0" y="0"/>
              <a:chExt cx="4816593" cy="4167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816592" cy="41676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1676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41676"/>
                    </a:lnTo>
                    <a:lnTo>
                      <a:pt x="0" y="41676"/>
                    </a:lnTo>
                    <a:close/>
                  </a:path>
                </a:pathLst>
              </a:custGeom>
              <a:solidFill>
                <a:srgbClr val="AD000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10" name="Freeform 10"/>
          <p:cNvSpPr/>
          <p:nvPr/>
        </p:nvSpPr>
        <p:spPr>
          <a:xfrm>
            <a:off x="5145934" y="3737665"/>
            <a:ext cx="6932387" cy="4581382"/>
          </a:xfrm>
          <a:custGeom>
            <a:avLst/>
            <a:gdLst/>
            <a:ahLst/>
            <a:cxnLst/>
            <a:rect l="l" t="t" r="r" b="b"/>
            <a:pathLst>
              <a:path w="6932387" h="4581382">
                <a:moveTo>
                  <a:pt x="0" y="0"/>
                </a:moveTo>
                <a:lnTo>
                  <a:pt x="6932387" y="0"/>
                </a:lnTo>
                <a:lnTo>
                  <a:pt x="6932387" y="4581382"/>
                </a:lnTo>
                <a:lnTo>
                  <a:pt x="0" y="45813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379" r="-4379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700" y="715"/>
            <a:ext cx="12147556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Caladea"/>
              </a:rPr>
              <a:t>Jenkins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0" y="1704182"/>
            <a:ext cx="18288000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ladea"/>
              </a:rPr>
              <a:t>   Jenkins, herhangi bir yazılım projesi için sürekli entegrasyon, sürekli teslim ve sürekli dağıtım (CI/CD) süreçlerini oluşturma ve yönetme konusunda geniş bir ekosisteme sahip bir araçtır.</a:t>
            </a:r>
          </a:p>
        </p:txBody>
      </p:sp>
      <p:pic>
        <p:nvPicPr>
          <p:cNvPr id="14" name="Resim 13" descr="metin, yazı tipi, logo, grafik içeren bir resim&#10;&#10;Açıklama otomatik olarak oluşturuldu">
            <a:extLst>
              <a:ext uri="{FF2B5EF4-FFF2-40B4-BE49-F238E27FC236}">
                <a16:creationId xmlns:a16="http://schemas.microsoft.com/office/drawing/2014/main" id="{E8A60A85-4183-4986-8798-14E33667D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" y="9456616"/>
            <a:ext cx="1922703" cy="8303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463903"/>
            <a:ext cx="18288000" cy="316479"/>
            <a:chOff x="0" y="0"/>
            <a:chExt cx="24384000" cy="42197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4384000" cy="210986"/>
              <a:chOff x="0" y="0"/>
              <a:chExt cx="4816593" cy="4167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816592" cy="41676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1676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41676"/>
                    </a:lnTo>
                    <a:lnTo>
                      <a:pt x="0" y="41676"/>
                    </a:lnTo>
                    <a:close/>
                  </a:path>
                </a:pathLst>
              </a:custGeom>
              <a:solidFill>
                <a:srgbClr val="AD0000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210986"/>
              <a:ext cx="24384000" cy="210986"/>
              <a:chOff x="0" y="0"/>
              <a:chExt cx="4816593" cy="4167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816592" cy="41676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1676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41676"/>
                    </a:lnTo>
                    <a:lnTo>
                      <a:pt x="0" y="41676"/>
                    </a:lnTo>
                    <a:close/>
                  </a:path>
                </a:pathLst>
              </a:custGeom>
              <a:solidFill>
                <a:srgbClr val="AD000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10" name="Freeform 10"/>
          <p:cNvSpPr/>
          <p:nvPr/>
        </p:nvSpPr>
        <p:spPr>
          <a:xfrm>
            <a:off x="1610749" y="2085549"/>
            <a:ext cx="5375514" cy="7230853"/>
          </a:xfrm>
          <a:custGeom>
            <a:avLst/>
            <a:gdLst/>
            <a:ahLst/>
            <a:cxnLst/>
            <a:rect l="l" t="t" r="r" b="b"/>
            <a:pathLst>
              <a:path w="5375514" h="7230853">
                <a:moveTo>
                  <a:pt x="0" y="0"/>
                </a:moveTo>
                <a:lnTo>
                  <a:pt x="5375513" y="0"/>
                </a:lnTo>
                <a:lnTo>
                  <a:pt x="5375513" y="7230852"/>
                </a:lnTo>
                <a:lnTo>
                  <a:pt x="0" y="72308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700" y="715"/>
            <a:ext cx="12147556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Caladea"/>
              </a:rPr>
              <a:t>ServiceAccount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1BB04FFF-7794-408C-C47F-0FBBBF06AC8B}"/>
              </a:ext>
            </a:extLst>
          </p:cNvPr>
          <p:cNvSpPr txBox="1"/>
          <p:nvPr/>
        </p:nvSpPr>
        <p:spPr>
          <a:xfrm>
            <a:off x="6986263" y="3160085"/>
            <a:ext cx="10879526" cy="15815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ladea"/>
              </a:rPr>
              <a:t>   Jenkinsfile’da kullanmış olduğum bu kubectl-sa.yaml dosyası, Kubernetes kümesi içinde bir hizmet hesabı oluşturur, </a:t>
            </a:r>
            <a:r>
              <a:rPr lang="es-ES" sz="3000" dirty="0">
                <a:solidFill>
                  <a:srgbClr val="000000"/>
                </a:solidFill>
                <a:latin typeface="Caladea"/>
              </a:rPr>
              <a:t>rol oluşturur ve bu role ilişkilendirme işlemlerini yapar.</a:t>
            </a:r>
            <a:endParaRPr lang="en-US" sz="3000" dirty="0">
              <a:solidFill>
                <a:srgbClr val="000000"/>
              </a:solidFill>
              <a:latin typeface="Caladea"/>
            </a:endParaRPr>
          </a:p>
        </p:txBody>
      </p:sp>
      <p:pic>
        <p:nvPicPr>
          <p:cNvPr id="14" name="Resim 13" descr="metin, yazı tipi, logo, grafik içeren bir resim&#10;&#10;Açıklama otomatik olarak oluşturuldu">
            <a:extLst>
              <a:ext uri="{FF2B5EF4-FFF2-40B4-BE49-F238E27FC236}">
                <a16:creationId xmlns:a16="http://schemas.microsoft.com/office/drawing/2014/main" id="{FE4C24F7-8EF5-88B5-AD2D-547AD813F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" y="9456616"/>
            <a:ext cx="1922703" cy="83038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463903"/>
            <a:ext cx="18288000" cy="316479"/>
            <a:chOff x="0" y="0"/>
            <a:chExt cx="24384000" cy="42197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4384000" cy="210986"/>
              <a:chOff x="0" y="0"/>
              <a:chExt cx="4816593" cy="4167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816592" cy="41676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1676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41676"/>
                    </a:lnTo>
                    <a:lnTo>
                      <a:pt x="0" y="41676"/>
                    </a:lnTo>
                    <a:close/>
                  </a:path>
                </a:pathLst>
              </a:custGeom>
              <a:solidFill>
                <a:srgbClr val="AD0000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210986"/>
              <a:ext cx="24384000" cy="210986"/>
              <a:chOff x="0" y="0"/>
              <a:chExt cx="4816593" cy="4167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816592" cy="41676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1676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41676"/>
                    </a:lnTo>
                    <a:lnTo>
                      <a:pt x="0" y="41676"/>
                    </a:lnTo>
                    <a:close/>
                  </a:path>
                </a:pathLst>
              </a:custGeom>
              <a:solidFill>
                <a:srgbClr val="AD000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10" name="Freeform 10"/>
          <p:cNvSpPr/>
          <p:nvPr/>
        </p:nvSpPr>
        <p:spPr>
          <a:xfrm>
            <a:off x="1028700" y="2364249"/>
            <a:ext cx="5825942" cy="6526020"/>
          </a:xfrm>
          <a:custGeom>
            <a:avLst/>
            <a:gdLst/>
            <a:ahLst/>
            <a:cxnLst/>
            <a:rect l="l" t="t" r="r" b="b"/>
            <a:pathLst>
              <a:path w="7266415" h="7651288">
                <a:moveTo>
                  <a:pt x="0" y="0"/>
                </a:moveTo>
                <a:lnTo>
                  <a:pt x="7266414" y="0"/>
                </a:lnTo>
                <a:lnTo>
                  <a:pt x="7266414" y="7651288"/>
                </a:lnTo>
                <a:lnTo>
                  <a:pt x="0" y="76512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700" y="715"/>
            <a:ext cx="12147556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Caladea"/>
              </a:rPr>
              <a:t>Jenkinsfile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1384CFA-E76A-1D4C-5CF1-FF94DA9059C6}"/>
              </a:ext>
            </a:extLst>
          </p:cNvPr>
          <p:cNvSpPr txBox="1"/>
          <p:nvPr/>
        </p:nvSpPr>
        <p:spPr>
          <a:xfrm>
            <a:off x="7315200" y="3023368"/>
            <a:ext cx="9677401" cy="10429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ladea"/>
              </a:rPr>
              <a:t>   </a:t>
            </a:r>
            <a:r>
              <a:rPr lang="en-US" sz="3000" dirty="0" err="1">
                <a:solidFill>
                  <a:srgbClr val="000000"/>
                </a:solidFill>
                <a:latin typeface="Caladea"/>
              </a:rPr>
              <a:t>Burada</a:t>
            </a:r>
            <a:r>
              <a:rPr lang="en-US" sz="3000" dirty="0">
                <a:solidFill>
                  <a:srgbClr val="000000"/>
                </a:solidFill>
                <a:latin typeface="Caladea"/>
              </a:rPr>
              <a:t> Jenkins </a:t>
            </a:r>
            <a:r>
              <a:rPr lang="en-US" sz="3000" dirty="0" err="1">
                <a:solidFill>
                  <a:srgbClr val="000000"/>
                </a:solidFill>
                <a:latin typeface="Caladea"/>
              </a:rPr>
              <a:t>ajanı</a:t>
            </a:r>
            <a:r>
              <a:rPr lang="en-US" sz="3000" dirty="0">
                <a:solidFill>
                  <a:srgbClr val="000000"/>
                </a:solidFill>
                <a:latin typeface="Caladea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ladea"/>
              </a:rPr>
              <a:t>kubernetes</a:t>
            </a:r>
            <a:r>
              <a:rPr lang="en-US" sz="3000" dirty="0">
                <a:solidFill>
                  <a:srgbClr val="000000"/>
                </a:solidFill>
                <a:latin typeface="Caladea"/>
              </a:rPr>
              <a:t> içinde </a:t>
            </a:r>
            <a:r>
              <a:rPr lang="en-US" sz="3000" dirty="0" err="1">
                <a:solidFill>
                  <a:srgbClr val="000000"/>
                </a:solidFill>
                <a:latin typeface="Caladea"/>
              </a:rPr>
              <a:t>başlatılır</a:t>
            </a:r>
            <a:r>
              <a:rPr lang="en-US" sz="3000" dirty="0">
                <a:solidFill>
                  <a:srgbClr val="000000"/>
                </a:solidFill>
                <a:latin typeface="Caladea"/>
              </a:rPr>
              <a:t>. Bu </a:t>
            </a:r>
            <a:r>
              <a:rPr lang="en-US" sz="3000" dirty="0" err="1">
                <a:solidFill>
                  <a:srgbClr val="000000"/>
                </a:solidFill>
                <a:latin typeface="Caladea"/>
              </a:rPr>
              <a:t>ajan</a:t>
            </a:r>
            <a:r>
              <a:rPr lang="en-US" sz="3000" dirty="0">
                <a:solidFill>
                  <a:srgbClr val="000000"/>
                </a:solidFill>
                <a:latin typeface="Caladea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ladea"/>
              </a:rPr>
              <a:t>burda</a:t>
            </a:r>
            <a:r>
              <a:rPr lang="en-US" sz="3000" dirty="0">
                <a:solidFill>
                  <a:srgbClr val="000000"/>
                </a:solidFill>
                <a:latin typeface="Caladea"/>
              </a:rPr>
              <a:t> bir pod oluşturur.</a:t>
            </a:r>
          </a:p>
        </p:txBody>
      </p:sp>
      <p:pic>
        <p:nvPicPr>
          <p:cNvPr id="14" name="Resim 13" descr="metin, yazı tipi, logo, grafik içeren bir resim&#10;&#10;Açıklama otomatik olarak oluşturuldu">
            <a:extLst>
              <a:ext uri="{FF2B5EF4-FFF2-40B4-BE49-F238E27FC236}">
                <a16:creationId xmlns:a16="http://schemas.microsoft.com/office/drawing/2014/main" id="{80097ECE-8A89-1E00-D05E-6DE2B2AB3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" y="9456616"/>
            <a:ext cx="1922703" cy="83038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463903"/>
            <a:ext cx="18288000" cy="316479"/>
            <a:chOff x="0" y="0"/>
            <a:chExt cx="24384000" cy="42197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4384000" cy="210986"/>
              <a:chOff x="0" y="0"/>
              <a:chExt cx="4816593" cy="4167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816592" cy="41676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1676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41676"/>
                    </a:lnTo>
                    <a:lnTo>
                      <a:pt x="0" y="41676"/>
                    </a:lnTo>
                    <a:close/>
                  </a:path>
                </a:pathLst>
              </a:custGeom>
              <a:solidFill>
                <a:srgbClr val="AD0000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210986"/>
              <a:ext cx="24384000" cy="210986"/>
              <a:chOff x="0" y="0"/>
              <a:chExt cx="4816593" cy="4167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816592" cy="41676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1676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41676"/>
                    </a:lnTo>
                    <a:lnTo>
                      <a:pt x="0" y="41676"/>
                    </a:lnTo>
                    <a:close/>
                  </a:path>
                </a:pathLst>
              </a:custGeom>
              <a:solidFill>
                <a:srgbClr val="AD000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10" name="Freeform 10"/>
          <p:cNvSpPr/>
          <p:nvPr/>
        </p:nvSpPr>
        <p:spPr>
          <a:xfrm>
            <a:off x="1028700" y="2437789"/>
            <a:ext cx="15859088" cy="4059551"/>
          </a:xfrm>
          <a:custGeom>
            <a:avLst/>
            <a:gdLst/>
            <a:ahLst/>
            <a:cxnLst/>
            <a:rect l="l" t="t" r="r" b="b"/>
            <a:pathLst>
              <a:path w="15859088" h="5037054">
                <a:moveTo>
                  <a:pt x="0" y="0"/>
                </a:moveTo>
                <a:lnTo>
                  <a:pt x="15859088" y="0"/>
                </a:lnTo>
                <a:lnTo>
                  <a:pt x="15859088" y="5037054"/>
                </a:lnTo>
                <a:lnTo>
                  <a:pt x="0" y="5037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700" y="715"/>
            <a:ext cx="12147556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Caladea"/>
              </a:rPr>
              <a:t>Jenkinsfile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0D06716F-E811-BC9E-0579-B0285D8FEFBF}"/>
              </a:ext>
            </a:extLst>
          </p:cNvPr>
          <p:cNvSpPr txBox="1"/>
          <p:nvPr/>
        </p:nvSpPr>
        <p:spPr>
          <a:xfrm>
            <a:off x="838200" y="6593245"/>
            <a:ext cx="16306800" cy="15815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ladea"/>
              </a:rPr>
              <a:t>   Test </a:t>
            </a:r>
            <a:r>
              <a:rPr lang="en-US" sz="3000" dirty="0" err="1">
                <a:solidFill>
                  <a:srgbClr val="000000"/>
                </a:solidFill>
                <a:latin typeface="Caladea"/>
              </a:rPr>
              <a:t>aşaması</a:t>
            </a:r>
            <a:r>
              <a:rPr lang="en-US" sz="3000" dirty="0">
                <a:solidFill>
                  <a:srgbClr val="000000"/>
                </a:solidFill>
                <a:latin typeface="Caladea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Caladea"/>
              </a:rPr>
              <a:t>verilen</a:t>
            </a:r>
            <a:r>
              <a:rPr lang="en-US" sz="3000" dirty="0">
                <a:solidFill>
                  <a:srgbClr val="000000"/>
                </a:solidFill>
                <a:latin typeface="Caladea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ladea"/>
              </a:rPr>
              <a:t>Github</a:t>
            </a:r>
            <a:r>
              <a:rPr lang="en-US" sz="3000" dirty="0">
                <a:solidFill>
                  <a:srgbClr val="000000"/>
                </a:solidFill>
                <a:latin typeface="Caladea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ladea"/>
              </a:rPr>
              <a:t>deposundan</a:t>
            </a:r>
            <a:r>
              <a:rPr lang="en-US" sz="3000" dirty="0">
                <a:solidFill>
                  <a:srgbClr val="000000"/>
                </a:solidFill>
                <a:latin typeface="Caladea"/>
              </a:rPr>
              <a:t> main </a:t>
            </a:r>
            <a:r>
              <a:rPr lang="en-US" sz="3000" dirty="0" err="1">
                <a:solidFill>
                  <a:srgbClr val="000000"/>
                </a:solidFill>
                <a:latin typeface="Caladea"/>
              </a:rPr>
              <a:t>dalındaki</a:t>
            </a:r>
            <a:r>
              <a:rPr lang="en-US" sz="3000" dirty="0">
                <a:solidFill>
                  <a:srgbClr val="000000"/>
                </a:solidFill>
                <a:latin typeface="Caladea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ladea"/>
              </a:rPr>
              <a:t>kodu</a:t>
            </a:r>
            <a:r>
              <a:rPr lang="en-US" sz="3000" dirty="0">
                <a:solidFill>
                  <a:srgbClr val="000000"/>
                </a:solidFill>
                <a:latin typeface="Caladea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ladea"/>
              </a:rPr>
              <a:t>alır</a:t>
            </a:r>
            <a:r>
              <a:rPr lang="en-US" sz="3000" dirty="0">
                <a:solidFill>
                  <a:srgbClr val="000000"/>
                </a:solidFill>
                <a:latin typeface="Caladea"/>
              </a:rPr>
              <a:t>.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ladea"/>
              </a:rPr>
              <a:t>    Build-Docker-Image, Docker </a:t>
            </a:r>
            <a:r>
              <a:rPr lang="en-US" sz="3000" dirty="0" err="1">
                <a:solidFill>
                  <a:srgbClr val="000000"/>
                </a:solidFill>
                <a:latin typeface="Caladea"/>
              </a:rPr>
              <a:t>image’ını</a:t>
            </a:r>
            <a:r>
              <a:rPr lang="en-US" sz="3000" dirty="0">
                <a:solidFill>
                  <a:srgbClr val="000000"/>
                </a:solidFill>
                <a:latin typeface="Caladea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ladea"/>
              </a:rPr>
              <a:t>Github</a:t>
            </a:r>
            <a:r>
              <a:rPr lang="en-US" sz="3000" dirty="0">
                <a:solidFill>
                  <a:srgbClr val="000000"/>
                </a:solidFill>
                <a:latin typeface="Caladea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ladea"/>
              </a:rPr>
              <a:t>deposundan</a:t>
            </a:r>
            <a:r>
              <a:rPr lang="en-US" sz="3000" dirty="0">
                <a:solidFill>
                  <a:srgbClr val="000000"/>
                </a:solidFill>
                <a:latin typeface="Caladea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ladea"/>
              </a:rPr>
              <a:t>alınan</a:t>
            </a:r>
            <a:r>
              <a:rPr lang="en-US" sz="3000" dirty="0">
                <a:solidFill>
                  <a:srgbClr val="000000"/>
                </a:solidFill>
                <a:latin typeface="Caladea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ladea"/>
              </a:rPr>
              <a:t>belirli</a:t>
            </a:r>
            <a:r>
              <a:rPr lang="en-US" sz="3000" dirty="0">
                <a:solidFill>
                  <a:srgbClr val="000000"/>
                </a:solidFill>
                <a:latin typeface="Caladea"/>
              </a:rPr>
              <a:t> bir commit </a:t>
            </a:r>
            <a:r>
              <a:rPr lang="en-US" sz="3000" dirty="0" err="1">
                <a:solidFill>
                  <a:srgbClr val="000000"/>
                </a:solidFill>
                <a:latin typeface="Caladea"/>
              </a:rPr>
              <a:t>Id’sini</a:t>
            </a:r>
            <a:r>
              <a:rPr lang="en-US" sz="3000" dirty="0">
                <a:solidFill>
                  <a:srgbClr val="000000"/>
                </a:solidFill>
                <a:latin typeface="Caladea"/>
              </a:rPr>
              <a:t> tag </a:t>
            </a:r>
            <a:r>
              <a:rPr lang="en-US" sz="3000" dirty="0" err="1">
                <a:solidFill>
                  <a:srgbClr val="000000"/>
                </a:solidFill>
                <a:latin typeface="Caladea"/>
              </a:rPr>
              <a:t>olarak</a:t>
            </a:r>
            <a:r>
              <a:rPr lang="en-US" sz="3000" dirty="0">
                <a:solidFill>
                  <a:srgbClr val="000000"/>
                </a:solidFill>
                <a:latin typeface="Caladea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ladea"/>
              </a:rPr>
              <a:t>ekleyip</a:t>
            </a:r>
            <a:r>
              <a:rPr lang="en-US" sz="3000" dirty="0">
                <a:solidFill>
                  <a:srgbClr val="000000"/>
                </a:solidFill>
                <a:latin typeface="Caladea"/>
              </a:rPr>
              <a:t> build </a:t>
            </a:r>
            <a:r>
              <a:rPr lang="en-US" sz="3000" dirty="0" err="1">
                <a:solidFill>
                  <a:srgbClr val="000000"/>
                </a:solidFill>
                <a:latin typeface="Caladea"/>
              </a:rPr>
              <a:t>eder</a:t>
            </a:r>
            <a:r>
              <a:rPr lang="en-US" sz="3000" dirty="0">
                <a:solidFill>
                  <a:srgbClr val="000000"/>
                </a:solidFill>
                <a:latin typeface="Caladea"/>
              </a:rPr>
              <a:t>.</a:t>
            </a:r>
          </a:p>
        </p:txBody>
      </p:sp>
      <p:pic>
        <p:nvPicPr>
          <p:cNvPr id="14" name="Resim 13" descr="metin, yazı tipi, logo, grafik içeren bir resim&#10;&#10;Açıklama otomatik olarak oluşturuldu">
            <a:extLst>
              <a:ext uri="{FF2B5EF4-FFF2-40B4-BE49-F238E27FC236}">
                <a16:creationId xmlns:a16="http://schemas.microsoft.com/office/drawing/2014/main" id="{89D1F73C-40FB-91B8-826E-30DFF8727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" y="9456616"/>
            <a:ext cx="1922703" cy="83038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463903"/>
            <a:ext cx="18288000" cy="316479"/>
            <a:chOff x="0" y="0"/>
            <a:chExt cx="24384000" cy="42197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4384000" cy="210986"/>
              <a:chOff x="0" y="0"/>
              <a:chExt cx="4816593" cy="4167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816592" cy="41676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1676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41676"/>
                    </a:lnTo>
                    <a:lnTo>
                      <a:pt x="0" y="41676"/>
                    </a:lnTo>
                    <a:close/>
                  </a:path>
                </a:pathLst>
              </a:custGeom>
              <a:solidFill>
                <a:srgbClr val="AD0000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210986"/>
              <a:ext cx="24384000" cy="210986"/>
              <a:chOff x="0" y="0"/>
              <a:chExt cx="4816593" cy="4167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816592" cy="41676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1676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41676"/>
                    </a:lnTo>
                    <a:lnTo>
                      <a:pt x="0" y="41676"/>
                    </a:lnTo>
                    <a:close/>
                  </a:path>
                </a:pathLst>
              </a:custGeom>
              <a:solidFill>
                <a:srgbClr val="AD000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10" name="Freeform 10"/>
          <p:cNvSpPr/>
          <p:nvPr/>
        </p:nvSpPr>
        <p:spPr>
          <a:xfrm>
            <a:off x="1028700" y="3047411"/>
            <a:ext cx="16074408" cy="3487999"/>
          </a:xfrm>
          <a:custGeom>
            <a:avLst/>
            <a:gdLst/>
            <a:ahLst/>
            <a:cxnLst/>
            <a:rect l="l" t="t" r="r" b="b"/>
            <a:pathLst>
              <a:path w="16074408" h="3487999">
                <a:moveTo>
                  <a:pt x="0" y="0"/>
                </a:moveTo>
                <a:lnTo>
                  <a:pt x="16074408" y="0"/>
                </a:lnTo>
                <a:lnTo>
                  <a:pt x="16074408" y="3487999"/>
                </a:lnTo>
                <a:lnTo>
                  <a:pt x="0" y="34879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700" y="715"/>
            <a:ext cx="12147556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Caladea"/>
              </a:rPr>
              <a:t>Jenkinsfile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50FAB43A-ACD6-A8CE-97C3-2B9B68652CBE}"/>
              </a:ext>
            </a:extLst>
          </p:cNvPr>
          <p:cNvSpPr txBox="1"/>
          <p:nvPr/>
        </p:nvSpPr>
        <p:spPr>
          <a:xfrm>
            <a:off x="685800" y="6691357"/>
            <a:ext cx="16916400" cy="10429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Caladea"/>
              </a:rPr>
              <a:t>Run’da</a:t>
            </a:r>
            <a:r>
              <a:rPr lang="en-US" sz="3000" dirty="0">
                <a:solidFill>
                  <a:srgbClr val="000000"/>
                </a:solidFill>
                <a:latin typeface="Caladea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ladea"/>
              </a:rPr>
              <a:t>ise</a:t>
            </a:r>
            <a:r>
              <a:rPr lang="en-US" sz="3000" dirty="0">
                <a:solidFill>
                  <a:srgbClr val="000000"/>
                </a:solidFill>
                <a:latin typeface="Caladea"/>
              </a:rPr>
              <a:t> Docker </a:t>
            </a:r>
            <a:r>
              <a:rPr lang="en-US" sz="3000" dirty="0" err="1">
                <a:solidFill>
                  <a:srgbClr val="000000"/>
                </a:solidFill>
                <a:latin typeface="Caladea"/>
              </a:rPr>
              <a:t>Hub’a</a:t>
            </a:r>
            <a:r>
              <a:rPr lang="en-US" sz="3000" dirty="0">
                <a:solidFill>
                  <a:srgbClr val="000000"/>
                </a:solidFill>
                <a:latin typeface="Caladea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ladea"/>
              </a:rPr>
              <a:t>giriş</a:t>
            </a:r>
            <a:r>
              <a:rPr lang="en-US" sz="3000" dirty="0">
                <a:solidFill>
                  <a:srgbClr val="000000"/>
                </a:solidFill>
                <a:latin typeface="Caladea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ladea"/>
              </a:rPr>
              <a:t>yapar</a:t>
            </a:r>
            <a:r>
              <a:rPr lang="en-US" sz="3000" dirty="0">
                <a:solidFill>
                  <a:srgbClr val="000000"/>
                </a:solidFill>
                <a:latin typeface="Caladea"/>
              </a:rPr>
              <a:t> ve commit </a:t>
            </a:r>
            <a:r>
              <a:rPr lang="en-US" sz="3000" dirty="0" err="1">
                <a:solidFill>
                  <a:srgbClr val="000000"/>
                </a:solidFill>
                <a:latin typeface="Caladea"/>
              </a:rPr>
              <a:t>Id’si</a:t>
            </a:r>
            <a:r>
              <a:rPr lang="en-US" sz="3000" dirty="0">
                <a:solidFill>
                  <a:srgbClr val="000000"/>
                </a:solidFill>
                <a:latin typeface="Caladea"/>
              </a:rPr>
              <a:t> tag </a:t>
            </a:r>
            <a:r>
              <a:rPr lang="en-US" sz="3000" dirty="0" err="1">
                <a:solidFill>
                  <a:srgbClr val="000000"/>
                </a:solidFill>
                <a:latin typeface="Caladea"/>
              </a:rPr>
              <a:t>olarak</a:t>
            </a:r>
            <a:r>
              <a:rPr lang="en-US" sz="3000" dirty="0">
                <a:solidFill>
                  <a:srgbClr val="000000"/>
                </a:solidFill>
                <a:latin typeface="Caladea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ladea"/>
              </a:rPr>
              <a:t>verilen</a:t>
            </a:r>
            <a:r>
              <a:rPr lang="en-US" sz="3000" dirty="0">
                <a:solidFill>
                  <a:srgbClr val="000000"/>
                </a:solidFill>
                <a:latin typeface="Caladea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ladea"/>
              </a:rPr>
              <a:t>image’i</a:t>
            </a:r>
            <a:r>
              <a:rPr lang="en-US" sz="3000" dirty="0">
                <a:solidFill>
                  <a:srgbClr val="000000"/>
                </a:solidFill>
                <a:latin typeface="Caladea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ladea"/>
              </a:rPr>
              <a:t>pushlar</a:t>
            </a:r>
            <a:r>
              <a:rPr lang="en-US" sz="3000" dirty="0">
                <a:solidFill>
                  <a:srgbClr val="000000"/>
                </a:solidFill>
                <a:latin typeface="Caladea"/>
              </a:rPr>
              <a:t>. Test </a:t>
            </a:r>
            <a:r>
              <a:rPr lang="en-US" sz="3000" dirty="0" err="1">
                <a:solidFill>
                  <a:srgbClr val="000000"/>
                </a:solidFill>
                <a:latin typeface="Caladea"/>
              </a:rPr>
              <a:t>etmek</a:t>
            </a:r>
            <a:r>
              <a:rPr lang="en-US" sz="3000" dirty="0">
                <a:solidFill>
                  <a:srgbClr val="000000"/>
                </a:solidFill>
                <a:latin typeface="Caladea"/>
              </a:rPr>
              <a:t> için </a:t>
            </a:r>
            <a:r>
              <a:rPr lang="en-US" sz="3000" dirty="0" err="1">
                <a:solidFill>
                  <a:srgbClr val="000000"/>
                </a:solidFill>
                <a:latin typeface="Caladea"/>
              </a:rPr>
              <a:t>image’ı</a:t>
            </a:r>
            <a:r>
              <a:rPr lang="en-US" sz="3000" dirty="0">
                <a:solidFill>
                  <a:srgbClr val="000000"/>
                </a:solidFill>
                <a:latin typeface="Caladea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ladea"/>
              </a:rPr>
              <a:t>çalıştırır</a:t>
            </a:r>
            <a:r>
              <a:rPr lang="en-US" sz="3000" dirty="0">
                <a:solidFill>
                  <a:srgbClr val="000000"/>
                </a:solidFill>
                <a:latin typeface="Caladea"/>
              </a:rPr>
              <a:t>.</a:t>
            </a:r>
          </a:p>
        </p:txBody>
      </p:sp>
      <p:pic>
        <p:nvPicPr>
          <p:cNvPr id="14" name="Resim 13" descr="metin, yazı tipi, logo, grafik içeren bir resim&#10;&#10;Açıklama otomatik olarak oluşturuldu">
            <a:extLst>
              <a:ext uri="{FF2B5EF4-FFF2-40B4-BE49-F238E27FC236}">
                <a16:creationId xmlns:a16="http://schemas.microsoft.com/office/drawing/2014/main" id="{79274012-3EED-2A2B-E916-C74E1B9A6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" y="9456616"/>
            <a:ext cx="1922703" cy="83038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463903"/>
            <a:ext cx="18288000" cy="316479"/>
            <a:chOff x="0" y="0"/>
            <a:chExt cx="24384000" cy="42197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4384000" cy="210986"/>
              <a:chOff x="0" y="0"/>
              <a:chExt cx="4816593" cy="4167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816592" cy="41676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1676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41676"/>
                    </a:lnTo>
                    <a:lnTo>
                      <a:pt x="0" y="41676"/>
                    </a:lnTo>
                    <a:close/>
                  </a:path>
                </a:pathLst>
              </a:custGeom>
              <a:solidFill>
                <a:srgbClr val="AD0000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210986"/>
              <a:ext cx="24384000" cy="210986"/>
              <a:chOff x="0" y="0"/>
              <a:chExt cx="4816593" cy="4167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816592" cy="41676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1676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41676"/>
                    </a:lnTo>
                    <a:lnTo>
                      <a:pt x="0" y="41676"/>
                    </a:lnTo>
                    <a:close/>
                  </a:path>
                </a:pathLst>
              </a:custGeom>
              <a:solidFill>
                <a:srgbClr val="AD000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10" name="Freeform 10"/>
          <p:cNvSpPr/>
          <p:nvPr/>
        </p:nvSpPr>
        <p:spPr>
          <a:xfrm>
            <a:off x="417013" y="3045057"/>
            <a:ext cx="17008992" cy="2292703"/>
          </a:xfrm>
          <a:custGeom>
            <a:avLst/>
            <a:gdLst/>
            <a:ahLst/>
            <a:cxnLst/>
            <a:rect l="l" t="t" r="r" b="b"/>
            <a:pathLst>
              <a:path w="17008992" h="2292703">
                <a:moveTo>
                  <a:pt x="0" y="0"/>
                </a:moveTo>
                <a:lnTo>
                  <a:pt x="17008992" y="0"/>
                </a:lnTo>
                <a:lnTo>
                  <a:pt x="17008992" y="2292703"/>
                </a:lnTo>
                <a:lnTo>
                  <a:pt x="0" y="22927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700" y="715"/>
            <a:ext cx="12147556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Caladea"/>
              </a:rPr>
              <a:t>Jenkinsfile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E52E2D85-F549-5CC6-AF02-B3C4559AD09E}"/>
              </a:ext>
            </a:extLst>
          </p:cNvPr>
          <p:cNvSpPr txBox="1"/>
          <p:nvPr/>
        </p:nvSpPr>
        <p:spPr>
          <a:xfrm>
            <a:off x="304800" y="5413398"/>
            <a:ext cx="17221200" cy="504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ladea"/>
              </a:rPr>
              <a:t>   Kubernetes deploy </a:t>
            </a:r>
            <a:r>
              <a:rPr lang="en-US" sz="3000" dirty="0" err="1">
                <a:solidFill>
                  <a:srgbClr val="000000"/>
                </a:solidFill>
                <a:latin typeface="Caladea"/>
              </a:rPr>
              <a:t>dosyasındaki</a:t>
            </a:r>
            <a:r>
              <a:rPr lang="en-US" sz="3000" dirty="0">
                <a:solidFill>
                  <a:srgbClr val="000000"/>
                </a:solidFill>
                <a:latin typeface="Caladea"/>
              </a:rPr>
              <a:t> image </a:t>
            </a:r>
            <a:r>
              <a:rPr lang="en-US" sz="3000" dirty="0" err="1">
                <a:solidFill>
                  <a:srgbClr val="000000"/>
                </a:solidFill>
                <a:latin typeface="Caladea"/>
              </a:rPr>
              <a:t>tag’ini</a:t>
            </a:r>
            <a:r>
              <a:rPr lang="en-US" sz="3000" dirty="0">
                <a:solidFill>
                  <a:srgbClr val="000000"/>
                </a:solidFill>
                <a:latin typeface="Caladea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ladea"/>
              </a:rPr>
              <a:t>günceller</a:t>
            </a:r>
            <a:r>
              <a:rPr lang="en-US" sz="3000" dirty="0">
                <a:solidFill>
                  <a:srgbClr val="000000"/>
                </a:solidFill>
                <a:latin typeface="Caladea"/>
              </a:rPr>
              <a:t> ve </a:t>
            </a:r>
            <a:r>
              <a:rPr lang="en-US" sz="3000" dirty="0" err="1">
                <a:solidFill>
                  <a:srgbClr val="000000"/>
                </a:solidFill>
                <a:latin typeface="Caladea"/>
              </a:rPr>
              <a:t>değişiklikleri</a:t>
            </a:r>
            <a:r>
              <a:rPr lang="en-US" sz="3000" dirty="0">
                <a:solidFill>
                  <a:srgbClr val="000000"/>
                </a:solidFill>
                <a:latin typeface="Caladea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ladea"/>
              </a:rPr>
              <a:t>uygular</a:t>
            </a:r>
            <a:r>
              <a:rPr lang="en-US" sz="3000" dirty="0">
                <a:solidFill>
                  <a:srgbClr val="000000"/>
                </a:solidFill>
                <a:latin typeface="Caladea"/>
              </a:rPr>
              <a:t>.</a:t>
            </a:r>
          </a:p>
        </p:txBody>
      </p:sp>
      <p:pic>
        <p:nvPicPr>
          <p:cNvPr id="14" name="Resim 13" descr="metin, yazı tipi, logo, grafik içeren bir resim&#10;&#10;Açıklama otomatik olarak oluşturuldu">
            <a:extLst>
              <a:ext uri="{FF2B5EF4-FFF2-40B4-BE49-F238E27FC236}">
                <a16:creationId xmlns:a16="http://schemas.microsoft.com/office/drawing/2014/main" id="{12A59882-CA64-EB4F-530E-5C177BCB4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" y="9456616"/>
            <a:ext cx="1922703" cy="83038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463903"/>
            <a:ext cx="18288000" cy="316479"/>
            <a:chOff x="0" y="0"/>
            <a:chExt cx="24384000" cy="42197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4384000" cy="210986"/>
              <a:chOff x="0" y="0"/>
              <a:chExt cx="4816593" cy="4167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816592" cy="41676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1676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41676"/>
                    </a:lnTo>
                    <a:lnTo>
                      <a:pt x="0" y="41676"/>
                    </a:lnTo>
                    <a:close/>
                  </a:path>
                </a:pathLst>
              </a:custGeom>
              <a:solidFill>
                <a:srgbClr val="AD0000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210986"/>
              <a:ext cx="24384000" cy="210986"/>
              <a:chOff x="0" y="0"/>
              <a:chExt cx="4816593" cy="4167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816592" cy="41676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1676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41676"/>
                    </a:lnTo>
                    <a:lnTo>
                      <a:pt x="0" y="41676"/>
                    </a:lnTo>
                    <a:close/>
                  </a:path>
                </a:pathLst>
              </a:custGeom>
              <a:solidFill>
                <a:srgbClr val="AD000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10" name="Freeform 10"/>
          <p:cNvSpPr/>
          <p:nvPr/>
        </p:nvSpPr>
        <p:spPr>
          <a:xfrm>
            <a:off x="3836632" y="2077060"/>
            <a:ext cx="9339624" cy="7181240"/>
          </a:xfrm>
          <a:custGeom>
            <a:avLst/>
            <a:gdLst/>
            <a:ahLst/>
            <a:cxnLst/>
            <a:rect l="l" t="t" r="r" b="b"/>
            <a:pathLst>
              <a:path w="9339624" h="7181240">
                <a:moveTo>
                  <a:pt x="0" y="0"/>
                </a:moveTo>
                <a:lnTo>
                  <a:pt x="9339624" y="0"/>
                </a:lnTo>
                <a:lnTo>
                  <a:pt x="9339624" y="7181240"/>
                </a:lnTo>
                <a:lnTo>
                  <a:pt x="0" y="7181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700" y="715"/>
            <a:ext cx="12147556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Caladea"/>
              </a:rPr>
              <a:t>.NET Web API 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4000748" y="6688947"/>
            <a:ext cx="9014737" cy="1952189"/>
            <a:chOff x="0" y="0"/>
            <a:chExt cx="2374252" cy="51415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374252" cy="514157"/>
            </a:xfrm>
            <a:custGeom>
              <a:avLst/>
              <a:gdLst/>
              <a:ahLst/>
              <a:cxnLst/>
              <a:rect l="l" t="t" r="r" b="b"/>
              <a:pathLst>
                <a:path w="2374252" h="514157">
                  <a:moveTo>
                    <a:pt x="0" y="0"/>
                  </a:moveTo>
                  <a:lnTo>
                    <a:pt x="2374252" y="0"/>
                  </a:lnTo>
                  <a:lnTo>
                    <a:pt x="2374252" y="514157"/>
                  </a:lnTo>
                  <a:lnTo>
                    <a:pt x="0" y="5141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AD0000"/>
              </a:solidFill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6" name="Resim 15" descr="metin, yazı tipi, logo, grafik içeren bir resim&#10;&#10;Açıklama otomatik olarak oluşturuldu">
            <a:extLst>
              <a:ext uri="{FF2B5EF4-FFF2-40B4-BE49-F238E27FC236}">
                <a16:creationId xmlns:a16="http://schemas.microsoft.com/office/drawing/2014/main" id="{B3B03C0A-40D4-F68D-F0A4-9562DEFA3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" y="9456616"/>
            <a:ext cx="1922703" cy="83038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37549" y="3105873"/>
            <a:ext cx="14612902" cy="4075254"/>
            <a:chOff x="0" y="0"/>
            <a:chExt cx="3848666" cy="1073318"/>
          </a:xfrm>
        </p:grpSpPr>
        <p:sp>
          <p:nvSpPr>
            <p:cNvPr id="3" name="Freeform 3"/>
            <p:cNvSpPr/>
            <p:nvPr/>
          </p:nvSpPr>
          <p:spPr>
            <a:xfrm>
              <a:off x="203200" y="-860"/>
              <a:ext cx="3442265" cy="1075038"/>
            </a:xfrm>
            <a:custGeom>
              <a:avLst/>
              <a:gdLst/>
              <a:ahLst/>
              <a:cxnLst/>
              <a:rect l="l" t="t" r="r" b="b"/>
              <a:pathLst>
                <a:path w="3442265" h="1075038">
                  <a:moveTo>
                    <a:pt x="3442265" y="860"/>
                  </a:moveTo>
                  <a:cubicBezTo>
                    <a:pt x="3249964" y="0"/>
                    <a:pt x="3071901" y="102098"/>
                    <a:pt x="2975501" y="268494"/>
                  </a:cubicBezTo>
                  <a:cubicBezTo>
                    <a:pt x="2879101" y="434890"/>
                    <a:pt x="2879101" y="640147"/>
                    <a:pt x="2975501" y="806544"/>
                  </a:cubicBezTo>
                  <a:cubicBezTo>
                    <a:pt x="3071901" y="972940"/>
                    <a:pt x="3249964" y="1075038"/>
                    <a:pt x="3442265" y="1074178"/>
                  </a:cubicBezTo>
                  <a:lnTo>
                    <a:pt x="0" y="1074178"/>
                  </a:lnTo>
                  <a:cubicBezTo>
                    <a:pt x="192302" y="1075038"/>
                    <a:pt x="370365" y="972940"/>
                    <a:pt x="466764" y="806544"/>
                  </a:cubicBezTo>
                  <a:cubicBezTo>
                    <a:pt x="563164" y="640147"/>
                    <a:pt x="563164" y="434890"/>
                    <a:pt x="466764" y="268494"/>
                  </a:cubicBezTo>
                  <a:cubicBezTo>
                    <a:pt x="370365" y="102098"/>
                    <a:pt x="192302" y="0"/>
                    <a:pt x="0" y="860"/>
                  </a:cubicBezTo>
                  <a:close/>
                </a:path>
              </a:pathLst>
            </a:custGeom>
            <a:solidFill>
              <a:srgbClr val="AD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031112" y="4714875"/>
            <a:ext cx="11658664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dirty="0">
                <a:solidFill>
                  <a:srgbClr val="FFFFFF"/>
                </a:solidFill>
                <a:latin typeface="Caladea"/>
              </a:rPr>
              <a:t>Dinlediğiniz için teşekkürler.</a:t>
            </a:r>
          </a:p>
        </p:txBody>
      </p:sp>
      <p:pic>
        <p:nvPicPr>
          <p:cNvPr id="8" name="Resim 7" descr="metin, yazı tipi, logo, grafik içeren bir resim&#10;&#10;Açıklama otomatik olarak oluşturuldu">
            <a:extLst>
              <a:ext uri="{FF2B5EF4-FFF2-40B4-BE49-F238E27FC236}">
                <a16:creationId xmlns:a16="http://schemas.microsoft.com/office/drawing/2014/main" id="{1C3C72AF-9665-2978-9241-5531B50A8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" y="9456616"/>
            <a:ext cx="1922703" cy="8303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543050"/>
            <a:chOff x="0" y="0"/>
            <a:chExt cx="24384000" cy="2057400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4384000" cy="2057400"/>
              <a:chOff x="0" y="0"/>
              <a:chExt cx="4816593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816592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06400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406400"/>
                    </a:lnTo>
                    <a:lnTo>
                      <a:pt x="0" y="406400"/>
                    </a:lnTo>
                    <a:close/>
                  </a:path>
                </a:pathLst>
              </a:custGeom>
              <a:solidFill>
                <a:srgbClr val="AD0000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1916753"/>
              <a:ext cx="24384000" cy="140647"/>
              <a:chOff x="0" y="0"/>
              <a:chExt cx="4816593" cy="27782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816592" cy="27782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2778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7782"/>
                    </a:lnTo>
                    <a:lnTo>
                      <a:pt x="0" y="27782"/>
                    </a:lnTo>
                    <a:close/>
                  </a:path>
                </a:pathLst>
              </a:custGeom>
              <a:solidFill>
                <a:srgbClr val="AD000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9" name="TextBox 9"/>
          <p:cNvSpPr txBox="1"/>
          <p:nvPr/>
        </p:nvSpPr>
        <p:spPr>
          <a:xfrm>
            <a:off x="962765" y="2024140"/>
            <a:ext cx="10876029" cy="9572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50" lvl="1" indent="-485775">
              <a:lnSpc>
                <a:spcPts val="6299"/>
              </a:lnSpc>
              <a:buFont typeface="Arial"/>
              <a:buChar char="•"/>
            </a:pPr>
            <a:r>
              <a:rPr lang="en-US" sz="4500" dirty="0">
                <a:solidFill>
                  <a:srgbClr val="000000"/>
                </a:solidFill>
                <a:latin typeface="Caladea"/>
              </a:rPr>
              <a:t>DevOps Lifecycle</a:t>
            </a:r>
          </a:p>
          <a:p>
            <a:pPr marL="971550" lvl="1" indent="-485775">
              <a:lnSpc>
                <a:spcPts val="6299"/>
              </a:lnSpc>
              <a:buFont typeface="Arial"/>
              <a:buChar char="•"/>
            </a:pPr>
            <a:r>
              <a:rPr lang="en-US" sz="4500" dirty="0">
                <a:solidFill>
                  <a:srgbClr val="000000"/>
                </a:solidFill>
                <a:latin typeface="Caladea"/>
              </a:rPr>
              <a:t>Basic Networking</a:t>
            </a:r>
          </a:p>
          <a:p>
            <a:pPr marL="971550" lvl="1" indent="-485775">
              <a:lnSpc>
                <a:spcPts val="6299"/>
              </a:lnSpc>
              <a:buFont typeface="Arial"/>
              <a:buChar char="•"/>
            </a:pPr>
            <a:r>
              <a:rPr lang="en-US" sz="4500" dirty="0">
                <a:solidFill>
                  <a:srgbClr val="000000"/>
                </a:solidFill>
                <a:latin typeface="Caladea"/>
              </a:rPr>
              <a:t>Docker</a:t>
            </a:r>
          </a:p>
          <a:p>
            <a:pPr marL="971550" lvl="1" indent="-485775">
              <a:lnSpc>
                <a:spcPts val="6299"/>
              </a:lnSpc>
              <a:buFont typeface="Arial"/>
              <a:buChar char="•"/>
            </a:pPr>
            <a:r>
              <a:rPr lang="en-US" sz="4500" dirty="0">
                <a:solidFill>
                  <a:srgbClr val="000000"/>
                </a:solidFill>
                <a:latin typeface="Caladea"/>
              </a:rPr>
              <a:t>Kubernetes</a:t>
            </a:r>
          </a:p>
          <a:p>
            <a:pPr marL="971550" lvl="1" indent="-485775">
              <a:lnSpc>
                <a:spcPts val="6299"/>
              </a:lnSpc>
              <a:buFont typeface="Arial"/>
              <a:buChar char="•"/>
            </a:pPr>
            <a:r>
              <a:rPr lang="en-US" sz="4500" dirty="0">
                <a:solidFill>
                  <a:srgbClr val="000000"/>
                </a:solidFill>
                <a:latin typeface="Caladea"/>
              </a:rPr>
              <a:t>Linux</a:t>
            </a:r>
          </a:p>
          <a:p>
            <a:pPr marL="971550" lvl="1" indent="-485775">
              <a:lnSpc>
                <a:spcPts val="6299"/>
              </a:lnSpc>
              <a:buFont typeface="Arial"/>
              <a:buChar char="•"/>
            </a:pPr>
            <a:r>
              <a:rPr lang="en-US" sz="4500" dirty="0">
                <a:solidFill>
                  <a:srgbClr val="000000"/>
                </a:solidFill>
                <a:latin typeface="Caladea"/>
              </a:rPr>
              <a:t>Bash</a:t>
            </a:r>
          </a:p>
          <a:p>
            <a:pPr marL="971550" lvl="1" indent="-485775">
              <a:lnSpc>
                <a:spcPts val="6299"/>
              </a:lnSpc>
              <a:buFont typeface="Arial"/>
              <a:buChar char="•"/>
            </a:pPr>
            <a:r>
              <a:rPr lang="en-US" sz="4500" dirty="0">
                <a:solidFill>
                  <a:srgbClr val="000000"/>
                </a:solidFill>
                <a:latin typeface="Caladea"/>
              </a:rPr>
              <a:t>C# (</a:t>
            </a:r>
            <a:r>
              <a:rPr lang="en-US" sz="4500" dirty="0" err="1">
                <a:solidFill>
                  <a:srgbClr val="000000"/>
                </a:solidFill>
                <a:latin typeface="Caladea"/>
              </a:rPr>
              <a:t>.net</a:t>
            </a:r>
            <a:r>
              <a:rPr lang="en-US" sz="4500" dirty="0">
                <a:solidFill>
                  <a:srgbClr val="000000"/>
                </a:solidFill>
                <a:latin typeface="Caladea"/>
              </a:rPr>
              <a:t> Web API)</a:t>
            </a:r>
          </a:p>
          <a:p>
            <a:pPr marL="971550" lvl="1" indent="-485775">
              <a:lnSpc>
                <a:spcPts val="6299"/>
              </a:lnSpc>
              <a:buFont typeface="Arial"/>
              <a:buChar char="•"/>
            </a:pPr>
            <a:r>
              <a:rPr lang="en-US" sz="4500" dirty="0">
                <a:solidFill>
                  <a:srgbClr val="000000"/>
                </a:solidFill>
                <a:latin typeface="Caladea"/>
              </a:rPr>
              <a:t>CI/CD (Jenkins)</a:t>
            </a:r>
          </a:p>
          <a:p>
            <a:pPr>
              <a:lnSpc>
                <a:spcPts val="6299"/>
              </a:lnSpc>
            </a:pPr>
            <a:endParaRPr lang="en-US" sz="4500" dirty="0">
              <a:solidFill>
                <a:srgbClr val="000000"/>
              </a:solidFill>
              <a:latin typeface="Caladea"/>
            </a:endParaRPr>
          </a:p>
          <a:p>
            <a:pPr>
              <a:lnSpc>
                <a:spcPts val="6299"/>
              </a:lnSpc>
            </a:pPr>
            <a:endParaRPr lang="en-US" sz="4500" dirty="0">
              <a:solidFill>
                <a:srgbClr val="000000"/>
              </a:solidFill>
              <a:latin typeface="Caladea"/>
            </a:endParaRPr>
          </a:p>
          <a:p>
            <a:pPr>
              <a:lnSpc>
                <a:spcPts val="6299"/>
              </a:lnSpc>
            </a:pPr>
            <a:endParaRPr lang="en-US" sz="4500" dirty="0">
              <a:solidFill>
                <a:srgbClr val="000000"/>
              </a:solidFill>
              <a:latin typeface="Caladea"/>
            </a:endParaRPr>
          </a:p>
          <a:p>
            <a:pPr>
              <a:lnSpc>
                <a:spcPts val="6299"/>
              </a:lnSpc>
            </a:pPr>
            <a:endParaRPr lang="en-US" sz="4500" dirty="0">
              <a:solidFill>
                <a:srgbClr val="000000"/>
              </a:solidFill>
              <a:latin typeface="Caladea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1455702" y="3422587"/>
            <a:ext cx="5072173" cy="4114800"/>
          </a:xfrm>
          <a:custGeom>
            <a:avLst/>
            <a:gdLst/>
            <a:ahLst/>
            <a:cxnLst/>
            <a:rect l="l" t="t" r="r" b="b"/>
            <a:pathLst>
              <a:path w="5072173" h="4114800">
                <a:moveTo>
                  <a:pt x="0" y="0"/>
                </a:moveTo>
                <a:lnTo>
                  <a:pt x="5072172" y="0"/>
                </a:lnTo>
                <a:lnTo>
                  <a:pt x="50721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700" y="38100"/>
            <a:ext cx="6063124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 dirty="0" err="1">
                <a:solidFill>
                  <a:srgbClr val="FFFFFF"/>
                </a:solidFill>
                <a:latin typeface="Caladea"/>
              </a:rPr>
              <a:t>Konu</a:t>
            </a:r>
            <a:r>
              <a:rPr lang="en-US" sz="7500" dirty="0">
                <a:solidFill>
                  <a:srgbClr val="FFFFFF"/>
                </a:solidFill>
                <a:latin typeface="Caladea"/>
              </a:rPr>
              <a:t> </a:t>
            </a:r>
            <a:r>
              <a:rPr lang="en-US" sz="7500" dirty="0" err="1">
                <a:solidFill>
                  <a:srgbClr val="FFFFFF"/>
                </a:solidFill>
                <a:latin typeface="Caladea"/>
              </a:rPr>
              <a:t>Başlıkları</a:t>
            </a:r>
            <a:endParaRPr lang="en-US" sz="7500" dirty="0">
              <a:solidFill>
                <a:srgbClr val="FFFFFF"/>
              </a:solidFill>
              <a:latin typeface="Caladea"/>
            </a:endParaRPr>
          </a:p>
        </p:txBody>
      </p:sp>
      <p:pic>
        <p:nvPicPr>
          <p:cNvPr id="14" name="Resim 13" descr="metin, yazı tipi, logo, grafik içeren bir resim&#10;&#10;Açıklama otomatik olarak oluşturuldu">
            <a:extLst>
              <a:ext uri="{FF2B5EF4-FFF2-40B4-BE49-F238E27FC236}">
                <a16:creationId xmlns:a16="http://schemas.microsoft.com/office/drawing/2014/main" id="{71ADDB9B-6FBF-926E-CD99-6C8F3FEAF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" y="9456616"/>
            <a:ext cx="1922703" cy="8303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463903"/>
            <a:ext cx="18288000" cy="316479"/>
            <a:chOff x="0" y="0"/>
            <a:chExt cx="24384000" cy="42197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4384000" cy="210986"/>
              <a:chOff x="0" y="0"/>
              <a:chExt cx="4816593" cy="4167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816592" cy="41676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1676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41676"/>
                    </a:lnTo>
                    <a:lnTo>
                      <a:pt x="0" y="41676"/>
                    </a:lnTo>
                    <a:close/>
                  </a:path>
                </a:pathLst>
              </a:custGeom>
              <a:solidFill>
                <a:srgbClr val="AD0000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210986"/>
              <a:ext cx="24384000" cy="210986"/>
              <a:chOff x="0" y="0"/>
              <a:chExt cx="4816593" cy="4167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816592" cy="41676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1676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41676"/>
                    </a:lnTo>
                    <a:lnTo>
                      <a:pt x="0" y="41676"/>
                    </a:lnTo>
                    <a:close/>
                  </a:path>
                </a:pathLst>
              </a:custGeom>
              <a:solidFill>
                <a:srgbClr val="AD000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9" name="Freeform 9"/>
          <p:cNvSpPr/>
          <p:nvPr/>
        </p:nvSpPr>
        <p:spPr>
          <a:xfrm>
            <a:off x="3995377" y="4017058"/>
            <a:ext cx="9173567" cy="4580911"/>
          </a:xfrm>
          <a:custGeom>
            <a:avLst/>
            <a:gdLst/>
            <a:ahLst/>
            <a:cxnLst/>
            <a:rect l="l" t="t" r="r" b="b"/>
            <a:pathLst>
              <a:path w="9173567" h="4580911">
                <a:moveTo>
                  <a:pt x="0" y="0"/>
                </a:moveTo>
                <a:lnTo>
                  <a:pt x="9173567" y="0"/>
                </a:lnTo>
                <a:lnTo>
                  <a:pt x="9173567" y="4580911"/>
                </a:lnTo>
                <a:lnTo>
                  <a:pt x="0" y="45809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5261723" y="3331387"/>
            <a:ext cx="1095140" cy="457734"/>
          </a:xfrm>
          <a:custGeom>
            <a:avLst/>
            <a:gdLst/>
            <a:ahLst/>
            <a:cxnLst/>
            <a:rect l="l" t="t" r="r" b="b"/>
            <a:pathLst>
              <a:path w="1095140" h="457734">
                <a:moveTo>
                  <a:pt x="0" y="0"/>
                </a:moveTo>
                <a:lnTo>
                  <a:pt x="1095141" y="0"/>
                </a:lnTo>
                <a:lnTo>
                  <a:pt x="1095141" y="457735"/>
                </a:lnTo>
                <a:lnTo>
                  <a:pt x="0" y="4577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932038" y="2906664"/>
            <a:ext cx="2089905" cy="981282"/>
          </a:xfrm>
          <a:custGeom>
            <a:avLst/>
            <a:gdLst/>
            <a:ahLst/>
            <a:cxnLst/>
            <a:rect l="l" t="t" r="r" b="b"/>
            <a:pathLst>
              <a:path w="2089905" h="981282">
                <a:moveTo>
                  <a:pt x="0" y="0"/>
                </a:moveTo>
                <a:lnTo>
                  <a:pt x="2089905" y="0"/>
                </a:lnTo>
                <a:lnTo>
                  <a:pt x="2089905" y="981282"/>
                </a:lnTo>
                <a:lnTo>
                  <a:pt x="0" y="9812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168944" y="5402028"/>
            <a:ext cx="1806652" cy="1328025"/>
          </a:xfrm>
          <a:custGeom>
            <a:avLst/>
            <a:gdLst/>
            <a:ahLst/>
            <a:cxnLst/>
            <a:rect l="l" t="t" r="r" b="b"/>
            <a:pathLst>
              <a:path w="1806652" h="1328025">
                <a:moveTo>
                  <a:pt x="0" y="0"/>
                </a:moveTo>
                <a:lnTo>
                  <a:pt x="1806652" y="0"/>
                </a:lnTo>
                <a:lnTo>
                  <a:pt x="1806652" y="1328024"/>
                </a:lnTo>
                <a:lnTo>
                  <a:pt x="0" y="13280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0895" r="-26119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7671451" y="8151535"/>
            <a:ext cx="1821420" cy="1106765"/>
          </a:xfrm>
          <a:custGeom>
            <a:avLst/>
            <a:gdLst/>
            <a:ahLst/>
            <a:cxnLst/>
            <a:rect l="l" t="t" r="r" b="b"/>
            <a:pathLst>
              <a:path w="1821420" h="1106765">
                <a:moveTo>
                  <a:pt x="0" y="0"/>
                </a:moveTo>
                <a:lnTo>
                  <a:pt x="1821419" y="0"/>
                </a:lnTo>
                <a:lnTo>
                  <a:pt x="1821419" y="1106765"/>
                </a:lnTo>
                <a:lnTo>
                  <a:pt x="0" y="11067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2597195" y="5475966"/>
            <a:ext cx="1180149" cy="1180149"/>
          </a:xfrm>
          <a:custGeom>
            <a:avLst/>
            <a:gdLst/>
            <a:ahLst/>
            <a:cxnLst/>
            <a:rect l="l" t="t" r="r" b="b"/>
            <a:pathLst>
              <a:path w="1180149" h="1180149">
                <a:moveTo>
                  <a:pt x="0" y="0"/>
                </a:moveTo>
                <a:lnTo>
                  <a:pt x="1180149" y="0"/>
                </a:lnTo>
                <a:lnTo>
                  <a:pt x="1180149" y="1180148"/>
                </a:lnTo>
                <a:lnTo>
                  <a:pt x="0" y="118014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028700" y="715"/>
            <a:ext cx="16098699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Caladea"/>
              </a:rPr>
              <a:t>DevOps Lifecycle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0" y="1793089"/>
            <a:ext cx="18288000" cy="2150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ctr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ladea"/>
              </a:rPr>
              <a:t>Amaç, yazılım ürünlerinin hızlı ve güvenilir bir şekilde geliştirilmesini, dağıtılmasını ve işletilmesini sağlamaktır.</a:t>
            </a:r>
          </a:p>
          <a:p>
            <a:pPr algn="ctr">
              <a:lnSpc>
                <a:spcPts val="6487"/>
              </a:lnSpc>
            </a:pPr>
            <a:endParaRPr lang="en-US" sz="3000" dirty="0">
              <a:solidFill>
                <a:srgbClr val="000000"/>
              </a:solidFill>
              <a:latin typeface="Caladea"/>
            </a:endParaRPr>
          </a:p>
          <a:p>
            <a:pPr algn="ctr">
              <a:lnSpc>
                <a:spcPts val="6487"/>
              </a:lnSpc>
            </a:pPr>
            <a:endParaRPr lang="en-US" sz="3000" dirty="0">
              <a:solidFill>
                <a:srgbClr val="000000"/>
              </a:solidFill>
              <a:latin typeface="Caladea"/>
            </a:endParaRPr>
          </a:p>
        </p:txBody>
      </p:sp>
      <p:pic>
        <p:nvPicPr>
          <p:cNvPr id="19" name="Resim 18" descr="metin, yazı tipi, logo, grafik içeren bir resim&#10;&#10;Açıklama otomatik olarak oluşturuldu">
            <a:extLst>
              <a:ext uri="{FF2B5EF4-FFF2-40B4-BE49-F238E27FC236}">
                <a16:creationId xmlns:a16="http://schemas.microsoft.com/office/drawing/2014/main" id="{504383AD-BCA0-93B2-FD91-5384EB87A0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" y="9456616"/>
            <a:ext cx="1922703" cy="8303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050" y="1463903"/>
            <a:ext cx="18288000" cy="316479"/>
            <a:chOff x="0" y="0"/>
            <a:chExt cx="24384000" cy="42197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4384000" cy="210986"/>
              <a:chOff x="0" y="0"/>
              <a:chExt cx="4816593" cy="4167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816592" cy="41676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1676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41676"/>
                    </a:lnTo>
                    <a:lnTo>
                      <a:pt x="0" y="41676"/>
                    </a:lnTo>
                    <a:close/>
                  </a:path>
                </a:pathLst>
              </a:custGeom>
              <a:solidFill>
                <a:srgbClr val="AD0000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210986"/>
              <a:ext cx="24384000" cy="210986"/>
              <a:chOff x="0" y="0"/>
              <a:chExt cx="4816593" cy="4167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816592" cy="41676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1676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41676"/>
                    </a:lnTo>
                    <a:lnTo>
                      <a:pt x="0" y="41676"/>
                    </a:lnTo>
                    <a:close/>
                  </a:path>
                </a:pathLst>
              </a:custGeom>
              <a:solidFill>
                <a:srgbClr val="AD000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10" name="Freeform 10"/>
          <p:cNvSpPr/>
          <p:nvPr/>
        </p:nvSpPr>
        <p:spPr>
          <a:xfrm>
            <a:off x="3119392" y="4256372"/>
            <a:ext cx="11222792" cy="4386687"/>
          </a:xfrm>
          <a:custGeom>
            <a:avLst/>
            <a:gdLst/>
            <a:ahLst/>
            <a:cxnLst/>
            <a:rect l="l" t="t" r="r" b="b"/>
            <a:pathLst>
              <a:path w="11222792" h="4386687">
                <a:moveTo>
                  <a:pt x="0" y="0"/>
                </a:moveTo>
                <a:lnTo>
                  <a:pt x="11222792" y="0"/>
                </a:lnTo>
                <a:lnTo>
                  <a:pt x="11222792" y="4386687"/>
                </a:lnTo>
                <a:lnTo>
                  <a:pt x="0" y="43866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700" y="57850"/>
            <a:ext cx="13056898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Caladea"/>
              </a:rPr>
              <a:t>Basic Networking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0" y="1704182"/>
            <a:ext cx="18288000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adea"/>
              </a:rPr>
              <a:t>DNS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0" y="2713322"/>
            <a:ext cx="18288000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ladea"/>
              </a:rPr>
              <a:t>SSL ve TLS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0" y="2151347"/>
            <a:ext cx="18288000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ladea"/>
              </a:rPr>
              <a:t>Subnet Mask</a:t>
            </a:r>
          </a:p>
        </p:txBody>
      </p:sp>
      <p:pic>
        <p:nvPicPr>
          <p:cNvPr id="16" name="Resim 15" descr="metin, yazı tipi, logo, grafik içeren bir resim&#10;&#10;Açıklama otomatik olarak oluşturuldu">
            <a:extLst>
              <a:ext uri="{FF2B5EF4-FFF2-40B4-BE49-F238E27FC236}">
                <a16:creationId xmlns:a16="http://schemas.microsoft.com/office/drawing/2014/main" id="{C2706CE9-EF9F-82CA-FBB3-D2EBB8A07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" y="9456616"/>
            <a:ext cx="1922703" cy="8303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463903"/>
            <a:ext cx="18288000" cy="316479"/>
            <a:chOff x="0" y="0"/>
            <a:chExt cx="24384000" cy="42197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4384000" cy="210986"/>
              <a:chOff x="0" y="0"/>
              <a:chExt cx="4816593" cy="4167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816592" cy="41676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1676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41676"/>
                    </a:lnTo>
                    <a:lnTo>
                      <a:pt x="0" y="41676"/>
                    </a:lnTo>
                    <a:close/>
                  </a:path>
                </a:pathLst>
              </a:custGeom>
              <a:solidFill>
                <a:srgbClr val="AD0000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210986"/>
              <a:ext cx="24384000" cy="210986"/>
              <a:chOff x="0" y="0"/>
              <a:chExt cx="4816593" cy="4167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816592" cy="41676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1676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41676"/>
                    </a:lnTo>
                    <a:lnTo>
                      <a:pt x="0" y="41676"/>
                    </a:lnTo>
                    <a:close/>
                  </a:path>
                </a:pathLst>
              </a:custGeom>
              <a:solidFill>
                <a:srgbClr val="AD000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10" name="Freeform 10"/>
          <p:cNvSpPr/>
          <p:nvPr/>
        </p:nvSpPr>
        <p:spPr>
          <a:xfrm>
            <a:off x="1729472" y="7775242"/>
            <a:ext cx="14410139" cy="1671813"/>
          </a:xfrm>
          <a:custGeom>
            <a:avLst/>
            <a:gdLst/>
            <a:ahLst/>
            <a:cxnLst/>
            <a:rect l="l" t="t" r="r" b="b"/>
            <a:pathLst>
              <a:path w="14410139" h="1671813">
                <a:moveTo>
                  <a:pt x="0" y="0"/>
                </a:moveTo>
                <a:lnTo>
                  <a:pt x="14410140" y="0"/>
                </a:lnTo>
                <a:lnTo>
                  <a:pt x="14410140" y="1671813"/>
                </a:lnTo>
                <a:lnTo>
                  <a:pt x="0" y="16718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700" y="57850"/>
            <a:ext cx="13056898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Caladea"/>
              </a:rPr>
              <a:t>Basic Networking</a:t>
            </a:r>
          </a:p>
        </p:txBody>
      </p:sp>
      <p:sp>
        <p:nvSpPr>
          <p:cNvPr id="13" name="Freeform 13"/>
          <p:cNvSpPr/>
          <p:nvPr/>
        </p:nvSpPr>
        <p:spPr>
          <a:xfrm>
            <a:off x="3270058" y="2057392"/>
            <a:ext cx="10673974" cy="4834479"/>
          </a:xfrm>
          <a:custGeom>
            <a:avLst/>
            <a:gdLst/>
            <a:ahLst/>
            <a:cxnLst/>
            <a:rect l="l" t="t" r="r" b="b"/>
            <a:pathLst>
              <a:path w="10673974" h="4834479">
                <a:moveTo>
                  <a:pt x="0" y="0"/>
                </a:moveTo>
                <a:lnTo>
                  <a:pt x="10673974" y="0"/>
                </a:lnTo>
                <a:lnTo>
                  <a:pt x="10673974" y="4834478"/>
                </a:lnTo>
                <a:lnTo>
                  <a:pt x="0" y="48344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pic>
        <p:nvPicPr>
          <p:cNvPr id="14" name="Resim 13" descr="metin, yazı tipi, logo, grafik içeren bir resim&#10;&#10;Açıklama otomatik olarak oluşturuldu">
            <a:extLst>
              <a:ext uri="{FF2B5EF4-FFF2-40B4-BE49-F238E27FC236}">
                <a16:creationId xmlns:a16="http://schemas.microsoft.com/office/drawing/2014/main" id="{17D0A435-8B50-6929-4F7B-72000E41FB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" y="9456616"/>
            <a:ext cx="1922703" cy="8303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463903"/>
            <a:ext cx="18288000" cy="316479"/>
            <a:chOff x="0" y="0"/>
            <a:chExt cx="24384000" cy="42197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4384000" cy="210986"/>
              <a:chOff x="0" y="0"/>
              <a:chExt cx="4816593" cy="4167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816592" cy="41676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1676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41676"/>
                    </a:lnTo>
                    <a:lnTo>
                      <a:pt x="0" y="41676"/>
                    </a:lnTo>
                    <a:close/>
                  </a:path>
                </a:pathLst>
              </a:custGeom>
              <a:solidFill>
                <a:srgbClr val="AD0000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210986"/>
              <a:ext cx="24384000" cy="210986"/>
              <a:chOff x="0" y="0"/>
              <a:chExt cx="4816593" cy="4167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816592" cy="41676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1676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41676"/>
                    </a:lnTo>
                    <a:lnTo>
                      <a:pt x="0" y="41676"/>
                    </a:lnTo>
                    <a:close/>
                  </a:path>
                </a:pathLst>
              </a:custGeom>
              <a:solidFill>
                <a:srgbClr val="AD000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11" name="Freeform 11"/>
          <p:cNvSpPr/>
          <p:nvPr/>
        </p:nvSpPr>
        <p:spPr>
          <a:xfrm>
            <a:off x="2293433" y="3809948"/>
            <a:ext cx="13701135" cy="3408410"/>
          </a:xfrm>
          <a:custGeom>
            <a:avLst/>
            <a:gdLst/>
            <a:ahLst/>
            <a:cxnLst/>
            <a:rect l="l" t="t" r="r" b="b"/>
            <a:pathLst>
              <a:path w="13701135" h="3408410">
                <a:moveTo>
                  <a:pt x="0" y="0"/>
                </a:moveTo>
                <a:lnTo>
                  <a:pt x="13701134" y="0"/>
                </a:lnTo>
                <a:lnTo>
                  <a:pt x="13701134" y="3408410"/>
                </a:lnTo>
                <a:lnTo>
                  <a:pt x="0" y="34084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28700" y="101813"/>
            <a:ext cx="9376288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Caladea"/>
              </a:rPr>
              <a:t>Docker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0" y="1704182"/>
            <a:ext cx="18288000" cy="3181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ladea"/>
              </a:rPr>
              <a:t>Docker, uygulamalarımızı hızlı ve kolay bir şekilde build etmemizi sağlayan açık kaynak bir container platformudur.</a:t>
            </a:r>
          </a:p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Caladea"/>
              </a:rPr>
              <a:t> </a:t>
            </a:r>
          </a:p>
          <a:p>
            <a:pPr algn="ctr">
              <a:lnSpc>
                <a:spcPts val="6299"/>
              </a:lnSpc>
            </a:pPr>
            <a:endParaRPr lang="en-US" sz="3000" dirty="0">
              <a:solidFill>
                <a:srgbClr val="000000"/>
              </a:solidFill>
              <a:latin typeface="Caladea"/>
            </a:endParaRPr>
          </a:p>
          <a:p>
            <a:pPr algn="ctr">
              <a:lnSpc>
                <a:spcPts val="6299"/>
              </a:lnSpc>
            </a:pPr>
            <a:endParaRPr lang="en-US" sz="3000" dirty="0">
              <a:solidFill>
                <a:srgbClr val="000000"/>
              </a:solidFill>
              <a:latin typeface="Caladea"/>
            </a:endParaRPr>
          </a:p>
        </p:txBody>
      </p:sp>
      <p:pic>
        <p:nvPicPr>
          <p:cNvPr id="14" name="Resim 13" descr="metin, yazı tipi, logo, grafik içeren bir resim&#10;&#10;Açıklama otomatik olarak oluşturuldu">
            <a:extLst>
              <a:ext uri="{FF2B5EF4-FFF2-40B4-BE49-F238E27FC236}">
                <a16:creationId xmlns:a16="http://schemas.microsoft.com/office/drawing/2014/main" id="{DDE958C4-D67D-C920-2B5F-94EBCA266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" y="9456616"/>
            <a:ext cx="1922703" cy="8303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463903"/>
            <a:ext cx="18288000" cy="316479"/>
            <a:chOff x="0" y="0"/>
            <a:chExt cx="24384000" cy="42197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4384000" cy="210986"/>
              <a:chOff x="0" y="0"/>
              <a:chExt cx="4816593" cy="4167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816592" cy="41676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1676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41676"/>
                    </a:lnTo>
                    <a:lnTo>
                      <a:pt x="0" y="41676"/>
                    </a:lnTo>
                    <a:close/>
                  </a:path>
                </a:pathLst>
              </a:custGeom>
              <a:solidFill>
                <a:srgbClr val="AD0000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210986"/>
              <a:ext cx="24384000" cy="210986"/>
              <a:chOff x="0" y="0"/>
              <a:chExt cx="4816593" cy="4167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816592" cy="41676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1676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41676"/>
                    </a:lnTo>
                    <a:lnTo>
                      <a:pt x="0" y="41676"/>
                    </a:lnTo>
                    <a:close/>
                  </a:path>
                </a:pathLst>
              </a:custGeom>
              <a:solidFill>
                <a:srgbClr val="AD000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9" name="TextBox 9"/>
          <p:cNvSpPr txBox="1"/>
          <p:nvPr/>
        </p:nvSpPr>
        <p:spPr>
          <a:xfrm>
            <a:off x="1028700" y="715"/>
            <a:ext cx="12147556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Caladea"/>
              </a:rPr>
              <a:t>Dockerfile</a:t>
            </a:r>
          </a:p>
        </p:txBody>
      </p:sp>
      <p:sp>
        <p:nvSpPr>
          <p:cNvPr id="12" name="Freeform 12"/>
          <p:cNvSpPr/>
          <p:nvPr/>
        </p:nvSpPr>
        <p:spPr>
          <a:xfrm>
            <a:off x="3220100" y="2296422"/>
            <a:ext cx="11111097" cy="6334364"/>
          </a:xfrm>
          <a:custGeom>
            <a:avLst/>
            <a:gdLst/>
            <a:ahLst/>
            <a:cxnLst/>
            <a:rect l="l" t="t" r="r" b="b"/>
            <a:pathLst>
              <a:path w="11111097" h="6334364">
                <a:moveTo>
                  <a:pt x="0" y="0"/>
                </a:moveTo>
                <a:lnTo>
                  <a:pt x="11111097" y="0"/>
                </a:lnTo>
                <a:lnTo>
                  <a:pt x="11111097" y="6334364"/>
                </a:lnTo>
                <a:lnTo>
                  <a:pt x="0" y="63343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pic>
        <p:nvPicPr>
          <p:cNvPr id="13" name="Resim 12" descr="metin, yazı tipi, logo, grafik içeren bir resim&#10;&#10;Açıklama otomatik olarak oluşturuldu">
            <a:extLst>
              <a:ext uri="{FF2B5EF4-FFF2-40B4-BE49-F238E27FC236}">
                <a16:creationId xmlns:a16="http://schemas.microsoft.com/office/drawing/2014/main" id="{8CB4D79B-3B68-B997-7A3F-426312748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" y="9456616"/>
            <a:ext cx="1922703" cy="8303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463903"/>
            <a:ext cx="18288000" cy="316479"/>
            <a:chOff x="0" y="0"/>
            <a:chExt cx="24384000" cy="42197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4384000" cy="210986"/>
              <a:chOff x="0" y="0"/>
              <a:chExt cx="4816593" cy="4167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816592" cy="41676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1676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41676"/>
                    </a:lnTo>
                    <a:lnTo>
                      <a:pt x="0" y="41676"/>
                    </a:lnTo>
                    <a:close/>
                  </a:path>
                </a:pathLst>
              </a:custGeom>
              <a:solidFill>
                <a:srgbClr val="AD0000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210986"/>
              <a:ext cx="24384000" cy="210986"/>
              <a:chOff x="0" y="0"/>
              <a:chExt cx="4816593" cy="4167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816592" cy="41676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1676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41676"/>
                    </a:lnTo>
                    <a:lnTo>
                      <a:pt x="0" y="41676"/>
                    </a:lnTo>
                    <a:close/>
                  </a:path>
                </a:pathLst>
              </a:custGeom>
              <a:solidFill>
                <a:srgbClr val="AD000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10" name="Freeform 10"/>
          <p:cNvSpPr/>
          <p:nvPr/>
        </p:nvSpPr>
        <p:spPr>
          <a:xfrm>
            <a:off x="3200400" y="3112831"/>
            <a:ext cx="10344346" cy="3220410"/>
          </a:xfrm>
          <a:custGeom>
            <a:avLst/>
            <a:gdLst/>
            <a:ahLst/>
            <a:cxnLst/>
            <a:rect l="l" t="t" r="r" b="b"/>
            <a:pathLst>
              <a:path w="10344346" h="3220410">
                <a:moveTo>
                  <a:pt x="0" y="0"/>
                </a:moveTo>
                <a:lnTo>
                  <a:pt x="10344346" y="0"/>
                </a:lnTo>
                <a:lnTo>
                  <a:pt x="10344346" y="3220410"/>
                </a:lnTo>
                <a:lnTo>
                  <a:pt x="0" y="32204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700" y="715"/>
            <a:ext cx="12147556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Caladea"/>
              </a:rPr>
              <a:t>Kubernetes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0" y="1704182"/>
            <a:ext cx="18288000" cy="264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ladea"/>
              </a:rPr>
              <a:t>Kubernetes, containerların yönetimini </a:t>
            </a:r>
            <a:r>
              <a:rPr lang="en-US" sz="3000" dirty="0" err="1">
                <a:solidFill>
                  <a:srgbClr val="000000"/>
                </a:solidFill>
                <a:latin typeface="Caladea"/>
              </a:rPr>
              <a:t>sağlar</a:t>
            </a:r>
            <a:r>
              <a:rPr lang="en-US" sz="3000" dirty="0">
                <a:solidFill>
                  <a:srgbClr val="000000"/>
                </a:solidFill>
                <a:latin typeface="Caladea"/>
              </a:rPr>
              <a:t>.</a:t>
            </a:r>
          </a:p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Caladea"/>
              </a:rPr>
              <a:t> </a:t>
            </a:r>
          </a:p>
          <a:p>
            <a:pPr algn="ctr">
              <a:lnSpc>
                <a:spcPts val="6299"/>
              </a:lnSpc>
            </a:pPr>
            <a:endParaRPr lang="en-US" sz="3000" dirty="0">
              <a:solidFill>
                <a:srgbClr val="000000"/>
              </a:solidFill>
              <a:latin typeface="Caladea"/>
            </a:endParaRPr>
          </a:p>
          <a:p>
            <a:pPr algn="ctr">
              <a:lnSpc>
                <a:spcPts val="6299"/>
              </a:lnSpc>
            </a:pPr>
            <a:endParaRPr lang="en-US" sz="3000" dirty="0">
              <a:solidFill>
                <a:srgbClr val="000000"/>
              </a:solidFill>
              <a:latin typeface="Caladea"/>
            </a:endParaRPr>
          </a:p>
        </p:txBody>
      </p:sp>
      <p:pic>
        <p:nvPicPr>
          <p:cNvPr id="14" name="Resim 13" descr="metin, yazı tipi, logo, grafik içeren bir resim&#10;&#10;Açıklama otomatik olarak oluşturuldu">
            <a:extLst>
              <a:ext uri="{FF2B5EF4-FFF2-40B4-BE49-F238E27FC236}">
                <a16:creationId xmlns:a16="http://schemas.microsoft.com/office/drawing/2014/main" id="{6C8939BF-5310-66C5-1FC8-107028CDF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" y="9456616"/>
            <a:ext cx="1922703" cy="830384"/>
          </a:xfrm>
          <a:prstGeom prst="rect">
            <a:avLst/>
          </a:prstGeom>
        </p:spPr>
      </p:pic>
      <p:sp>
        <p:nvSpPr>
          <p:cNvPr id="16" name="Metin kutusu 15">
            <a:extLst>
              <a:ext uri="{FF2B5EF4-FFF2-40B4-BE49-F238E27FC236}">
                <a16:creationId xmlns:a16="http://schemas.microsoft.com/office/drawing/2014/main" id="{09031BAF-1BFA-D543-DCD6-AEC3B9506300}"/>
              </a:ext>
            </a:extLst>
          </p:cNvPr>
          <p:cNvSpPr txBox="1"/>
          <p:nvPr/>
        </p:nvSpPr>
        <p:spPr>
          <a:xfrm>
            <a:off x="0" y="6800985"/>
            <a:ext cx="18288000" cy="2212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ladea"/>
              </a:rPr>
              <a:t>Node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ladea"/>
              </a:rPr>
              <a:t>Cluster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ladea"/>
              </a:rPr>
              <a:t>Worker Node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ladea"/>
              </a:rPr>
              <a:t>Master Node</a:t>
            </a:r>
            <a:endParaRPr lang="en-US" sz="1800" dirty="0">
              <a:solidFill>
                <a:srgbClr val="000000"/>
              </a:solidFill>
              <a:latin typeface="Calad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463903"/>
            <a:ext cx="18288000" cy="316479"/>
            <a:chOff x="0" y="0"/>
            <a:chExt cx="24384000" cy="42197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4384000" cy="210986"/>
              <a:chOff x="0" y="0"/>
              <a:chExt cx="4816593" cy="4167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816592" cy="41676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1676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41676"/>
                    </a:lnTo>
                    <a:lnTo>
                      <a:pt x="0" y="41676"/>
                    </a:lnTo>
                    <a:close/>
                  </a:path>
                </a:pathLst>
              </a:custGeom>
              <a:solidFill>
                <a:srgbClr val="AD0000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210986"/>
              <a:ext cx="24384000" cy="210986"/>
              <a:chOff x="0" y="0"/>
              <a:chExt cx="4816593" cy="4167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816592" cy="41676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41676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41676"/>
                    </a:lnTo>
                    <a:lnTo>
                      <a:pt x="0" y="41676"/>
                    </a:lnTo>
                    <a:close/>
                  </a:path>
                </a:pathLst>
              </a:custGeom>
              <a:solidFill>
                <a:srgbClr val="AD000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10" name="Freeform 10"/>
          <p:cNvSpPr/>
          <p:nvPr/>
        </p:nvSpPr>
        <p:spPr>
          <a:xfrm>
            <a:off x="613848" y="2713832"/>
            <a:ext cx="9335850" cy="5392961"/>
          </a:xfrm>
          <a:custGeom>
            <a:avLst/>
            <a:gdLst/>
            <a:ahLst/>
            <a:cxnLst/>
            <a:rect l="l" t="t" r="r" b="b"/>
            <a:pathLst>
              <a:path w="9335850" h="5392961">
                <a:moveTo>
                  <a:pt x="0" y="0"/>
                </a:moveTo>
                <a:lnTo>
                  <a:pt x="9335851" y="0"/>
                </a:lnTo>
                <a:lnTo>
                  <a:pt x="9335851" y="5392961"/>
                </a:lnTo>
                <a:lnTo>
                  <a:pt x="0" y="53929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1400212" y="7106523"/>
            <a:ext cx="4242224" cy="608691"/>
            <a:chOff x="0" y="0"/>
            <a:chExt cx="1117294" cy="1603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17294" cy="160314"/>
            </a:xfrm>
            <a:custGeom>
              <a:avLst/>
              <a:gdLst/>
              <a:ahLst/>
              <a:cxnLst/>
              <a:rect l="l" t="t" r="r" b="b"/>
              <a:pathLst>
                <a:path w="1117294" h="160314">
                  <a:moveTo>
                    <a:pt x="0" y="0"/>
                  </a:moveTo>
                  <a:lnTo>
                    <a:pt x="1117294" y="0"/>
                  </a:lnTo>
                  <a:lnTo>
                    <a:pt x="1117294" y="160314"/>
                  </a:lnTo>
                  <a:lnTo>
                    <a:pt x="0" y="16031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AD0000"/>
              </a:solidFill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715"/>
            <a:ext cx="12147556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Caladea"/>
              </a:rPr>
              <a:t>Kubernetes-ConfigMap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0" y="1704182"/>
            <a:ext cx="18288000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ladea"/>
              </a:rPr>
              <a:t> ConfigMap, yapılandırma verilerini anahtar-değer çiftleri halinde saklamak için kullanılan bir API kaynağıdır.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8030593"/>
            <a:ext cx="8401957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adea"/>
              </a:rPr>
              <a:t>Dockerfile</a:t>
            </a:r>
          </a:p>
        </p:txBody>
      </p:sp>
      <p:sp>
        <p:nvSpPr>
          <p:cNvPr id="18" name="Freeform 18"/>
          <p:cNvSpPr/>
          <p:nvPr/>
        </p:nvSpPr>
        <p:spPr>
          <a:xfrm>
            <a:off x="10419261" y="3834585"/>
            <a:ext cx="7224700" cy="2383095"/>
          </a:xfrm>
          <a:custGeom>
            <a:avLst/>
            <a:gdLst/>
            <a:ahLst/>
            <a:cxnLst/>
            <a:rect l="l" t="t" r="r" b="b"/>
            <a:pathLst>
              <a:path w="7224700" h="2383095">
                <a:moveTo>
                  <a:pt x="0" y="0"/>
                </a:moveTo>
                <a:lnTo>
                  <a:pt x="7224700" y="0"/>
                </a:lnTo>
                <a:lnTo>
                  <a:pt x="7224700" y="2383095"/>
                </a:lnTo>
                <a:lnTo>
                  <a:pt x="0" y="23830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0419261" y="6131799"/>
            <a:ext cx="7151456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Caladea"/>
              </a:rPr>
              <a:t>config-</a:t>
            </a:r>
            <a:r>
              <a:rPr lang="en-US" sz="3000" dirty="0" err="1">
                <a:solidFill>
                  <a:srgbClr val="000000"/>
                </a:solidFill>
                <a:latin typeface="Caladea"/>
              </a:rPr>
              <a:t>map.yaml</a:t>
            </a:r>
            <a:endParaRPr lang="en-US" sz="3000" dirty="0">
              <a:solidFill>
                <a:srgbClr val="000000"/>
              </a:solidFill>
              <a:latin typeface="Caladea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11626811" y="5143500"/>
            <a:ext cx="6017149" cy="1064499"/>
            <a:chOff x="0" y="0"/>
            <a:chExt cx="1584764" cy="28036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84764" cy="280362"/>
            </a:xfrm>
            <a:custGeom>
              <a:avLst/>
              <a:gdLst/>
              <a:ahLst/>
              <a:cxnLst/>
              <a:rect l="l" t="t" r="r" b="b"/>
              <a:pathLst>
                <a:path w="1584764" h="280362">
                  <a:moveTo>
                    <a:pt x="0" y="0"/>
                  </a:moveTo>
                  <a:lnTo>
                    <a:pt x="1584764" y="0"/>
                  </a:lnTo>
                  <a:lnTo>
                    <a:pt x="1584764" y="280362"/>
                  </a:lnTo>
                  <a:lnTo>
                    <a:pt x="0" y="2803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AD0000"/>
              </a:solidFill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23" name="Resim 22" descr="metin, yazı tipi, logo, grafik içeren bir resim&#10;&#10;Açıklama otomatik olarak oluşturuldu">
            <a:extLst>
              <a:ext uri="{FF2B5EF4-FFF2-40B4-BE49-F238E27FC236}">
                <a16:creationId xmlns:a16="http://schemas.microsoft.com/office/drawing/2014/main" id="{2230DF0A-9F33-46C9-8CCF-7A87FCDF0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" y="9456616"/>
            <a:ext cx="1922703" cy="830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300</Words>
  <Application>Microsoft Office PowerPoint</Application>
  <PresentationFormat>Özel</PresentationFormat>
  <Paragraphs>56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3" baseType="lpstr">
      <vt:lpstr>Caladea</vt:lpstr>
      <vt:lpstr>Calibri</vt:lpstr>
      <vt:lpstr>Arial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cp:lastModifiedBy>Zehra Çakır</cp:lastModifiedBy>
  <cp:revision>6</cp:revision>
  <dcterms:created xsi:type="dcterms:W3CDTF">2006-08-16T00:00:00Z</dcterms:created>
  <dcterms:modified xsi:type="dcterms:W3CDTF">2023-08-11T14:47:21Z</dcterms:modified>
  <dc:identifier>DAFrCvIeJJc</dc:identifier>
</cp:coreProperties>
</file>