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284" r:id="rId2"/>
    <p:sldId id="314" r:id="rId3"/>
    <p:sldId id="285" r:id="rId4"/>
    <p:sldId id="296" r:id="rId5"/>
    <p:sldId id="286" r:id="rId6"/>
    <p:sldId id="298" r:id="rId7"/>
    <p:sldId id="294" r:id="rId8"/>
    <p:sldId id="289" r:id="rId9"/>
    <p:sldId id="287" r:id="rId10"/>
    <p:sldId id="295" r:id="rId11"/>
    <p:sldId id="299" r:id="rId12"/>
    <p:sldId id="290" r:id="rId13"/>
    <p:sldId id="292" r:id="rId14"/>
    <p:sldId id="315" r:id="rId15"/>
    <p:sldId id="316" r:id="rId16"/>
    <p:sldId id="302" r:id="rId17"/>
    <p:sldId id="304" r:id="rId18"/>
    <p:sldId id="306" r:id="rId19"/>
    <p:sldId id="307" r:id="rId20"/>
    <p:sldId id="308" r:id="rId21"/>
    <p:sldId id="309" r:id="rId22"/>
    <p:sldId id="311" r:id="rId23"/>
    <p:sldId id="312" r:id="rId24"/>
    <p:sldId id="31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6A6054-83E6-40D6-ACB1-654186C3A69D}">
          <p14:sldIdLst>
            <p14:sldId id="284"/>
            <p14:sldId id="314"/>
            <p14:sldId id="285"/>
            <p14:sldId id="296"/>
            <p14:sldId id="286"/>
            <p14:sldId id="298"/>
            <p14:sldId id="294"/>
            <p14:sldId id="289"/>
            <p14:sldId id="287"/>
            <p14:sldId id="295"/>
            <p14:sldId id="299"/>
            <p14:sldId id="290"/>
            <p14:sldId id="292"/>
            <p14:sldId id="315"/>
            <p14:sldId id="316"/>
            <p14:sldId id="302"/>
            <p14:sldId id="304"/>
            <p14:sldId id="306"/>
            <p14:sldId id="307"/>
            <p14:sldId id="308"/>
            <p14:sldId id="309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A4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3" autoAdjust="0"/>
    <p:restoredTop sz="81113" autoAdjust="0"/>
  </p:normalViewPr>
  <p:slideViewPr>
    <p:cSldViewPr snapToGrid="0">
      <p:cViewPr varScale="1">
        <p:scale>
          <a:sx n="69" d="100"/>
          <a:sy n="69" d="100"/>
        </p:scale>
        <p:origin x="2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B4EE4-500C-4297-8B7E-BAFCBEB28B5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19771-2DD1-49B9-AD4F-51190EC9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94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201F7-FE14-4227-BFBA-2FC7551F7A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0AF02-BB36-476D-B51D-A6B323F6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0AF02-BB36-476D-B51D-A6B323F693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0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F6E3B4-A214-4E58-BEE4-1DE5815DCEED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6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8774-032E-4E0D-A95D-1D9D2957C820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0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EDC0-2E04-4D08-82BD-63727FC3DCC3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86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184-510B-4890-82EF-698874E75DF9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42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3A98-ECC5-4E94-9370-82233F316F45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4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2152-EC67-464B-8C67-F2528BBE3B01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5E3B-2905-4D56-9991-73CFCAD199FF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8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2BE9-FB94-4AC7-B71C-3B343A371AD0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6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456A-A42A-47A7-9565-CEC4733F87C7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BAB406-A234-44FF-8E91-A3F2A3EF3DCC}"/>
              </a:ext>
            </a:extLst>
          </p:cNvPr>
          <p:cNvSpPr/>
          <p:nvPr userDrawn="1"/>
        </p:nvSpPr>
        <p:spPr>
          <a:xfrm>
            <a:off x="9636369" y="6618848"/>
            <a:ext cx="1136409" cy="18287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endParaRPr lang="en-US" sz="11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B540E-9168-4A67-8D0C-CDA34F024DB9}"/>
              </a:ext>
            </a:extLst>
          </p:cNvPr>
          <p:cNvSpPr/>
          <p:nvPr userDrawn="1"/>
        </p:nvSpPr>
        <p:spPr>
          <a:xfrm>
            <a:off x="1005839" y="6618848"/>
            <a:ext cx="8588326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r>
              <a:rPr lang="en-US" sz="1100" b="1" spc="100" baseline="0" dirty="0">
                <a:solidFill>
                  <a:schemeClr val="bg1"/>
                </a:solidFill>
                <a:latin typeface="Segoe Print" panose="02000600000000000000" pitchFamily="2" charset="0"/>
              </a:rPr>
              <a:t>Mukesh Kumar Rathi, Department of Computer Science, University of Karachi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69BCD9-D5C3-40FC-BE25-F0BDCDF59DB5}"/>
              </a:ext>
            </a:extLst>
          </p:cNvPr>
          <p:cNvSpPr/>
          <p:nvPr userDrawn="1"/>
        </p:nvSpPr>
        <p:spPr>
          <a:xfrm>
            <a:off x="10816089" y="6618848"/>
            <a:ext cx="560386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9218"/>
            <a:ext cx="10388601" cy="1046729"/>
          </a:xfrm>
        </p:spPr>
        <p:txBody>
          <a:bodyPr/>
          <a:lstStyle>
            <a:lvl1pPr algn="ctr"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505596"/>
            <a:ext cx="10388601" cy="4940317"/>
          </a:xfrm>
        </p:spPr>
        <p:txBody>
          <a:bodyPr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4225" y="6606151"/>
            <a:ext cx="560386" cy="188592"/>
          </a:xfrm>
        </p:spPr>
        <p:txBody>
          <a:bodyPr lIns="0" tIns="0" rIns="0" bIns="0" anchor="ctr" anchorCtr="1"/>
          <a:lstStyle>
            <a:lvl1pPr algn="ctr">
              <a:defRPr sz="12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330CF0F-2992-4812-A2BD-C038BC9AA5D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B37B94-E3C2-4E89-B607-B52CCD4EDFC6}"/>
              </a:ext>
            </a:extLst>
          </p:cNvPr>
          <p:cNvCxnSpPr>
            <a:cxnSpLocks/>
          </p:cNvCxnSpPr>
          <p:nvPr userDrawn="1"/>
        </p:nvCxnSpPr>
        <p:spPr>
          <a:xfrm>
            <a:off x="965199" y="1240431"/>
            <a:ext cx="10388601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BFC23E-5290-483E-A30D-57BCE011E5D6}"/>
              </a:ext>
            </a:extLst>
          </p:cNvPr>
          <p:cNvCxnSpPr>
            <a:cxnSpLocks/>
          </p:cNvCxnSpPr>
          <p:nvPr userDrawn="1"/>
        </p:nvCxnSpPr>
        <p:spPr>
          <a:xfrm>
            <a:off x="1001942" y="6558749"/>
            <a:ext cx="10388601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1A8997-16F0-4426-8147-7679904B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44574" y="6589588"/>
            <a:ext cx="1107369" cy="205155"/>
          </a:xfrm>
        </p:spPr>
        <p:txBody>
          <a:bodyPr lIns="0" tIns="0" rIns="0" bIns="0" anchor="ctr" anchorCtr="1"/>
          <a:lstStyle>
            <a:lvl1pPr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3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3965-B268-408B-B15C-A16FE6EF618D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D77D-FAC8-4700-A5AA-8F1C39EE1C2B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7135-7DFC-4FFE-AC42-9574AF0A58E8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E2E3-9200-4637-A3AD-31600B5067D2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3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460C-76F2-4CEF-BC7B-7B5832C2CCC1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6F33-1393-43B2-BD43-D1C87BF2CA99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DED-CA7D-4381-A556-62466C07BF48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F3F3F3"/>
            </a:gs>
            <a:gs pos="75000">
              <a:schemeClr val="bg1">
                <a:tint val="98000"/>
                <a:hueMod val="94000"/>
                <a:satMod val="148000"/>
                <a:lumMod val="150000"/>
              </a:schemeClr>
            </a:gs>
            <a:gs pos="1782">
              <a:srgbClr val="D8D8D8"/>
            </a:gs>
            <a:gs pos="0">
              <a:srgbClr val="D7D7D7"/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FA39-91C1-441F-A425-34037C2472F9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0FBF-DAC6-4C39-8D3F-4B17C837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7953-6730-4444-9AE5-A37B0EBF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023700"/>
            <a:ext cx="9827896" cy="1689318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arrays </a:t>
            </a:r>
            <a:r>
              <a:rPr lang="en-US" dirty="0" smtClean="0"/>
              <a:t>and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E7089-3677-43A1-8942-C304E618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877741"/>
            <a:ext cx="8791575" cy="1655762"/>
          </a:xfrm>
        </p:spPr>
        <p:txBody>
          <a:bodyPr/>
          <a:lstStyle/>
          <a:p>
            <a:r>
              <a:rPr lang="en-US" smtClean="0"/>
              <a:t>Lecture </a:t>
            </a:r>
            <a:r>
              <a:rPr lang="en-US" dirty="0" smtClean="0"/>
              <a:t>#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DD4A68"/>
                </a:solidFill>
                <a:latin typeface="Consolas" panose="020B0609020204030204" pitchFamily="49" charset="0"/>
              </a:rPr>
              <a:t>Output???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dirty="0" err="1">
                <a:latin typeface="Consolas" panose="020B0609020204030204" pitchFamily="49" charset="0"/>
              </a:rPr>
              <a:t>myNumbers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 = { </a:t>
            </a: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{1, 2, 3, 4}, {5, 6, 7}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}; </a:t>
            </a:r>
            <a:r>
              <a:rPr lang="en-US" altLang="en-US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myNumbers</a:t>
            </a:r>
            <a:r>
              <a:rPr lang="en-US" alt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[1][2]);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Jagged Array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 the Java programming language, a multidimensional array is an array whose components are </a:t>
            </a:r>
            <a:r>
              <a:rPr lang="en-US" dirty="0" smtClean="0"/>
              <a:t>themselves </a:t>
            </a:r>
            <a:r>
              <a:rPr lang="en-US" dirty="0"/>
              <a:t>arrays</a:t>
            </a:r>
            <a:r>
              <a:rPr lang="en-US" dirty="0" smtClean="0"/>
              <a:t>.</a:t>
            </a:r>
          </a:p>
          <a:p>
            <a:r>
              <a:rPr lang="en-US" dirty="0"/>
              <a:t>A consequence of this is that the rows are allowed to vary in </a:t>
            </a:r>
            <a:r>
              <a:rPr lang="en-US" dirty="0" smtClean="0"/>
              <a:t>length</a:t>
            </a:r>
          </a:p>
          <a:p>
            <a:r>
              <a:rPr lang="en-US" dirty="0"/>
              <a:t>If we are creating odd number of columns in a 2D array, it is known as a jagged array. In other words, it is an array of arrays with different number of columns.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err="1">
                <a:latin typeface="Consolas" panose="020B0609020204030204" pitchFamily="49" charset="0"/>
              </a:rPr>
              <a:t>arr</a:t>
            </a:r>
            <a:r>
              <a:rPr lang="en-US" sz="2800" dirty="0">
                <a:latin typeface="Consolas" panose="020B0609020204030204" pitchFamily="49" charset="0"/>
              </a:rPr>
              <a:t>[][] = new 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[3][];  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arr</a:t>
            </a:r>
            <a:r>
              <a:rPr lang="en-US" sz="2800" dirty="0">
                <a:latin typeface="Consolas" panose="020B0609020204030204" pitchFamily="49" charset="0"/>
              </a:rPr>
              <a:t>[0] = new 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[3];  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arr</a:t>
            </a:r>
            <a:r>
              <a:rPr lang="en-US" sz="2800" dirty="0">
                <a:latin typeface="Consolas" panose="020B0609020204030204" pitchFamily="49" charset="0"/>
              </a:rPr>
              <a:t>[1] = new 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[4];  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arr</a:t>
            </a:r>
            <a:r>
              <a:rPr lang="en-US" sz="2800" dirty="0">
                <a:latin typeface="Consolas" panose="020B0609020204030204" pitchFamily="49" charset="0"/>
              </a:rPr>
              <a:t>[2] = new 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[2];</a:t>
            </a:r>
            <a:r>
              <a:rPr lang="en-US" sz="2800" dirty="0">
                <a:solidFill>
                  <a:srgbClr val="DD4A68"/>
                </a:solidFill>
                <a:latin typeface="Consolas" panose="020B0609020204030204" pitchFamily="49" charset="0"/>
              </a:rPr>
              <a:t> 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____________________________________</a:t>
            </a:r>
          </a:p>
          <a:p>
            <a:pPr marL="0" indent="0">
              <a:buNone/>
            </a:pPr>
            <a:endParaRPr lang="en-US" altLang="en-US" sz="27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700" dirty="0" smtClean="0">
                <a:latin typeface="Consolas" panose="020B0609020204030204" pitchFamily="49" charset="0"/>
              </a:rPr>
              <a:t>String</a:t>
            </a:r>
            <a:r>
              <a:rPr lang="en-US" altLang="en-US" sz="2700" dirty="0">
                <a:latin typeface="Consolas" panose="020B0609020204030204" pitchFamily="49" charset="0"/>
              </a:rPr>
              <a:t>[][] names = { </a:t>
            </a:r>
            <a:r>
              <a:rPr lang="en-US" altLang="en-US" sz="2700" dirty="0" smtClean="0">
                <a:latin typeface="Consolas" panose="020B0609020204030204" pitchFamily="49" charset="0"/>
              </a:rPr>
              <a:t>{"</a:t>
            </a:r>
            <a:r>
              <a:rPr lang="en-US" altLang="en-US" sz="2700" dirty="0">
                <a:latin typeface="Consolas" panose="020B0609020204030204" pitchFamily="49" charset="0"/>
              </a:rPr>
              <a:t>Mr. ", "Mrs. ", "Ms. "}, </a:t>
            </a:r>
            <a:r>
              <a:rPr lang="en-US" altLang="en-US" sz="2700" dirty="0" smtClean="0">
                <a:latin typeface="Consolas" panose="020B0609020204030204" pitchFamily="49" charset="0"/>
              </a:rPr>
              <a:t>{"</a:t>
            </a:r>
            <a:r>
              <a:rPr lang="en-US" altLang="en-US" sz="2700" dirty="0">
                <a:latin typeface="Consolas" panose="020B0609020204030204" pitchFamily="49" charset="0"/>
              </a:rPr>
              <a:t>Smith", "Jones"} </a:t>
            </a:r>
            <a:r>
              <a:rPr lang="en-US" altLang="en-US" sz="2700" dirty="0" smtClean="0">
                <a:latin typeface="Consolas" panose="020B0609020204030204" pitchFamily="49" charset="0"/>
              </a:rPr>
              <a:t>}; </a:t>
            </a:r>
            <a:endParaRPr lang="en-US" altLang="en-US" sz="2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2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Q: </a:t>
            </a:r>
            <a:r>
              <a:rPr lang="en-US" dirty="0" smtClean="0"/>
              <a:t>Program </a:t>
            </a:r>
            <a:r>
              <a:rPr lang="en-US" dirty="0"/>
              <a:t>to print the largest element of a given </a:t>
            </a:r>
            <a:r>
              <a:rPr lang="en-US" dirty="0" smtClean="0"/>
              <a:t>array.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Q: </a:t>
            </a:r>
            <a:r>
              <a:rPr lang="en-US" dirty="0" smtClean="0"/>
              <a:t>Write a program to take size of an array from user input, take array elements from user input, sort the array in ascending order, finally print the elements of sorted array.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Q: </a:t>
            </a:r>
            <a:r>
              <a:rPr lang="en-US" dirty="0" smtClean="0"/>
              <a:t>Add two 2D matrices using arrays.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Q: </a:t>
            </a:r>
            <a:r>
              <a:rPr lang="en-US" dirty="0" smtClean="0"/>
              <a:t>Check whether two matrices are equal.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Q: </a:t>
            </a:r>
            <a:r>
              <a:rPr lang="en-US" dirty="0" smtClean="0"/>
              <a:t>Write a Java </a:t>
            </a:r>
            <a:r>
              <a:rPr lang="en-US" dirty="0"/>
              <a:t>Program to Calculate average </a:t>
            </a:r>
            <a:r>
              <a:rPr lang="en-US" dirty="0" smtClean="0"/>
              <a:t>(of floating point  </a:t>
            </a:r>
            <a:r>
              <a:rPr lang="en-US" dirty="0" err="1" smtClean="0"/>
              <a:t>nums</a:t>
            </a:r>
            <a:r>
              <a:rPr lang="en-US" dirty="0" smtClean="0"/>
              <a:t>)using Array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Q: </a:t>
            </a:r>
            <a:r>
              <a:rPr lang="en-US" dirty="0"/>
              <a:t>Sorting char array in </a:t>
            </a:r>
            <a:r>
              <a:rPr lang="en-US" dirty="0" smtClean="0"/>
              <a:t>Java.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Q: </a:t>
            </a:r>
            <a:r>
              <a:rPr lang="en-US" dirty="0" smtClean="0"/>
              <a:t>Java </a:t>
            </a:r>
            <a:r>
              <a:rPr lang="en-US" dirty="0"/>
              <a:t>Program to print the duplicate elements of an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Q: </a:t>
            </a:r>
            <a:r>
              <a:rPr lang="en-US" dirty="0" smtClean="0"/>
              <a:t>Program </a:t>
            </a:r>
            <a:r>
              <a:rPr lang="en-US" dirty="0"/>
              <a:t>to print duplicate elements of the String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 class in 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8" y="1374328"/>
            <a:ext cx="10388601" cy="4940317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rgbClr val="273239"/>
                </a:solidFill>
              </a:rPr>
              <a:t>The </a:t>
            </a:r>
            <a:r>
              <a:rPr lang="en-US" altLang="en-US" b="1" dirty="0">
                <a:solidFill>
                  <a:srgbClr val="0070C0"/>
                </a:solidFill>
              </a:rPr>
              <a:t>Arrays</a:t>
            </a:r>
            <a:r>
              <a:rPr lang="en-US" altLang="en-US" dirty="0">
                <a:solidFill>
                  <a:srgbClr val="273239"/>
                </a:solidFill>
              </a:rPr>
              <a:t> class in </a:t>
            </a:r>
            <a:r>
              <a:rPr lang="en-US" altLang="en-US" b="1" i="1" dirty="0" err="1">
                <a:solidFill>
                  <a:srgbClr val="FF0000"/>
                </a:solidFill>
              </a:rPr>
              <a:t>java.util</a:t>
            </a:r>
            <a:r>
              <a:rPr lang="en-US" altLang="en-US" b="1" dirty="0">
                <a:solidFill>
                  <a:srgbClr val="273239"/>
                </a:solidFill>
              </a:rPr>
              <a:t> package</a:t>
            </a:r>
            <a:r>
              <a:rPr lang="en-US" altLang="en-US" dirty="0">
                <a:solidFill>
                  <a:srgbClr val="273239"/>
                </a:solidFill>
              </a:rPr>
              <a:t> is a part of the </a:t>
            </a:r>
            <a:r>
              <a:rPr lang="en-US" altLang="en-US" b="1" i="1" dirty="0">
                <a:solidFill>
                  <a:srgbClr val="FF0000"/>
                </a:solidFill>
              </a:rPr>
              <a:t>Java Collection Framework</a:t>
            </a:r>
            <a:r>
              <a:rPr lang="en-US" altLang="en-US" dirty="0">
                <a:solidFill>
                  <a:srgbClr val="273239"/>
                </a:solidFill>
              </a:rPr>
              <a:t>. </a:t>
            </a:r>
            <a:endParaRPr lang="en-US" altLang="en-US" dirty="0" smtClean="0">
              <a:solidFill>
                <a:srgbClr val="273239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solidFill>
                  <a:srgbClr val="273239"/>
                </a:solidFill>
              </a:rPr>
              <a:t>It </a:t>
            </a:r>
            <a:r>
              <a:rPr lang="en-US" altLang="en-US" dirty="0">
                <a:solidFill>
                  <a:srgbClr val="273239"/>
                </a:solidFill>
              </a:rPr>
              <a:t>consists of only static methods and the methods of Object class. </a:t>
            </a:r>
            <a:endParaRPr lang="en-US" altLang="en-US" dirty="0" smtClean="0">
              <a:solidFill>
                <a:srgbClr val="273239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solidFill>
                  <a:srgbClr val="273239"/>
                </a:solidFill>
              </a:rPr>
              <a:t>The </a:t>
            </a:r>
            <a:r>
              <a:rPr lang="en-US" altLang="en-US" dirty="0">
                <a:solidFill>
                  <a:srgbClr val="273239"/>
                </a:solidFill>
              </a:rPr>
              <a:t>methods of this class can be used by the class name itself.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rgbClr val="273239"/>
                </a:solidFill>
              </a:rPr>
              <a:t>The class hierarchy is as follows: 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b="1" dirty="0" smtClean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Arrays </a:t>
            </a:r>
            <a:r>
              <a:rPr lang="en-US" alt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Object </a:t>
            </a:r>
            <a:r>
              <a:rPr lang="en-US" altLang="en-US" b="1" dirty="0" smtClean="0">
                <a:latin typeface="Consolas" panose="020B0609020204030204" pitchFamily="49" charset="0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-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-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-</a:t>
            </a:r>
            <a:endParaRPr lang="en-US" altLang="en-US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b="1" dirty="0" smtClean="0">
                <a:latin typeface="Consolas" panose="020B0609020204030204" pitchFamily="49" charset="0"/>
              </a:rPr>
              <a:t>}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  <p:pic>
        <p:nvPicPr>
          <p:cNvPr id="4098" name="Picture 2" descr="class hierarchy for Arra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522" y="2686193"/>
            <a:ext cx="3353089" cy="260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 arrays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u="sng" dirty="0" smtClean="0"/>
              <a:t>loops</a:t>
            </a:r>
            <a:r>
              <a:rPr lang="en-US" dirty="0"/>
              <a:t> are used to do some tasks on an array like: </a:t>
            </a:r>
            <a:endParaRPr lang="en-US" dirty="0" smtClean="0"/>
          </a:p>
          <a:p>
            <a:pPr lvl="1" fontAlgn="base"/>
            <a:r>
              <a:rPr lang="en-US" dirty="0" smtClean="0"/>
              <a:t>Fill </a:t>
            </a:r>
            <a:r>
              <a:rPr lang="en-US" dirty="0"/>
              <a:t>an array with a particular value.</a:t>
            </a:r>
          </a:p>
          <a:p>
            <a:pPr lvl="1" fontAlgn="base"/>
            <a:r>
              <a:rPr lang="en-US" dirty="0"/>
              <a:t>Sort an Arrays.</a:t>
            </a:r>
          </a:p>
          <a:p>
            <a:pPr lvl="1" fontAlgn="base"/>
            <a:r>
              <a:rPr lang="en-US" dirty="0"/>
              <a:t>Search in an Arrays.</a:t>
            </a:r>
          </a:p>
          <a:p>
            <a:pPr lvl="1" fontAlgn="base"/>
            <a:r>
              <a:rPr lang="en-US" dirty="0"/>
              <a:t>And many more.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Arrays</a:t>
            </a:r>
            <a:r>
              <a:rPr lang="en-US" i="1" dirty="0" smtClean="0"/>
              <a:t> </a:t>
            </a:r>
            <a:r>
              <a:rPr lang="en-US" i="1" dirty="0"/>
              <a:t>class provides several </a:t>
            </a:r>
            <a:r>
              <a:rPr lang="en-US" b="1" i="1" u="sng" dirty="0"/>
              <a:t>static methods </a:t>
            </a:r>
            <a:r>
              <a:rPr lang="en-US" i="1" dirty="0"/>
              <a:t>that can be used to perform these tasks directly without the use of loops, hence forth making our code super short and </a:t>
            </a:r>
            <a:r>
              <a:rPr lang="en-US" i="1" dirty="0" smtClean="0"/>
              <a:t>optimized.</a:t>
            </a:r>
          </a:p>
          <a:p>
            <a:pPr marL="0" indent="0">
              <a:buNone/>
            </a:pPr>
            <a:r>
              <a:rPr lang="en-US" i="1" dirty="0" smtClean="0"/>
              <a:t>Some commonly used methods are;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ort(),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compare(array 1, array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2),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copyOf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originalArray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newLength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), equals(array1, array2), fill(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originalArray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, value)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Copying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Multiple ways to do the task</a:t>
            </a:r>
          </a:p>
          <a:p>
            <a:r>
              <a:rPr lang="en-US" dirty="0" smtClean="0"/>
              <a:t>Manual </a:t>
            </a:r>
            <a:r>
              <a:rPr lang="en-US" dirty="0"/>
              <a:t>copying using for loop</a:t>
            </a:r>
          </a:p>
          <a:p>
            <a:r>
              <a:rPr lang="en-US" dirty="0"/>
              <a:t>Using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java.lang.</a:t>
            </a:r>
            <a:r>
              <a:rPr lang="en-US" dirty="0" err="1" smtClean="0"/>
              <a:t>System.arraycopy</a:t>
            </a:r>
            <a:r>
              <a:rPr lang="en-US" dirty="0"/>
              <a:t>()</a:t>
            </a:r>
          </a:p>
          <a:p>
            <a:r>
              <a:rPr lang="en-US" dirty="0"/>
              <a:t>Using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java.util.</a:t>
            </a:r>
            <a:r>
              <a:rPr lang="en-US" dirty="0" err="1" smtClean="0"/>
              <a:t>Arrays.copyOf</a:t>
            </a:r>
            <a:r>
              <a:rPr lang="en-US" dirty="0"/>
              <a:t>()</a:t>
            </a:r>
          </a:p>
          <a:p>
            <a:r>
              <a:rPr lang="en-US" dirty="0"/>
              <a:t>Using 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java.util.</a:t>
            </a:r>
            <a:r>
              <a:rPr lang="en-US" dirty="0" err="1" smtClean="0"/>
              <a:t>Arrays.copyOfRange</a:t>
            </a:r>
            <a:r>
              <a:rPr lang="en-US" dirty="0"/>
              <a:t>()</a:t>
            </a:r>
          </a:p>
          <a:p>
            <a:r>
              <a:rPr lang="en-US" dirty="0"/>
              <a:t>Using </a:t>
            </a:r>
            <a:r>
              <a:rPr lang="en-US" dirty="0" err="1"/>
              <a:t>Object.clone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9219"/>
            <a:ext cx="10388601" cy="697400"/>
          </a:xfrm>
        </p:spPr>
        <p:txBody>
          <a:bodyPr/>
          <a:lstStyle/>
          <a:p>
            <a:r>
              <a:rPr lang="en-US" b="1" dirty="0"/>
              <a:t>Copying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2" y="665018"/>
            <a:ext cx="11037454" cy="57542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 err="1">
                <a:solidFill>
                  <a:srgbClr val="0070C0"/>
                </a:solidFill>
              </a:rPr>
              <a:t>java.lang.System.arraycopy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b="1" dirty="0"/>
              <a:t> </a:t>
            </a:r>
            <a:r>
              <a:rPr lang="en-US" dirty="0"/>
              <a:t>method copies an array from the specified source array, beginning at the specified position, to the specified position of the destination array. </a:t>
            </a:r>
            <a:endParaRPr lang="en-US" dirty="0" smtClean="0"/>
          </a:p>
          <a:p>
            <a:pPr marL="0" indent="0">
              <a:buNone/>
            </a:pPr>
            <a:r>
              <a:rPr lang="en-US" altLang="en-US" sz="23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2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arraycopy</a:t>
            </a:r>
            <a:r>
              <a:rPr lang="en-US" altLang="en-US" sz="2300" b="1" dirty="0">
                <a:solidFill>
                  <a:srgbClr val="0070C0"/>
                </a:solidFill>
                <a:latin typeface="Consolas" panose="020B0609020204030204" pitchFamily="49" charset="0"/>
              </a:rPr>
              <a:t>(Object </a:t>
            </a:r>
            <a:r>
              <a:rPr lang="en-US" altLang="en-US" sz="2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2300" b="1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3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srcPos</a:t>
            </a:r>
            <a:r>
              <a:rPr lang="en-US" altLang="en-US" sz="2300" b="1" dirty="0">
                <a:solidFill>
                  <a:srgbClr val="0070C0"/>
                </a:solidFill>
                <a:latin typeface="Consolas" panose="020B0609020204030204" pitchFamily="49" charset="0"/>
              </a:rPr>
              <a:t>, Object </a:t>
            </a:r>
            <a:r>
              <a:rPr lang="en-US" altLang="en-US" sz="2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dest</a:t>
            </a:r>
            <a:r>
              <a:rPr lang="en-US" altLang="en-US" sz="2300" b="1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3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destPos</a:t>
            </a:r>
            <a:r>
              <a:rPr lang="en-US" altLang="en-US" sz="2300" b="1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300" b="1" dirty="0">
                <a:solidFill>
                  <a:srgbClr val="0070C0"/>
                </a:solidFill>
                <a:latin typeface="Consolas" panose="020B0609020204030204" pitchFamily="49" charset="0"/>
              </a:rPr>
              <a:t> length)</a:t>
            </a:r>
            <a:endParaRPr lang="en-US" sz="2300" b="1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Parameters</a:t>
            </a:r>
          </a:p>
          <a:p>
            <a:r>
              <a:rPr lang="en-US" b="1" dirty="0" err="1"/>
              <a:t>src</a:t>
            </a:r>
            <a:r>
              <a:rPr lang="en-US" dirty="0"/>
              <a:t> − This is the source array.</a:t>
            </a:r>
          </a:p>
          <a:p>
            <a:r>
              <a:rPr lang="en-US" b="1" dirty="0" err="1"/>
              <a:t>srcPos</a:t>
            </a:r>
            <a:r>
              <a:rPr lang="en-US" dirty="0"/>
              <a:t> − This is the starting position in the source array.</a:t>
            </a:r>
          </a:p>
          <a:p>
            <a:r>
              <a:rPr lang="en-US" b="1" dirty="0" err="1"/>
              <a:t>dest</a:t>
            </a:r>
            <a:r>
              <a:rPr lang="en-US" dirty="0"/>
              <a:t> − This is the destination array.</a:t>
            </a:r>
          </a:p>
          <a:p>
            <a:r>
              <a:rPr lang="en-US" b="1" dirty="0" err="1"/>
              <a:t>destPos</a:t>
            </a:r>
            <a:r>
              <a:rPr lang="en-US" dirty="0"/>
              <a:t> − This is the starting position in the destination data.</a:t>
            </a:r>
          </a:p>
          <a:p>
            <a:r>
              <a:rPr lang="en-US" b="1" dirty="0"/>
              <a:t>length</a:t>
            </a:r>
            <a:r>
              <a:rPr lang="en-US" dirty="0"/>
              <a:t> − This is the number of array elements to be copied.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Return Value</a:t>
            </a:r>
          </a:p>
          <a:p>
            <a:r>
              <a:rPr lang="en-US" dirty="0"/>
              <a:t>This method does not return any value.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Exception</a:t>
            </a:r>
          </a:p>
          <a:p>
            <a:r>
              <a:rPr lang="en-US" b="1" dirty="0" err="1"/>
              <a:t>IndexOutOfBoundsException</a:t>
            </a:r>
            <a:r>
              <a:rPr lang="en-US" dirty="0"/>
              <a:t> − if copying would cause access of data outside array bounds.</a:t>
            </a:r>
          </a:p>
          <a:p>
            <a:r>
              <a:rPr lang="en-US" b="1" dirty="0" err="1"/>
              <a:t>ArrayStoreException</a:t>
            </a:r>
            <a:r>
              <a:rPr lang="en-US" dirty="0"/>
              <a:t> − if an element in the </a:t>
            </a:r>
            <a:r>
              <a:rPr lang="en-US" dirty="0" err="1"/>
              <a:t>src</a:t>
            </a:r>
            <a:r>
              <a:rPr lang="en-US" dirty="0"/>
              <a:t> array could not be stored into the </a:t>
            </a:r>
            <a:r>
              <a:rPr lang="en-US" dirty="0" err="1"/>
              <a:t>dest</a:t>
            </a:r>
            <a:r>
              <a:rPr lang="en-US" dirty="0"/>
              <a:t> array because of a type mismatch.</a:t>
            </a:r>
          </a:p>
          <a:p>
            <a:r>
              <a:rPr lang="en-US" b="1" dirty="0" err="1"/>
              <a:t>NullPointerException</a:t>
            </a:r>
            <a:r>
              <a:rPr lang="en-US" dirty="0"/>
              <a:t> − if either </a:t>
            </a:r>
            <a:r>
              <a:rPr lang="en-US" dirty="0" err="1"/>
              <a:t>src</a:t>
            </a:r>
            <a:r>
              <a:rPr lang="en-US" dirty="0"/>
              <a:t> or </a:t>
            </a:r>
            <a:r>
              <a:rPr lang="en-US" dirty="0" err="1"/>
              <a:t>dest</a:t>
            </a:r>
            <a:r>
              <a:rPr lang="en-US" dirty="0"/>
              <a:t> is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Copying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293092"/>
            <a:ext cx="10388601" cy="5296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ArrayCopyDemo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 { </a:t>
            </a:r>
            <a:endParaRPr lang="en-US" altLang="en-US" sz="1800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	public 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static void main(String[] </a:t>
            </a:r>
            <a:r>
              <a:rPr lang="en-US" alt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) { </a:t>
            </a:r>
            <a:endParaRPr lang="en-US" altLang="en-US" sz="1800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		String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copyFrom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 = { </a:t>
            </a: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“Pepsi", “</a:t>
            </a:r>
            <a:r>
              <a:rPr lang="en-US" altLang="en-US" sz="1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Pakola</a:t>
            </a: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", “Slice", “Sting", 			“Sprite", “7Up", “</a:t>
            </a:r>
            <a:r>
              <a:rPr lang="en-US" altLang="en-US" sz="1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CocaCola</a:t>
            </a: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", “Fanta", “</a:t>
            </a:r>
            <a:r>
              <a:rPr lang="en-US" altLang="en-US" sz="1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Mrinda</a:t>
            </a: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", “</a:t>
            </a:r>
            <a:r>
              <a:rPr lang="en-US" altLang="en-US" sz="1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AppleCidra</a:t>
            </a: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"}; </a:t>
            </a:r>
            <a:endParaRPr lang="en-US" altLang="en-US" sz="1800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		String[] </a:t>
            </a:r>
            <a:r>
              <a:rPr lang="en-US" altLang="en-US" sz="1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copyTo</a:t>
            </a: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= new String[7]; 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System.arraycopy</a:t>
            </a:r>
            <a:r>
              <a:rPr lang="en-US" altLang="en-US" sz="1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b="1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copyFrom</a:t>
            </a:r>
            <a:r>
              <a:rPr lang="en-US" alt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, 2, </a:t>
            </a:r>
            <a:r>
              <a:rPr lang="en-US" alt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copyTo</a:t>
            </a:r>
            <a:r>
              <a:rPr lang="en-US" alt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, 0, </a:t>
            </a:r>
            <a:r>
              <a:rPr lang="en-US" altLang="en-US" sz="1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6); </a:t>
            </a:r>
            <a:endParaRPr lang="en-US" altLang="en-US" sz="1800" b="1" dirty="0" smtClean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		for 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(String </a:t>
            </a: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drink 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copyTo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) { </a:t>
            </a:r>
            <a:endParaRPr lang="en-US" altLang="en-US" sz="1800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			</a:t>
            </a:r>
            <a:r>
              <a:rPr lang="en-US" altLang="en-US" sz="1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System.out.print</a:t>
            </a: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(drink 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+ " "); </a:t>
            </a:r>
            <a:endParaRPr lang="en-US" altLang="en-US" sz="1800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		} 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	} 	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Copying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505596"/>
            <a:ext cx="11226801" cy="49403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 err="1" smtClean="0">
                <a:solidFill>
                  <a:schemeClr val="bg2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copyOfRange</a:t>
            </a:r>
            <a:r>
              <a:rPr lang="en-US" altLang="en-US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method of the </a:t>
            </a:r>
            <a:r>
              <a:rPr lang="en-US" altLang="en-US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java.util.Arrays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class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marL="0" indent="0">
              <a:buNone/>
            </a:pPr>
            <a:endParaRPr lang="en-US" altLang="en-US" dirty="0" smtClean="0">
              <a:solidFill>
                <a:srgbClr val="000000"/>
              </a:solidFill>
              <a:latin typeface="Arial Unicode M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class </a:t>
            </a:r>
            <a:r>
              <a:rPr lang="en-US" altLang="en-US" sz="1800" dirty="0" err="1">
                <a:latin typeface="Consolas" panose="020B0609020204030204" pitchFamily="49" charset="0"/>
              </a:rPr>
              <a:t>ArrayCopyOfDemo</a:t>
            </a:r>
            <a:r>
              <a:rPr lang="en-US" altLang="en-US" sz="1800" dirty="0">
                <a:latin typeface="Consolas" panose="020B0609020204030204" pitchFamily="49" charset="0"/>
              </a:rPr>
              <a:t> { </a:t>
            </a:r>
            <a:endParaRPr lang="en-US" altLang="en-US" sz="18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</a:rPr>
              <a:t>	public </a:t>
            </a:r>
            <a:r>
              <a:rPr lang="en-US" altLang="en-US" sz="1800" dirty="0">
                <a:latin typeface="Consolas" panose="020B0609020204030204" pitchFamily="49" charset="0"/>
              </a:rPr>
              <a:t>static void main(String[] </a:t>
            </a:r>
            <a:r>
              <a:rPr lang="en-US" altLang="en-US" sz="1800" dirty="0" err="1">
                <a:latin typeface="Consolas" panose="020B0609020204030204" pitchFamily="49" charset="0"/>
              </a:rPr>
              <a:t>args</a:t>
            </a:r>
            <a:r>
              <a:rPr lang="en-US" altLang="en-US" sz="1800" dirty="0">
                <a:latin typeface="Consolas" panose="020B0609020204030204" pitchFamily="49" charset="0"/>
              </a:rPr>
              <a:t>) { </a:t>
            </a:r>
            <a:endParaRPr lang="en-US" altLang="en-US" sz="18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		String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copyFrom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 = { “Pepsi", “</a:t>
            </a:r>
            <a:r>
              <a:rPr lang="en-US" alt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Pakola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", “Slice", “Sting", </a:t>
            </a: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“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Sprite", “7Up", </a:t>
            </a:r>
            <a:r>
              <a:rPr lang="en-US" altLang="en-US" sz="1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			“</a:t>
            </a:r>
            <a:r>
              <a:rPr lang="en-US" alt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CocaCola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", “Fanta", “</a:t>
            </a:r>
            <a:r>
              <a:rPr lang="en-US" alt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Mrinda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", “</a:t>
            </a:r>
            <a:r>
              <a:rPr lang="en-US" alt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AppleCidra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"};</a:t>
            </a:r>
            <a:endParaRPr lang="en-US" alt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</a:rPr>
              <a:t>		</a:t>
            </a:r>
            <a:r>
              <a:rPr lang="en-US" altLang="en-US" sz="2200" b="1" dirty="0" smtClean="0">
                <a:latin typeface="Consolas" panose="020B0609020204030204" pitchFamily="49" charset="0"/>
              </a:rPr>
              <a:t>String</a:t>
            </a:r>
            <a:r>
              <a:rPr lang="en-US" altLang="en-US" sz="2200" b="1" dirty="0">
                <a:latin typeface="Consolas" panose="020B0609020204030204" pitchFamily="49" charset="0"/>
              </a:rPr>
              <a:t>[] </a:t>
            </a:r>
            <a:r>
              <a:rPr lang="en-US" altLang="en-US" sz="2200" b="1" dirty="0" err="1">
                <a:latin typeface="Consolas" panose="020B0609020204030204" pitchFamily="49" charset="0"/>
              </a:rPr>
              <a:t>copyTo</a:t>
            </a:r>
            <a:r>
              <a:rPr lang="en-US" altLang="en-US" sz="2200" b="1" dirty="0">
                <a:latin typeface="Consolas" panose="020B0609020204030204" pitchFamily="49" charset="0"/>
              </a:rPr>
              <a:t> = </a:t>
            </a:r>
            <a:r>
              <a:rPr lang="en-US" altLang="en-US" sz="2200" b="1" dirty="0" err="1">
                <a:latin typeface="Consolas" panose="020B0609020204030204" pitchFamily="49" charset="0"/>
              </a:rPr>
              <a:t>java.util.Arrays.copyOfRange</a:t>
            </a:r>
            <a:r>
              <a:rPr lang="en-US" altLang="en-US" sz="2200" b="1" dirty="0">
                <a:latin typeface="Consolas" panose="020B0609020204030204" pitchFamily="49" charset="0"/>
              </a:rPr>
              <a:t>(</a:t>
            </a:r>
            <a:r>
              <a:rPr lang="en-US" altLang="en-US" sz="2200" b="1" dirty="0" err="1">
                <a:latin typeface="Consolas" panose="020B0609020204030204" pitchFamily="49" charset="0"/>
              </a:rPr>
              <a:t>copyFrom</a:t>
            </a:r>
            <a:r>
              <a:rPr lang="en-US" altLang="en-US" sz="2200" b="1" dirty="0">
                <a:latin typeface="Consolas" panose="020B0609020204030204" pitchFamily="49" charset="0"/>
              </a:rPr>
              <a:t>, 2, </a:t>
            </a:r>
            <a:r>
              <a:rPr lang="en-US" altLang="en-US" sz="2200" b="1" dirty="0" smtClean="0">
                <a:latin typeface="Consolas" panose="020B0609020204030204" pitchFamily="49" charset="0"/>
              </a:rPr>
              <a:t>6); </a:t>
            </a:r>
            <a:endParaRPr lang="en-US" altLang="en-US" sz="1800" b="1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</a:rPr>
              <a:t>	</a:t>
            </a:r>
            <a:r>
              <a:rPr lang="en-US" altLang="en-US" sz="1800" dirty="0" smtClean="0">
                <a:latin typeface="Consolas" panose="020B0609020204030204" pitchFamily="49" charset="0"/>
              </a:rPr>
              <a:t>	for </a:t>
            </a:r>
            <a:r>
              <a:rPr lang="en-US" altLang="en-US" sz="1800" dirty="0">
                <a:latin typeface="Consolas" panose="020B0609020204030204" pitchFamily="49" charset="0"/>
              </a:rPr>
              <a:t>(String </a:t>
            </a:r>
            <a:r>
              <a:rPr lang="en-US" altLang="en-US" sz="1800" dirty="0" smtClean="0">
                <a:latin typeface="Consolas" panose="020B0609020204030204" pitchFamily="49" charset="0"/>
              </a:rPr>
              <a:t>drink </a:t>
            </a:r>
            <a:r>
              <a:rPr lang="en-US" altLang="en-US" sz="1800" dirty="0">
                <a:latin typeface="Consolas" panose="020B0609020204030204" pitchFamily="49" charset="0"/>
              </a:rPr>
              <a:t>: </a:t>
            </a:r>
            <a:r>
              <a:rPr lang="en-US" altLang="en-US" sz="1800" dirty="0" err="1">
                <a:latin typeface="Consolas" panose="020B0609020204030204" pitchFamily="49" charset="0"/>
              </a:rPr>
              <a:t>copyTo</a:t>
            </a:r>
            <a:r>
              <a:rPr lang="en-US" altLang="en-US" sz="1800" dirty="0">
                <a:latin typeface="Consolas" panose="020B0609020204030204" pitchFamily="49" charset="0"/>
              </a:rPr>
              <a:t>) { </a:t>
            </a:r>
            <a:endParaRPr lang="en-US" altLang="en-US" sz="18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</a:rPr>
              <a:t>	</a:t>
            </a:r>
            <a:r>
              <a:rPr lang="en-US" altLang="en-US" sz="1800" dirty="0" err="1" smtClean="0">
                <a:latin typeface="Consolas" panose="020B0609020204030204" pitchFamily="49" charset="0"/>
              </a:rPr>
              <a:t>System.out.print</a:t>
            </a:r>
            <a:r>
              <a:rPr lang="en-US" altLang="en-US" sz="1800" dirty="0" smtClean="0">
                <a:latin typeface="Consolas" panose="020B0609020204030204" pitchFamily="49" charset="0"/>
              </a:rPr>
              <a:t>(drink </a:t>
            </a:r>
            <a:r>
              <a:rPr lang="en-US" altLang="en-US" sz="1800" dirty="0">
                <a:latin typeface="Consolas" panose="020B0609020204030204" pitchFamily="49" charset="0"/>
              </a:rPr>
              <a:t>+ " "); </a:t>
            </a:r>
            <a:endParaRPr lang="en-US" altLang="en-US" sz="18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</a:rPr>
              <a:t>	</a:t>
            </a:r>
            <a:r>
              <a:rPr lang="en-US" altLang="en-US" sz="1800" dirty="0" smtClean="0">
                <a:latin typeface="Consolas" panose="020B0609020204030204" pitchFamily="49" charset="0"/>
              </a:rPr>
              <a:t>	}</a:t>
            </a:r>
            <a:endParaRPr lang="en-US" altLang="en-US" sz="18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</a:rPr>
              <a:t>	} </a:t>
            </a:r>
            <a:endParaRPr lang="en-US" altLang="en-US" sz="18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</a:rPr>
              <a:t>} </a:t>
            </a:r>
            <a:endParaRPr lang="en-US" alt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Strings in 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0" y="1505596"/>
            <a:ext cx="11952515" cy="4940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Strings, which are widely used in Java programming, are objects </a:t>
            </a:r>
            <a:r>
              <a:rPr lang="en-US" dirty="0" smtClean="0"/>
              <a:t>which represent a </a:t>
            </a:r>
            <a:r>
              <a:rPr lang="en-US" dirty="0"/>
              <a:t>sequence of characters.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There are two ways to create a String in </a:t>
            </a:r>
            <a:r>
              <a:rPr lang="en-US" dirty="0" smtClean="0"/>
              <a:t>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String </a:t>
            </a:r>
            <a:r>
              <a:rPr lang="en-US" dirty="0" smtClean="0">
                <a:solidFill>
                  <a:srgbClr val="FF0000"/>
                </a:solidFill>
              </a:rPr>
              <a:t>literal</a:t>
            </a:r>
            <a:r>
              <a:rPr lang="en-US" dirty="0" smtClean="0"/>
              <a:t>			</a:t>
            </a:r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String </a:t>
            </a:r>
            <a:r>
              <a:rPr lang="en-US" sz="20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st1=“</a:t>
            </a:r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This is string";</a:t>
            </a:r>
            <a:r>
              <a:rPr lang="en-US" sz="2000" dirty="0">
                <a:latin typeface="Consolas" panose="020B0609020204030204" pitchFamily="49" charset="0"/>
              </a:rPr>
              <a:t>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Using new </a:t>
            </a:r>
            <a:r>
              <a:rPr lang="en-US" dirty="0" smtClean="0">
                <a:solidFill>
                  <a:srgbClr val="FF0000"/>
                </a:solidFill>
              </a:rPr>
              <a:t>keyword</a:t>
            </a:r>
            <a:r>
              <a:rPr lang="en-US" dirty="0" smtClean="0"/>
              <a:t>		</a:t>
            </a:r>
            <a:r>
              <a:rPr lang="en-US" sz="20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String st2 = new String(“An other string”);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of the day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0" y="1267790"/>
            <a:ext cx="10388601" cy="51699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Which package(s) is/are imported by default in every Java </a:t>
            </a:r>
            <a:r>
              <a:rPr lang="en-US" dirty="0" err="1" smtClean="0">
                <a:solidFill>
                  <a:srgbClr val="FF0000"/>
                </a:solidFill>
              </a:rPr>
              <a:t>Prpgram</a:t>
            </a:r>
            <a:r>
              <a:rPr lang="en-US" dirty="0" smtClean="0">
                <a:solidFill>
                  <a:srgbClr val="FF0000"/>
                </a:solidFill>
              </a:rPr>
              <a:t>??</a:t>
            </a:r>
          </a:p>
          <a:p>
            <a:pPr algn="just"/>
            <a:r>
              <a:rPr lang="en-US" sz="1800" dirty="0"/>
              <a:t>The default package (which is also known as the no-name package as it doesn't have the name) and </a:t>
            </a:r>
            <a:r>
              <a:rPr lang="en-US" sz="18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java.lang</a:t>
            </a:r>
            <a:r>
              <a:rPr lang="en-US" sz="1800" dirty="0"/>
              <a:t> packages are by default imported in the java class by the </a:t>
            </a:r>
            <a:r>
              <a:rPr lang="en-US" sz="1800" dirty="0" smtClean="0"/>
              <a:t>JVM.</a:t>
            </a:r>
          </a:p>
          <a:p>
            <a:pPr algn="just"/>
            <a:r>
              <a:rPr lang="en-US" sz="1800" dirty="0" smtClean="0"/>
              <a:t>They </a:t>
            </a:r>
            <a:r>
              <a:rPr lang="en-US" sz="1800" dirty="0"/>
              <a:t>contain classes that are fundamental to the design of the Java language. These classes provide basic functions to the java program.</a:t>
            </a:r>
            <a:endParaRPr lang="en-US" sz="18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Topmost class in Java??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  <p:pic>
        <p:nvPicPr>
          <p:cNvPr id="5122" name="Picture 2" descr="object class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972" y="3336869"/>
            <a:ext cx="6191720" cy="317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at are the methods of object class in java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972" y="1681712"/>
            <a:ext cx="8081817" cy="4546024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06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in two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 s1 = “ java”;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 s2 = “java”;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 s3 = new String(“java”);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In example Compare with;</a:t>
            </a:r>
          </a:p>
          <a:p>
            <a:pPr marL="0" indent="0">
              <a:buNone/>
            </a:pPr>
            <a:r>
              <a:rPr lang="en-US" sz="2000" b="1" dirty="0" smtClean="0"/>
              <a:t> == </a:t>
            </a:r>
          </a:p>
          <a:p>
            <a:pPr marL="0" indent="0">
              <a:buNone/>
            </a:pPr>
            <a:r>
              <a:rPr lang="en-US" sz="2000" b="1" dirty="0" smtClean="0"/>
              <a:t> equals()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  <p:pic>
        <p:nvPicPr>
          <p:cNvPr id="1026" name="Picture 2" descr="String Constant Pool in Java - The Java Progr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36" y="1505596"/>
            <a:ext cx="6188982" cy="399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1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String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Length()</a:t>
            </a:r>
          </a:p>
          <a:p>
            <a:pPr marL="0" indent="0">
              <a:buNone/>
            </a:pPr>
            <a:r>
              <a:rPr lang="en-US" dirty="0" err="1" smtClean="0"/>
              <a:t>charAt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equals()</a:t>
            </a:r>
          </a:p>
          <a:p>
            <a:pPr marL="0" indent="0">
              <a:buNone/>
            </a:pPr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toUpperCase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Boolean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Char[] </a:t>
            </a:r>
            <a:r>
              <a:rPr lang="en-US" dirty="0" err="1" smtClean="0"/>
              <a:t>toCharArray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Many more…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b="1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txt </a:t>
            </a:r>
            <a:r>
              <a:rPr lang="en-US" altLang="en-US" sz="2000" b="1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"ABCDEFGHIJKLMNOPQRSTUVWXYZ"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20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20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"The length of the txt string is: "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9A6E3A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</a:t>
            </a:r>
            <a:r>
              <a:rPr lang="en-US" altLang="en-US" sz="2000" b="1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());</a:t>
            </a:r>
            <a:r>
              <a:rPr lang="en-US" altLang="en-US" sz="2000" b="1" dirty="0"/>
              <a:t> 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DD4A68"/>
                </a:solidFill>
                <a:latin typeface="Consolas" panose="020B0609020204030204" pitchFamily="49" charset="0"/>
              </a:rPr>
              <a:t>________________________________________________________________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DD4A6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txt </a:t>
            </a:r>
            <a:r>
              <a:rPr lang="en-US" altLang="en-US" sz="2000" b="1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20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20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0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txt</a:t>
            </a:r>
            <a:r>
              <a:rPr lang="en-US" altLang="en-US" sz="20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toUpperCase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());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20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20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0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txt</a:t>
            </a:r>
            <a:r>
              <a:rPr lang="en-US" altLang="en-US" sz="20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toLowerCase</a:t>
            </a:r>
            <a:r>
              <a:rPr lang="en-US" altLang="en-US" sz="20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___________________________________________________________________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txt </a:t>
            </a:r>
            <a:r>
              <a:rPr lang="en-US" altLang="en-US" sz="2000" b="1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"Please locate where 'locate' occurs!"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2000" b="1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2000" b="1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txt</a:t>
            </a:r>
            <a:r>
              <a:rPr lang="en-US" altLang="en-US" sz="2000" b="1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indexOf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"locate"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));</a:t>
            </a:r>
            <a:r>
              <a:rPr lang="en-US" altLang="en-US" sz="2000" b="1" dirty="0"/>
              <a:t> 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b="1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smtClean="0">
                <a:solidFill>
                  <a:srgbClr val="669900"/>
                </a:solidFill>
                <a:latin typeface="Consolas" panose="020B0609020204030204" pitchFamily="49" charset="0"/>
              </a:rPr>
              <a:t>“Asif Ali"</a:t>
            </a:r>
            <a:r>
              <a:rPr lang="en-US" altLang="en-US" sz="20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smtClean="0">
                <a:solidFill>
                  <a:srgbClr val="669900"/>
                </a:solidFill>
                <a:latin typeface="Consolas" panose="020B0609020204030204" pitchFamily="49" charset="0"/>
              </a:rPr>
              <a:t>“</a:t>
            </a:r>
            <a:r>
              <a:rPr lang="en-US" altLang="en-US" sz="2000" b="1" dirty="0" err="1" smtClean="0">
                <a:solidFill>
                  <a:srgbClr val="669900"/>
                </a:solidFill>
                <a:latin typeface="Consolas" panose="020B0609020204030204" pitchFamily="49" charset="0"/>
              </a:rPr>
              <a:t>Zardari</a:t>
            </a:r>
            <a:r>
              <a:rPr lang="en-US" altLang="en-US" sz="2000" b="1" dirty="0" smtClean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2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numbers add, string </a:t>
            </a:r>
            <a:r>
              <a:rPr lang="en-US" altLang="en-US" sz="20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concat</a:t>
            </a:r>
            <a:endParaRPr lang="en-US" altLang="en-US" sz="2000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20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20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0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9A6E3A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9A6E3A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b="1" dirty="0"/>
              <a:t> </a:t>
            </a:r>
            <a:endParaRPr lang="en-US" altLang="en-US" sz="2000" b="1" dirty="0" smtClean="0"/>
          </a:p>
          <a:p>
            <a:pPr marL="0" indent="0">
              <a:buNone/>
            </a:pPr>
            <a:r>
              <a:rPr lang="en-US" altLang="en-US" sz="20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20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2000" b="1" dirty="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0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altLang="en-US" sz="20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b="1" dirty="0" smtClean="0"/>
              <a:t> </a:t>
            </a:r>
            <a:endParaRPr lang="en-US" altLang="en-US" sz="2000" b="1" dirty="0"/>
          </a:p>
          <a:p>
            <a:pPr marL="0" indent="0">
              <a:buNone/>
            </a:pPr>
            <a:r>
              <a:rPr lang="en-US" altLang="en-US" sz="2000" b="1" dirty="0" smtClean="0">
                <a:latin typeface="Arial" panose="020B0604020202020204" pitchFamily="34" charset="0"/>
              </a:rPr>
              <a:t>_________________________________________________________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"John "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"Doe"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2000" b="1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2000" b="1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2000" b="1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concat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));</a:t>
            </a:r>
            <a:r>
              <a:rPr lang="en-US" altLang="en-US" sz="2000" b="1" dirty="0"/>
              <a:t> 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Array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5" y="1274618"/>
            <a:ext cx="11129818" cy="53149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String </a:t>
            </a:r>
            <a:r>
              <a:rPr lang="en-US" b="1" u="sng" dirty="0">
                <a:solidFill>
                  <a:srgbClr val="FF0000"/>
                </a:solidFill>
              </a:rPr>
              <a:t>Array </a:t>
            </a:r>
            <a:r>
              <a:rPr lang="en-US" b="1" u="sng" dirty="0" smtClean="0">
                <a:solidFill>
                  <a:srgbClr val="FF0000"/>
                </a:solidFill>
              </a:rPr>
              <a:t>Declaration:</a:t>
            </a:r>
            <a:endParaRPr lang="en-US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strArray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b="1" dirty="0"/>
              <a:t> 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chemeClr val="bg1">
                    <a:lumMod val="50000"/>
                  </a:schemeClr>
                </a:solidFill>
              </a:rPr>
              <a:t>// without specifying size</a:t>
            </a:r>
            <a:endParaRPr lang="en-US" alt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strArray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b="1" dirty="0">
                <a:solidFill>
                  <a:srgbClr val="00008B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altLang="en-US" b="1" dirty="0"/>
              <a:t> 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chemeClr val="bg1">
                    <a:lumMod val="50000"/>
                  </a:schemeClr>
                </a:solidFill>
              </a:rPr>
              <a:t>// with specifying size</a:t>
            </a:r>
            <a:endParaRPr lang="en-US" alt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________________________________________________________________________________________________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String </a:t>
            </a:r>
            <a:r>
              <a:rPr lang="en-US" b="1" u="sng" dirty="0">
                <a:solidFill>
                  <a:srgbClr val="FF0000"/>
                </a:solidFill>
              </a:rPr>
              <a:t>Array </a:t>
            </a:r>
            <a:r>
              <a:rPr lang="en-US" b="1" u="sng" dirty="0" smtClean="0">
                <a:solidFill>
                  <a:srgbClr val="FF0000"/>
                </a:solidFill>
              </a:rPr>
              <a:t>Initialization: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names = 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b="1" dirty="0">
                <a:solidFill>
                  <a:srgbClr val="8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“Ali"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en-US" b="1" dirty="0">
                <a:solidFill>
                  <a:srgbClr val="8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en-US" b="1" dirty="0" err="1">
                <a:solidFill>
                  <a:srgbClr val="8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Amna</a:t>
            </a:r>
            <a:r>
              <a:rPr lang="en-US" altLang="en-US" b="1" dirty="0">
                <a:solidFill>
                  <a:srgbClr val="8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en-US" b="1" dirty="0">
                <a:solidFill>
                  <a:srgbClr val="8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"Hamza"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en-US" b="1" dirty="0">
                <a:solidFill>
                  <a:srgbClr val="8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“Ayesha"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altLang="en-US" b="1" dirty="0" smtClean="0"/>
              <a:t> 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/>
              <a:t>or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names = </a:t>
            </a:r>
            <a:r>
              <a:rPr lang="en-US" altLang="en-US" b="1" dirty="0">
                <a:solidFill>
                  <a:srgbClr val="00008B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  <a:r>
              <a:rPr lang="en-US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“Ali"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Amna</a:t>
            </a:r>
            <a:r>
              <a:rPr lang="en-US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"Hamza"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“Ayesha"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altLang="en-US" b="1" dirty="0"/>
              <a:t> 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chemeClr val="bg1">
                    <a:lumMod val="50000"/>
                  </a:schemeClr>
                </a:solidFill>
              </a:rPr>
              <a:t>//with new key word</a:t>
            </a:r>
            <a:endParaRPr lang="en-US" alt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_________________________________________________________________________________________________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Normal </a:t>
            </a:r>
            <a:r>
              <a:rPr lang="en-US" b="1" u="sng" dirty="0">
                <a:solidFill>
                  <a:srgbClr val="FF0000"/>
                </a:solidFill>
              </a:rPr>
              <a:t>Initialization after </a:t>
            </a:r>
            <a:r>
              <a:rPr lang="en-US" b="1" u="sng" dirty="0" smtClean="0">
                <a:solidFill>
                  <a:srgbClr val="FF0000"/>
                </a:solidFill>
              </a:rPr>
              <a:t>declaration: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names= </a:t>
            </a:r>
            <a:r>
              <a:rPr lang="en-US" altLang="en-US" b="1" dirty="0">
                <a:solidFill>
                  <a:srgbClr val="00008B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endParaRPr lang="en-US" alt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]= </a:t>
            </a:r>
            <a:r>
              <a:rPr lang="en-US" alt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“Sarah"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//first element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]= </a:t>
            </a:r>
            <a:r>
              <a:rPr lang="en-US" alt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“Osama"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//second element</a:t>
            </a:r>
            <a:r>
              <a:rPr lang="en-US" altLang="en-US" b="1" dirty="0"/>
              <a:t> 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4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 in 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Java array</a:t>
            </a:r>
            <a:r>
              <a:rPr lang="en-US" dirty="0"/>
              <a:t> is an </a:t>
            </a:r>
            <a:r>
              <a:rPr lang="en-US" b="1" dirty="0">
                <a:solidFill>
                  <a:srgbClr val="009900"/>
                </a:solidFill>
              </a:rPr>
              <a:t>object</a:t>
            </a:r>
            <a:r>
              <a:rPr lang="en-US" dirty="0"/>
              <a:t> which contains </a:t>
            </a:r>
            <a:r>
              <a:rPr lang="en-US" dirty="0" smtClean="0"/>
              <a:t>a collection of </a:t>
            </a:r>
            <a:r>
              <a:rPr lang="en-US" b="1" dirty="0" smtClean="0">
                <a:solidFill>
                  <a:srgbClr val="009900"/>
                </a:solidFill>
              </a:rPr>
              <a:t>elements of similar data type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For example, an </a:t>
            </a:r>
            <a:r>
              <a:rPr lang="en-US" dirty="0" err="1" smtClean="0"/>
              <a:t>int</a:t>
            </a:r>
            <a:r>
              <a:rPr lang="en-US" dirty="0" smtClean="0"/>
              <a:t> array contains integer elements and a String array contains String elements. </a:t>
            </a:r>
          </a:p>
          <a:p>
            <a:r>
              <a:rPr lang="en-US" dirty="0" smtClean="0"/>
              <a:t>The </a:t>
            </a:r>
            <a:r>
              <a:rPr lang="en-US" dirty="0"/>
              <a:t>elements of Array are </a:t>
            </a:r>
            <a:r>
              <a:rPr lang="en-US" b="1" dirty="0" smtClean="0">
                <a:solidFill>
                  <a:srgbClr val="009900"/>
                </a:solidFill>
              </a:rPr>
              <a:t>stored in contiguous locations </a:t>
            </a:r>
            <a:r>
              <a:rPr lang="en-US" dirty="0" smtClean="0"/>
              <a:t>in the memory.</a:t>
            </a:r>
          </a:p>
          <a:p>
            <a:r>
              <a:rPr lang="en-US" dirty="0"/>
              <a:t>The size of the array is </a:t>
            </a:r>
            <a:r>
              <a:rPr lang="en-US" b="1" dirty="0">
                <a:solidFill>
                  <a:srgbClr val="009900"/>
                </a:solidFill>
              </a:rPr>
              <a:t>fixed</a:t>
            </a:r>
            <a:r>
              <a:rPr lang="en-US" dirty="0"/>
              <a:t>, which cannot be increased later.</a:t>
            </a:r>
            <a:endParaRPr lang="en-US" dirty="0" smtClean="0"/>
          </a:p>
          <a:p>
            <a:r>
              <a:rPr lang="en-US" dirty="0"/>
              <a:t>Array in Java </a:t>
            </a:r>
            <a:r>
              <a:rPr lang="en-US" dirty="0" smtClean="0"/>
              <a:t>is</a:t>
            </a:r>
            <a:r>
              <a:rPr lang="en-US" altLang="en-US" dirty="0" smtClean="0"/>
              <a:t> </a:t>
            </a:r>
            <a:r>
              <a:rPr lang="en-US" altLang="en-US" b="1" dirty="0" smtClean="0">
                <a:solidFill>
                  <a:srgbClr val="009900"/>
                </a:solidFill>
              </a:rPr>
              <a:t>index-based</a:t>
            </a:r>
            <a:r>
              <a:rPr lang="en-US" altLang="en-US" dirty="0" smtClean="0"/>
              <a:t>. In the array, 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number[0]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 smtClean="0"/>
              <a:t>represents the </a:t>
            </a:r>
            <a:r>
              <a:rPr lang="en-US" altLang="en-US" dirty="0" smtClean="0">
                <a:solidFill>
                  <a:srgbClr val="0070C0"/>
                </a:solidFill>
              </a:rPr>
              <a:t>first element </a:t>
            </a:r>
            <a:r>
              <a:rPr lang="en-US" altLang="en-US" dirty="0" smtClean="0"/>
              <a:t>of the array, 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number[1]</a:t>
            </a:r>
            <a:r>
              <a:rPr lang="en-US" altLang="en-US" dirty="0" smtClean="0"/>
              <a:t> represents the </a:t>
            </a:r>
            <a:r>
              <a:rPr lang="en-US" altLang="en-US" dirty="0" smtClean="0">
                <a:solidFill>
                  <a:srgbClr val="0070C0"/>
                </a:solidFill>
              </a:rPr>
              <a:t>second element </a:t>
            </a:r>
            <a:r>
              <a:rPr lang="en-US" altLang="en-US" dirty="0" smtClean="0"/>
              <a:t>of the array and so on. </a:t>
            </a:r>
            <a:r>
              <a:rPr lang="en-US" altLang="en-US" b="1" dirty="0" smtClean="0"/>
              <a:t>The index of array </a:t>
            </a:r>
            <a:r>
              <a:rPr lang="en-US" altLang="en-US" b="1" dirty="0" smtClean="0">
                <a:solidFill>
                  <a:srgbClr val="009900"/>
                </a:solidFill>
              </a:rPr>
              <a:t>starts from 0 </a:t>
            </a:r>
            <a:r>
              <a:rPr lang="en-US" altLang="en-US" b="1" dirty="0" smtClean="0"/>
              <a:t>and </a:t>
            </a:r>
            <a:r>
              <a:rPr lang="en-US" altLang="en-US" b="1" dirty="0" smtClean="0">
                <a:solidFill>
                  <a:srgbClr val="009900"/>
                </a:solidFill>
              </a:rPr>
              <a:t>ends at array_size-1</a:t>
            </a:r>
            <a:r>
              <a:rPr lang="en-US" altLang="en-US" dirty="0" smtClean="0"/>
              <a:t>. </a:t>
            </a:r>
          </a:p>
          <a:p>
            <a:r>
              <a:rPr lang="en-US" dirty="0" smtClean="0"/>
              <a:t>Since </a:t>
            </a:r>
            <a:r>
              <a:rPr lang="en-US" dirty="0"/>
              <a:t>array works on a index based system, it is easier to search an element in the array, thus it gives better performance for various operations</a:t>
            </a:r>
            <a:r>
              <a:rPr lang="en-US" dirty="0" smtClean="0"/>
              <a:t>.</a:t>
            </a:r>
          </a:p>
          <a:p>
            <a:r>
              <a:rPr lang="en-US" dirty="0"/>
              <a:t>We can store primitive values or objects in an array in Java.</a:t>
            </a:r>
            <a:endParaRPr lang="en-US" dirty="0" smtClean="0"/>
          </a:p>
          <a:p>
            <a:r>
              <a:rPr lang="en-US" dirty="0" smtClean="0"/>
              <a:t>Array can be </a:t>
            </a:r>
            <a:r>
              <a:rPr lang="en-US" dirty="0"/>
              <a:t>multidimensional such as </a:t>
            </a:r>
            <a:r>
              <a:rPr lang="en-US" dirty="0" smtClean="0"/>
              <a:t>2D, </a:t>
            </a:r>
            <a:r>
              <a:rPr lang="en-US" dirty="0"/>
              <a:t>3D array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Disadvantages of Array:</a:t>
            </a:r>
          </a:p>
          <a:p>
            <a:r>
              <a:rPr lang="en-US" dirty="0"/>
              <a:t>Fixed </a:t>
            </a:r>
            <a:r>
              <a:rPr lang="en-US" dirty="0" smtClean="0"/>
              <a:t>Size, </a:t>
            </a:r>
            <a:r>
              <a:rPr lang="en-US" dirty="0"/>
              <a:t>It doesn't grow its size at runtime.</a:t>
            </a:r>
          </a:p>
          <a:p>
            <a:r>
              <a:rPr lang="en-US" sz="2500" dirty="0"/>
              <a:t>Arrays are homogeneous, they don’t allow different type values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1" y="5606473"/>
            <a:ext cx="10388601" cy="836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Element at index 4 is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  <p:pic>
        <p:nvPicPr>
          <p:cNvPr id="8198" name="Picture 6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7" y="2373746"/>
            <a:ext cx="8881431" cy="259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4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Declaration, Instantiation and Initialization 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/>
              <a:t>of </a:t>
            </a:r>
            <a:r>
              <a:rPr lang="en-US" b="1" dirty="0"/>
              <a:t>Array in </a:t>
            </a:r>
            <a:r>
              <a:rPr lang="en-US" b="1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number[];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//array declaration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//array instantiation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number[</a:t>
            </a:r>
            <a:r>
              <a:rPr lang="en-US" alt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//array Initialization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number[</a:t>
            </a:r>
            <a:r>
              <a:rPr lang="en-US" alt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800000"/>
                </a:solidFill>
                <a:latin typeface="Consolas" panose="020B0609020204030204" pitchFamily="49" charset="0"/>
              </a:rPr>
              <a:t>20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//array Initialization</a:t>
            </a:r>
            <a:r>
              <a:rPr lang="en-US" altLang="en-US" sz="1800" dirty="0"/>
              <a:t> </a:t>
            </a:r>
            <a:endParaRPr lang="en-US" altLang="en-US" sz="1800" dirty="0" smtClean="0"/>
          </a:p>
          <a:p>
            <a:pPr marL="0" indent="0">
              <a:buNone/>
            </a:pP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number[] = </a:t>
            </a:r>
            <a:r>
              <a:rPr lang="en-US" alt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5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en-US" sz="2500" dirty="0">
                <a:solidFill>
                  <a:srgbClr val="808080"/>
                </a:solidFill>
                <a:latin typeface="Consolas" panose="020B0609020204030204" pitchFamily="49" charset="0"/>
              </a:rPr>
              <a:t>// array declaration </a:t>
            </a:r>
            <a:r>
              <a:rPr lang="en-US" altLang="en-US" sz="2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and </a:t>
            </a:r>
            <a:r>
              <a:rPr lang="en-US" altLang="en-US" sz="2500" dirty="0">
                <a:solidFill>
                  <a:srgbClr val="808080"/>
                </a:solidFill>
                <a:latin typeface="Consolas" panose="020B0609020204030204" pitchFamily="49" charset="0"/>
              </a:rPr>
              <a:t>instantiation 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a[]={33,3,4,5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//declaration, instantiation and initialization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Arial" panose="020B0604020202020204" pitchFamily="34" charset="0"/>
              </a:rPr>
              <a:t>Valid Syntax:</a:t>
            </a:r>
          </a:p>
          <a:p>
            <a:pPr marL="0" indent="0">
              <a:buNone/>
            </a:pPr>
            <a:r>
              <a:rPr lang="en-US" altLang="en-US" sz="1800" dirty="0" err="1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number; 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[]number; 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number[];</a:t>
            </a:r>
            <a:r>
              <a:rPr lang="en-US" altLang="en-US" sz="1400" dirty="0"/>
              <a:t> </a:t>
            </a:r>
            <a:endParaRPr lang="en-US" altLang="en-US" sz="1400" dirty="0" smtClean="0"/>
          </a:p>
          <a:p>
            <a:pPr marL="0" indent="0">
              <a:buNone/>
            </a:pPr>
            <a:endParaRPr lang="en-US" altLang="en-US" sz="14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Refer Example…on board</a:t>
            </a:r>
            <a:endParaRPr lang="en-US" altLang="en-US" sz="4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6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 of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byte[]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anArrayOfBytes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short[]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anArrayOfShorts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long[]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anArrayOfLongs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float[]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anArrayOfFloats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double[]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anArrayOfDoubles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anArrayOfBooleans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char[]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anArrayOfChars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anArrayOfStrings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3092" y="3805633"/>
            <a:ext cx="6363855" cy="2022764"/>
          </a:xfrm>
          <a:prstGeom prst="rect">
            <a:avLst/>
          </a:prstGeom>
          <a:solidFill>
            <a:srgbClr val="FFFEA4"/>
          </a:solidFill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0800" y="1570181"/>
            <a:ext cx="6363855" cy="2022764"/>
          </a:xfrm>
          <a:prstGeom prst="rect">
            <a:avLst/>
          </a:prstGeom>
          <a:solidFill>
            <a:srgbClr val="FFFEA4"/>
          </a:solidFill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each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673" y="1265631"/>
            <a:ext cx="10116127" cy="51908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48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Example: </a:t>
            </a:r>
          </a:p>
          <a:p>
            <a:pPr marL="0" indent="0">
              <a:buNone/>
            </a:pPr>
            <a:r>
              <a:rPr lang="en-US" altLang="en-US" sz="6400" b="1" dirty="0" smtClean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6400" b="1" dirty="0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US" altLang="en-US" sz="6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6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names </a:t>
            </a:r>
            <a:r>
              <a:rPr lang="en-US" altLang="en-US" sz="6400" b="1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6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64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6400" b="1" dirty="0" smtClean="0">
                <a:solidFill>
                  <a:srgbClr val="669900"/>
                </a:solidFill>
                <a:latin typeface="Consolas" panose="020B0609020204030204" pitchFamily="49" charset="0"/>
              </a:rPr>
              <a:t>“Hamza"</a:t>
            </a:r>
            <a:r>
              <a:rPr lang="en-US" altLang="en-US" sz="64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6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6400" b="1" dirty="0" smtClean="0">
                <a:solidFill>
                  <a:srgbClr val="669900"/>
                </a:solidFill>
                <a:latin typeface="Consolas" panose="020B0609020204030204" pitchFamily="49" charset="0"/>
              </a:rPr>
              <a:t>“Osama"</a:t>
            </a:r>
            <a:r>
              <a:rPr lang="en-US" altLang="en-US" sz="64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6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6400" b="1" dirty="0" smtClean="0">
                <a:solidFill>
                  <a:srgbClr val="669900"/>
                </a:solidFill>
                <a:latin typeface="Consolas" panose="020B0609020204030204" pitchFamily="49" charset="0"/>
              </a:rPr>
              <a:t>“Ayesha"</a:t>
            </a:r>
            <a:r>
              <a:rPr lang="en-US" altLang="en-US" sz="64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6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6400" b="1" dirty="0" smtClean="0">
                <a:solidFill>
                  <a:srgbClr val="669900"/>
                </a:solidFill>
                <a:latin typeface="Consolas" panose="020B0609020204030204" pitchFamily="49" charset="0"/>
              </a:rPr>
              <a:t>“</a:t>
            </a:r>
            <a:r>
              <a:rPr lang="en-US" altLang="en-US" sz="6400" b="1" dirty="0" err="1" smtClean="0">
                <a:solidFill>
                  <a:srgbClr val="669900"/>
                </a:solidFill>
                <a:latin typeface="Consolas" panose="020B0609020204030204" pitchFamily="49" charset="0"/>
              </a:rPr>
              <a:t>Amna</a:t>
            </a:r>
            <a:r>
              <a:rPr lang="en-US" altLang="en-US" sz="6400" b="1" dirty="0" smtClean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64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};</a:t>
            </a:r>
            <a:r>
              <a:rPr lang="en-US" altLang="en-US" sz="6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6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6400" b="1" dirty="0">
              <a:solidFill>
                <a:srgbClr val="0077A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6400" b="1" dirty="0">
                <a:solidFill>
                  <a:srgbClr val="0077AA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6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64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6400" b="1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6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6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6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6400" b="1" dirty="0">
                <a:solidFill>
                  <a:srgbClr val="9A6E3A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6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6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en-US" altLang="en-US" sz="6400" b="1" dirty="0" smtClean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6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6400" b="1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6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sz="6400" b="1" dirty="0">
                <a:solidFill>
                  <a:srgbClr val="DD4A68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6400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6400" b="1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6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6400" b="1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6400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64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6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6400" b="1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6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sz="6400" b="1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6400" b="1" dirty="0">
                <a:latin typeface="Consolas" panose="020B0609020204030204" pitchFamily="49" charset="0"/>
              </a:rPr>
              <a:t> </a:t>
            </a:r>
            <a:endParaRPr lang="en-US" altLang="en-US" sz="64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6400" b="1" dirty="0" smtClean="0">
                <a:latin typeface="Consolas" panose="020B0609020204030204" pitchFamily="49" charset="0"/>
              </a:rPr>
              <a:t>_______________________________________________________________________________</a:t>
            </a:r>
            <a:endParaRPr lang="en-US" altLang="en-US" sz="64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6400" b="1" dirty="0" err="1">
                <a:latin typeface="Consolas" panose="020B0609020204030204" pitchFamily="49" charset="0"/>
              </a:rPr>
              <a:t>int</a:t>
            </a:r>
            <a:r>
              <a:rPr lang="en-US" altLang="en-US" sz="6400" b="1" dirty="0">
                <a:latin typeface="Consolas" panose="020B0609020204030204" pitchFamily="49" charset="0"/>
              </a:rPr>
              <a:t>[] age = {12, 4, 5}; </a:t>
            </a:r>
          </a:p>
          <a:p>
            <a:pPr marL="0" indent="0">
              <a:buNone/>
            </a:pPr>
            <a:endParaRPr lang="en-US" altLang="en-US" sz="64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6400" b="1" dirty="0" smtClean="0">
                <a:latin typeface="Consolas" panose="020B0609020204030204" pitchFamily="49" charset="0"/>
              </a:rPr>
              <a:t>for(</a:t>
            </a:r>
            <a:r>
              <a:rPr lang="en-US" altLang="en-US" sz="6400" b="1" dirty="0" err="1" smtClean="0">
                <a:latin typeface="Consolas" panose="020B0609020204030204" pitchFamily="49" charset="0"/>
              </a:rPr>
              <a:t>int</a:t>
            </a:r>
            <a:r>
              <a:rPr lang="en-US" altLang="en-US" sz="6400" b="1" dirty="0" smtClean="0">
                <a:latin typeface="Consolas" panose="020B0609020204030204" pitchFamily="49" charset="0"/>
              </a:rPr>
              <a:t> </a:t>
            </a:r>
            <a:r>
              <a:rPr lang="en-US" altLang="en-US" sz="6400" b="1" dirty="0">
                <a:latin typeface="Consolas" panose="020B0609020204030204" pitchFamily="49" charset="0"/>
              </a:rPr>
              <a:t>a : age) { </a:t>
            </a:r>
          </a:p>
          <a:p>
            <a:pPr marL="0" indent="0">
              <a:buNone/>
            </a:pPr>
            <a:r>
              <a:rPr lang="en-US" altLang="en-US" sz="6400" b="1" dirty="0" smtClean="0">
                <a:latin typeface="Consolas" panose="020B0609020204030204" pitchFamily="49" charset="0"/>
              </a:rPr>
              <a:t>	</a:t>
            </a:r>
            <a:r>
              <a:rPr lang="en-US" altLang="en-US" sz="6400" b="1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en-US" sz="6400" b="1" dirty="0" smtClean="0">
                <a:latin typeface="Consolas" panose="020B0609020204030204" pitchFamily="49" charset="0"/>
              </a:rPr>
              <a:t>(a</a:t>
            </a:r>
            <a:r>
              <a:rPr lang="en-US" altLang="en-US" sz="6400" b="1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en-US" sz="6400" b="1" dirty="0">
                <a:latin typeface="Consolas" panose="020B0609020204030204" pitchFamily="49" charset="0"/>
              </a:rPr>
              <a:t>} </a:t>
            </a:r>
            <a:endParaRPr lang="en-US" altLang="en-US" sz="64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6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________________________________________________________________________________</a:t>
            </a:r>
            <a:endParaRPr lang="en-US" altLang="en-US" sz="6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5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NOTE! </a:t>
            </a:r>
            <a:r>
              <a:rPr lang="en-US" altLang="en-US" sz="5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sz="5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use the built-in </a:t>
            </a:r>
            <a:r>
              <a:rPr lang="en-US" altLang="en-US" sz="5400" dirty="0">
                <a:solidFill>
                  <a:srgbClr val="FF0000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5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property to determine the size of any array.</a:t>
            </a:r>
            <a:r>
              <a:rPr lang="en-US" altLang="en-US" sz="4800" dirty="0"/>
              <a:t> </a:t>
            </a:r>
            <a:endParaRPr lang="en-US" altLang="en-US" sz="9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49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4000" dirty="0" smtClean="0"/>
          </a:p>
          <a:p>
            <a:pPr marL="0" indent="0">
              <a:buNone/>
            </a:pPr>
            <a:endParaRPr lang="en-US" sz="4900" dirty="0">
              <a:solidFill>
                <a:srgbClr val="DD4A68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altLang="en-US" sz="3600" dirty="0">
                <a:solidFill>
                  <a:srgbClr val="222426"/>
                </a:solidFill>
                <a:latin typeface="Roboto"/>
              </a:rPr>
              <a:t> </a:t>
            </a:r>
            <a:endParaRPr lang="en-US" altLang="en-US" sz="3600" dirty="0" smtClean="0">
              <a:solidFill>
                <a:srgbClr val="222426"/>
              </a:solidFill>
              <a:latin typeface="Roboto"/>
            </a:endParaRPr>
          </a:p>
          <a:p>
            <a:r>
              <a:rPr lang="en-US" altLang="en-US" dirty="0" smtClean="0">
                <a:solidFill>
                  <a:srgbClr val="222426"/>
                </a:solidFill>
                <a:latin typeface="Roboto"/>
              </a:rPr>
              <a:t>It occurs 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when we access an array with an invalid </a:t>
            </a:r>
            <a:r>
              <a:rPr lang="en-US" altLang="en-US" dirty="0" smtClean="0">
                <a:solidFill>
                  <a:srgbClr val="222426"/>
                </a:solidFill>
                <a:latin typeface="Roboto"/>
              </a:rPr>
              <a:t>index.</a:t>
            </a:r>
          </a:p>
          <a:p>
            <a:r>
              <a:rPr lang="en-US" altLang="en-US" dirty="0" smtClean="0">
                <a:solidFill>
                  <a:srgbClr val="222426"/>
                </a:solidFill>
                <a:latin typeface="Roboto"/>
              </a:rPr>
              <a:t>This 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happens when the index is </a:t>
            </a:r>
            <a:r>
              <a:rPr lang="en-US" altLang="en-US" b="1" dirty="0">
                <a:solidFill>
                  <a:srgbClr val="222426"/>
                </a:solidFill>
                <a:latin typeface="Roboto"/>
              </a:rPr>
              <a:t>either negative </a:t>
            </a:r>
            <a:r>
              <a:rPr lang="en-US" altLang="en-US" dirty="0">
                <a:solidFill>
                  <a:srgbClr val="222426"/>
                </a:solidFill>
                <a:latin typeface="Roboto"/>
              </a:rPr>
              <a:t>or </a:t>
            </a:r>
            <a:r>
              <a:rPr lang="en-US" altLang="en-US" b="1" dirty="0">
                <a:solidFill>
                  <a:srgbClr val="222426"/>
                </a:solidFill>
                <a:latin typeface="Roboto"/>
              </a:rPr>
              <a:t>greater than or equal to the size of the array.</a:t>
            </a:r>
            <a:r>
              <a:rPr lang="en-US" altLang="en-US" sz="1200" b="1" dirty="0"/>
              <a:t> </a:t>
            </a:r>
            <a:endParaRPr lang="en-US" altLang="en-US" sz="36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Multidimensional </a:t>
            </a:r>
            <a:r>
              <a:rPr lang="en-US" b="1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171364"/>
            <a:ext cx="10388601" cy="54736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2D </a:t>
            </a:r>
            <a:r>
              <a:rPr lang="en-US" b="1" dirty="0"/>
              <a:t>array </a:t>
            </a:r>
            <a:r>
              <a:rPr lang="en-US" b="1" dirty="0">
                <a:solidFill>
                  <a:srgbClr val="FF0000"/>
                </a:solidFill>
              </a:rPr>
              <a:t>declaration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[][];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  <a:r>
              <a:rPr lang="en-US" altLang="en-US" sz="1800" dirty="0"/>
              <a:t> </a:t>
            </a:r>
            <a:endParaRPr lang="en-US" altLang="en-US" sz="1800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Instantiate </a:t>
            </a:r>
            <a:r>
              <a:rPr lang="en-US" b="1" dirty="0" smtClean="0"/>
              <a:t>2D </a:t>
            </a:r>
            <a:r>
              <a:rPr lang="en-US" b="1" dirty="0"/>
              <a:t>Array in </a:t>
            </a:r>
            <a:r>
              <a:rPr lang="en-US" b="1" dirty="0" smtClean="0"/>
              <a:t>Java:</a:t>
            </a:r>
            <a:endParaRPr lang="en-US" dirty="0"/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=new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[2][3]; //2 rows and 3 columns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Initialize </a:t>
            </a:r>
            <a:r>
              <a:rPr lang="en-US" b="1" dirty="0" smtClean="0"/>
              <a:t>2D Array </a:t>
            </a:r>
            <a:r>
              <a:rPr lang="en-US" b="1" dirty="0"/>
              <a:t>in </a:t>
            </a:r>
            <a:r>
              <a:rPr lang="en-US" b="1" dirty="0" smtClean="0"/>
              <a:t>Java: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[0][0]=11;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][1]=22;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][2]=33;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][0]=44;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][1]=55;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][2]=66; </a:t>
            </a:r>
          </a:p>
          <a:p>
            <a:pPr marL="0" indent="0">
              <a:buNone/>
            </a:pP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CF0F-2992-4812-A2BD-C038BC9AA5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A4C5-F4C6-44F0-80FA-7D7F363485F3}" type="datetime4">
              <a:rPr lang="en-US" smtClean="0"/>
              <a:t>February 14, 2023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7">
      <a:dk1>
        <a:sysClr val="windowText" lastClr="000000"/>
      </a:dk1>
      <a:lt1>
        <a:sysClr val="window" lastClr="FFFFFF"/>
      </a:lt1>
      <a:dk2>
        <a:srgbClr val="255172"/>
      </a:dk2>
      <a:lt2>
        <a:srgbClr val="003760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004E89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accent5">
            <a:lumMod val="50000"/>
          </a:schemeClr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bg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rgbClr val="00206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" id="{DA6D3CBB-E0E7-44F2-8E18-475A989E3F40}" vid="{9C698674-4DEE-4436-848B-E66D0CEAAA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</Template>
  <TotalTime>1122</TotalTime>
  <Words>1827</Words>
  <Application>Microsoft Office PowerPoint</Application>
  <PresentationFormat>Widescreen</PresentationFormat>
  <Paragraphs>290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Unicode MS</vt:lpstr>
      <vt:lpstr>Calibri</vt:lpstr>
      <vt:lpstr>Consolas</vt:lpstr>
      <vt:lpstr>Roboto</vt:lpstr>
      <vt:lpstr>Segoe Print</vt:lpstr>
      <vt:lpstr>Trebuchet MS</vt:lpstr>
      <vt:lpstr>Tw Cen MT</vt:lpstr>
      <vt:lpstr>Circuit</vt:lpstr>
      <vt:lpstr>Java arrays and strings</vt:lpstr>
      <vt:lpstr>Question of the day</vt:lpstr>
      <vt:lpstr>Arrays in java</vt:lpstr>
      <vt:lpstr>Array</vt:lpstr>
      <vt:lpstr>Declaration, Instantiation and Initialization  of Array in Java</vt:lpstr>
      <vt:lpstr>data types of array</vt:lpstr>
      <vt:lpstr>For each loop</vt:lpstr>
      <vt:lpstr>Exception</vt:lpstr>
      <vt:lpstr>Multidimensional array</vt:lpstr>
      <vt:lpstr>Output???</vt:lpstr>
      <vt:lpstr>Jagged Array in Java</vt:lpstr>
      <vt:lpstr>HW</vt:lpstr>
      <vt:lpstr>Arrays class in java</vt:lpstr>
      <vt:lpstr>java arrays class</vt:lpstr>
      <vt:lpstr>Copying Arrays</vt:lpstr>
      <vt:lpstr>Copying Arrays</vt:lpstr>
      <vt:lpstr>Copying Arrays</vt:lpstr>
      <vt:lpstr>Copying Arrays</vt:lpstr>
      <vt:lpstr>Strings in java</vt:lpstr>
      <vt:lpstr>Difference in two methods</vt:lpstr>
      <vt:lpstr>Some String methods</vt:lpstr>
      <vt:lpstr>Examples</vt:lpstr>
      <vt:lpstr>String Concatenation</vt:lpstr>
      <vt:lpstr>String Array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overview</dc:title>
  <dc:creator>Mukesh Rathi</dc:creator>
  <cp:lastModifiedBy>Mukesh Rathi</cp:lastModifiedBy>
  <cp:revision>92</cp:revision>
  <dcterms:created xsi:type="dcterms:W3CDTF">2023-01-24T07:09:11Z</dcterms:created>
  <dcterms:modified xsi:type="dcterms:W3CDTF">2023-02-14T09:00:03Z</dcterms:modified>
</cp:coreProperties>
</file>