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284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A6054-83E6-40D6-ACB1-654186C3A69D}">
          <p14:sldIdLst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A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3" autoAdjust="0"/>
    <p:restoredTop sz="81113" autoAdjust="0"/>
  </p:normalViewPr>
  <p:slideViewPr>
    <p:cSldViewPr snapToGrid="0">
      <p:cViewPr varScale="1">
        <p:scale>
          <a:sx n="69" d="100"/>
          <a:sy n="69" d="100"/>
        </p:scale>
        <p:origin x="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4EE4-500C-4297-8B7E-BAFCBEB28B5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19771-2DD1-49B9-AD4F-51190EC9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94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201F7-FE14-4227-BFBA-2FC7551F7A1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0AF02-BB36-476D-B51D-A6B323F6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0AF02-BB36-476D-B51D-A6B323F69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F6E3B4-A214-4E58-BEE4-1DE5815DCEED}" type="datetime4">
              <a:rPr lang="en-US" smtClean="0"/>
              <a:t>April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8774-032E-4E0D-A95D-1D9D2957C820}" type="datetime4">
              <a:rPr lang="en-US" smtClean="0"/>
              <a:t>April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EDC0-2E04-4D08-82BD-63727FC3DCC3}" type="datetime4">
              <a:rPr lang="en-US" smtClean="0"/>
              <a:t>April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184-510B-4890-82EF-698874E75DF9}" type="datetime4">
              <a:rPr lang="en-US" smtClean="0"/>
              <a:t>April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42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3A98-ECC5-4E94-9370-82233F316F45}" type="datetime4">
              <a:rPr lang="en-US" smtClean="0"/>
              <a:t>April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2152-EC67-464B-8C67-F2528BBE3B01}" type="datetime4">
              <a:rPr lang="en-US" smtClean="0"/>
              <a:t>April 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5E3B-2905-4D56-9991-73CFCAD199FF}" type="datetime4">
              <a:rPr lang="en-US" smtClean="0"/>
              <a:t>April 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8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2BE9-FB94-4AC7-B71C-3B343A371AD0}" type="datetime4">
              <a:rPr lang="en-US" smtClean="0"/>
              <a:t>April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456A-A42A-47A7-9565-CEC4733F87C7}" type="datetime4">
              <a:rPr lang="en-US" smtClean="0"/>
              <a:t>April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BAB406-A234-44FF-8E91-A3F2A3EF3DCC}"/>
              </a:ext>
            </a:extLst>
          </p:cNvPr>
          <p:cNvSpPr/>
          <p:nvPr userDrawn="1"/>
        </p:nvSpPr>
        <p:spPr>
          <a:xfrm>
            <a:off x="9636369" y="6618848"/>
            <a:ext cx="1136409" cy="1828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endParaRPr lang="en-US" sz="11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B540E-9168-4A67-8D0C-CDA34F024DB9}"/>
              </a:ext>
            </a:extLst>
          </p:cNvPr>
          <p:cNvSpPr/>
          <p:nvPr userDrawn="1"/>
        </p:nvSpPr>
        <p:spPr>
          <a:xfrm>
            <a:off x="1005839" y="6618848"/>
            <a:ext cx="8588326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r>
              <a:rPr lang="en-US" sz="1100" b="1" spc="100" baseline="0" dirty="0">
                <a:solidFill>
                  <a:schemeClr val="bg1"/>
                </a:solidFill>
                <a:latin typeface="Segoe Print" panose="02000600000000000000" pitchFamily="2" charset="0"/>
              </a:rPr>
              <a:t>Mukesh Kumar Rathi, Department of Computer Science, University of Karachi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9BCD9-D5C3-40FC-BE25-F0BDCDF59DB5}"/>
              </a:ext>
            </a:extLst>
          </p:cNvPr>
          <p:cNvSpPr/>
          <p:nvPr userDrawn="1"/>
        </p:nvSpPr>
        <p:spPr>
          <a:xfrm>
            <a:off x="10816089" y="6618848"/>
            <a:ext cx="560386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9218"/>
            <a:ext cx="10388601" cy="1046729"/>
          </a:xfrm>
        </p:spPr>
        <p:txBody>
          <a:bodyPr/>
          <a:lstStyle>
            <a:lvl1pPr algn="ctr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505596"/>
            <a:ext cx="10388601" cy="4940317"/>
          </a:xfrm>
        </p:spPr>
        <p:txBody>
          <a:bodyPr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4225" y="6606151"/>
            <a:ext cx="560386" cy="188592"/>
          </a:xfrm>
        </p:spPr>
        <p:txBody>
          <a:bodyPr lIns="0" tIns="0" rIns="0" bIns="0" anchor="ctr" anchorCtr="1"/>
          <a:lstStyle>
            <a:lvl1pPr algn="ctr">
              <a:defRPr sz="12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330CF0F-2992-4812-A2BD-C038BC9AA5D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B37B94-E3C2-4E89-B607-B52CCD4EDFC6}"/>
              </a:ext>
            </a:extLst>
          </p:cNvPr>
          <p:cNvCxnSpPr>
            <a:cxnSpLocks/>
          </p:cNvCxnSpPr>
          <p:nvPr userDrawn="1"/>
        </p:nvCxnSpPr>
        <p:spPr>
          <a:xfrm>
            <a:off x="965199" y="1240431"/>
            <a:ext cx="10388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FC23E-5290-483E-A30D-57BCE011E5D6}"/>
              </a:ext>
            </a:extLst>
          </p:cNvPr>
          <p:cNvCxnSpPr>
            <a:cxnSpLocks/>
          </p:cNvCxnSpPr>
          <p:nvPr userDrawn="1"/>
        </p:nvCxnSpPr>
        <p:spPr>
          <a:xfrm>
            <a:off x="1001942" y="6558749"/>
            <a:ext cx="10388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1A8997-16F0-4426-8147-7679904B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44574" y="6589588"/>
            <a:ext cx="1107369" cy="205155"/>
          </a:xfrm>
        </p:spPr>
        <p:txBody>
          <a:bodyPr lIns="0" tIns="0" rIns="0" bIns="0" anchor="ctr" anchorCtr="1"/>
          <a:lstStyle>
            <a:lvl1pPr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26A4C5-F4C6-44F0-80FA-7D7F363485F3}" type="datetime4">
              <a:rPr lang="en-US" smtClean="0"/>
              <a:t>April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3965-B268-408B-B15C-A16FE6EF618D}" type="datetime4">
              <a:rPr lang="en-US" smtClean="0"/>
              <a:t>April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D77D-FAC8-4700-A5AA-8F1C39EE1C2B}" type="datetime4">
              <a:rPr lang="en-US" smtClean="0"/>
              <a:t>April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7135-7DFC-4FFE-AC42-9574AF0A58E8}" type="datetime4">
              <a:rPr lang="en-US" smtClean="0"/>
              <a:t>April 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E2E3-9200-4637-A3AD-31600B5067D2}" type="datetime4">
              <a:rPr lang="en-US" smtClean="0"/>
              <a:t>April 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460C-76F2-4CEF-BC7B-7B5832C2CCC1}" type="datetime4">
              <a:rPr lang="en-US" smtClean="0"/>
              <a:t>April 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F33-1393-43B2-BD43-D1C87BF2CA99}" type="datetime4">
              <a:rPr lang="en-US" smtClean="0"/>
              <a:t>April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DED-CA7D-4381-A556-62466C07BF48}" type="datetime4">
              <a:rPr lang="en-US" smtClean="0"/>
              <a:t>April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F3F3F3"/>
            </a:gs>
            <a:gs pos="75000">
              <a:schemeClr val="bg1">
                <a:tint val="98000"/>
                <a:hueMod val="94000"/>
                <a:satMod val="148000"/>
                <a:lumMod val="150000"/>
              </a:schemeClr>
            </a:gs>
            <a:gs pos="1782">
              <a:srgbClr val="D8D8D8"/>
            </a:gs>
            <a:gs pos="0">
              <a:srgbClr val="D7D7D7"/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FA39-91C1-441F-A425-34037C2472F9}" type="datetime4">
              <a:rPr lang="en-US" smtClean="0"/>
              <a:t>April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7953-6730-4444-9AE5-A37B0EBF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79339"/>
            <a:ext cx="9827896" cy="1689318"/>
          </a:xfrm>
        </p:spPr>
        <p:txBody>
          <a:bodyPr/>
          <a:lstStyle/>
          <a:p>
            <a:r>
              <a:rPr lang="en-US" dirty="0" smtClean="0"/>
              <a:t>OOP – Abstraction in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E7089-3677-43A1-8942-C304E618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77741"/>
            <a:ext cx="8791575" cy="1655762"/>
          </a:xfrm>
        </p:spPr>
        <p:txBody>
          <a:bodyPr/>
          <a:lstStyle/>
          <a:p>
            <a:r>
              <a:rPr lang="en-US" dirty="0" smtClean="0"/>
              <a:t>Lecture #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r>
              <a:rPr lang="en-US" dirty="0" smtClean="0"/>
              <a:t>Abstract Methods</a:t>
            </a:r>
          </a:p>
          <a:p>
            <a:r>
              <a:rPr lang="en-US" dirty="0" smtClean="0"/>
              <a:t>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April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that is declared using “</a:t>
            </a:r>
            <a:r>
              <a:rPr lang="en-US" b="1" dirty="0"/>
              <a:t>abstract</a:t>
            </a:r>
            <a:r>
              <a:rPr lang="en-US" dirty="0"/>
              <a:t>” keyword is known as abstract class. </a:t>
            </a:r>
            <a:endParaRPr lang="en-US" dirty="0" smtClean="0"/>
          </a:p>
          <a:p>
            <a:r>
              <a:rPr lang="en-US" dirty="0" smtClean="0"/>
              <a:t>An abstract class can </a:t>
            </a:r>
            <a:r>
              <a:rPr lang="en-US" dirty="0"/>
              <a:t>have </a:t>
            </a:r>
            <a:r>
              <a:rPr lang="en-US" b="1" i="1" dirty="0"/>
              <a:t>abstract methods</a:t>
            </a:r>
            <a:r>
              <a:rPr lang="en-US" dirty="0"/>
              <a:t>(methods without body) as well as </a:t>
            </a:r>
            <a:r>
              <a:rPr lang="en-US" b="1" i="1" dirty="0"/>
              <a:t>concrete methods </a:t>
            </a:r>
            <a:r>
              <a:rPr lang="en-US" dirty="0"/>
              <a:t>(regular methods with body</a:t>
            </a:r>
            <a:r>
              <a:rPr lang="en-US" dirty="0" smtClean="0"/>
              <a:t>).</a:t>
            </a:r>
          </a:p>
          <a:p>
            <a:r>
              <a:rPr lang="en-US" dirty="0"/>
              <a:t>An abstract class can not be </a:t>
            </a:r>
            <a:r>
              <a:rPr lang="en-US" b="1" dirty="0"/>
              <a:t>instantiated</a:t>
            </a:r>
            <a:r>
              <a:rPr lang="en-US" dirty="0"/>
              <a:t>, which means you are not allowed to create an </a:t>
            </a:r>
            <a:r>
              <a:rPr lang="en-US" b="1" dirty="0"/>
              <a:t>object</a:t>
            </a:r>
            <a:r>
              <a:rPr lang="en-US" dirty="0"/>
              <a:t> of it.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April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we need an abstract class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22426"/>
                </a:solidFill>
                <a:latin typeface="Roboto"/>
              </a:rPr>
              <a:t>Lets say we have a class 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Animal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 that has a method 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sound()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 and the </a:t>
            </a:r>
            <a:r>
              <a:rPr lang="en-US" altLang="en-US" dirty="0" smtClean="0">
                <a:solidFill>
                  <a:srgbClr val="222426"/>
                </a:solidFill>
                <a:latin typeface="Roboto"/>
              </a:rPr>
              <a:t>subclasses 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of it like 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Dog</a:t>
            </a:r>
            <a:r>
              <a:rPr lang="en-US" altLang="en-US" dirty="0">
                <a:solidFill>
                  <a:srgbClr val="00B0F0"/>
                </a:solidFill>
                <a:latin typeface="Roboto"/>
              </a:rPr>
              <a:t>, 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Lion</a:t>
            </a:r>
            <a:r>
              <a:rPr lang="en-US" altLang="en-US" dirty="0">
                <a:solidFill>
                  <a:srgbClr val="00B0F0"/>
                </a:solidFill>
                <a:latin typeface="Roboto"/>
              </a:rPr>
              <a:t>, 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Horse</a:t>
            </a:r>
            <a:r>
              <a:rPr lang="en-US" altLang="en-US" dirty="0">
                <a:solidFill>
                  <a:srgbClr val="00B0F0"/>
                </a:solidFill>
                <a:latin typeface="Roboto"/>
              </a:rPr>
              <a:t>, 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 etc.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endParaRPr lang="en-US" altLang="en-US" sz="1200" dirty="0">
              <a:latin typeface="Arial" panose="020B0604020202020204" pitchFamily="34" charset="0"/>
            </a:endParaRPr>
          </a:p>
          <a:p>
            <a:pPr algn="just"/>
            <a:r>
              <a:rPr lang="en-US" dirty="0"/>
              <a:t>So when we know that all the animal child classes </a:t>
            </a:r>
            <a:r>
              <a:rPr lang="en-US" b="1" u="sng" dirty="0"/>
              <a:t>will and should override </a:t>
            </a:r>
            <a:r>
              <a:rPr lang="en-US" dirty="0"/>
              <a:t>this method, then there is no point to implement this method in parent class. Thus, making this method abstract would be the good choice as by making this method abstract </a:t>
            </a:r>
            <a:r>
              <a:rPr lang="en-US" b="1" u="sng" dirty="0"/>
              <a:t>we force all the sub classes to implement this method</a:t>
            </a:r>
            <a:r>
              <a:rPr lang="en-US" dirty="0"/>
              <a:t>( otherwise you will get compilation error), also we need not to give any implementation to this method in parent class.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April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7">
      <a:dk1>
        <a:sysClr val="windowText" lastClr="000000"/>
      </a:dk1>
      <a:lt1>
        <a:sysClr val="window" lastClr="FFFFFF"/>
      </a:lt1>
      <a:dk2>
        <a:srgbClr val="255172"/>
      </a:dk2>
      <a:lt2>
        <a:srgbClr val="00376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004E89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00206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" id="{DA6D3CBB-E0E7-44F2-8E18-475A989E3F40}" vid="{9C698674-4DEE-4436-848B-E66D0CEAAA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1238</TotalTime>
  <Words>211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Roboto</vt:lpstr>
      <vt:lpstr>Segoe Print</vt:lpstr>
      <vt:lpstr>Trebuchet MS</vt:lpstr>
      <vt:lpstr>Tw Cen MT</vt:lpstr>
      <vt:lpstr>Circuit</vt:lpstr>
      <vt:lpstr>OOP – Abstraction in java</vt:lpstr>
      <vt:lpstr>Lecture outline</vt:lpstr>
      <vt:lpstr>Abstract class</vt:lpstr>
      <vt:lpstr>Why we need an abstract class?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overview</dc:title>
  <dc:creator>Mukesh Rathi</dc:creator>
  <cp:lastModifiedBy>Mukesh Rathi</cp:lastModifiedBy>
  <cp:revision>108</cp:revision>
  <dcterms:created xsi:type="dcterms:W3CDTF">2023-01-24T07:09:11Z</dcterms:created>
  <dcterms:modified xsi:type="dcterms:W3CDTF">2023-04-04T16:35:26Z</dcterms:modified>
</cp:coreProperties>
</file>