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0"/>
  </p:notesMasterIdLst>
  <p:handoutMasterIdLst>
    <p:handoutMasterId r:id="rId31"/>
  </p:handoutMasterIdLst>
  <p:sldIdLst>
    <p:sldId id="284" r:id="rId2"/>
    <p:sldId id="304" r:id="rId3"/>
    <p:sldId id="330" r:id="rId4"/>
    <p:sldId id="329" r:id="rId5"/>
    <p:sldId id="324" r:id="rId6"/>
    <p:sldId id="327" r:id="rId7"/>
    <p:sldId id="328" r:id="rId8"/>
    <p:sldId id="306" r:id="rId9"/>
    <p:sldId id="309" r:id="rId10"/>
    <p:sldId id="311" r:id="rId11"/>
    <p:sldId id="312" r:id="rId12"/>
    <p:sldId id="313" r:id="rId13"/>
    <p:sldId id="314" r:id="rId14"/>
    <p:sldId id="315" r:id="rId15"/>
    <p:sldId id="316" r:id="rId16"/>
    <p:sldId id="310" r:id="rId17"/>
    <p:sldId id="317" r:id="rId18"/>
    <p:sldId id="322" r:id="rId19"/>
    <p:sldId id="318" r:id="rId20"/>
    <p:sldId id="319" r:id="rId21"/>
    <p:sldId id="320" r:id="rId22"/>
    <p:sldId id="321" r:id="rId23"/>
    <p:sldId id="323" r:id="rId24"/>
    <p:sldId id="325" r:id="rId25"/>
    <p:sldId id="326" r:id="rId26"/>
    <p:sldId id="300" r:id="rId27"/>
    <p:sldId id="301" r:id="rId28"/>
    <p:sldId id="30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6A6054-83E6-40D6-ACB1-654186C3A69D}">
          <p14:sldIdLst>
            <p14:sldId id="284"/>
            <p14:sldId id="304"/>
            <p14:sldId id="330"/>
            <p14:sldId id="329"/>
            <p14:sldId id="324"/>
            <p14:sldId id="327"/>
            <p14:sldId id="328"/>
            <p14:sldId id="306"/>
            <p14:sldId id="309"/>
            <p14:sldId id="311"/>
            <p14:sldId id="312"/>
            <p14:sldId id="313"/>
            <p14:sldId id="314"/>
            <p14:sldId id="315"/>
            <p14:sldId id="316"/>
            <p14:sldId id="310"/>
            <p14:sldId id="317"/>
            <p14:sldId id="322"/>
            <p14:sldId id="318"/>
            <p14:sldId id="319"/>
            <p14:sldId id="320"/>
            <p14:sldId id="321"/>
            <p14:sldId id="323"/>
            <p14:sldId id="325"/>
            <p14:sldId id="326"/>
            <p14:sldId id="300"/>
            <p14:sldId id="301"/>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FE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13" autoAdjust="0"/>
    <p:restoredTop sz="81113" autoAdjust="0"/>
  </p:normalViewPr>
  <p:slideViewPr>
    <p:cSldViewPr snapToGrid="0">
      <p:cViewPr varScale="1">
        <p:scale>
          <a:sx n="69" d="100"/>
          <a:sy n="69" d="100"/>
        </p:scale>
        <p:origin x="25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CB4EE4-500C-4297-8B7E-BAFCBEB28B5A}" type="datetimeFigureOut">
              <a:rPr lang="en-US" smtClean="0"/>
              <a:t>2/28/2023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819771-2DD1-49B9-AD4F-51190EC9CA3B}" type="slidenum">
              <a:rPr lang="en-US" smtClean="0"/>
              <a:t>‹#›</a:t>
            </a:fld>
            <a:endParaRPr lang="en-US"/>
          </a:p>
        </p:txBody>
      </p:sp>
    </p:spTree>
    <p:extLst>
      <p:ext uri="{BB962C8B-B14F-4D97-AF65-F5344CB8AC3E}">
        <p14:creationId xmlns:p14="http://schemas.microsoft.com/office/powerpoint/2010/main" val="42034945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201F7-FE14-4227-BFBA-2FC7551F7A10}" type="datetimeFigureOut">
              <a:rPr lang="en-US" smtClean="0"/>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0AF02-BB36-476D-B51D-A6B323F693B0}" type="slidenum">
              <a:rPr lang="en-US" smtClean="0"/>
              <a:t>‹#›</a:t>
            </a:fld>
            <a:endParaRPr lang="en-US"/>
          </a:p>
        </p:txBody>
      </p:sp>
    </p:spTree>
    <p:extLst>
      <p:ext uri="{BB962C8B-B14F-4D97-AF65-F5344CB8AC3E}">
        <p14:creationId xmlns:p14="http://schemas.microsoft.com/office/powerpoint/2010/main" val="1536973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0AF02-BB36-476D-B51D-A6B323F693B0}" type="slidenum">
              <a:rPr lang="en-US" smtClean="0"/>
              <a:t>1</a:t>
            </a:fld>
            <a:endParaRPr lang="en-US"/>
          </a:p>
        </p:txBody>
      </p:sp>
    </p:spTree>
    <p:extLst>
      <p:ext uri="{BB962C8B-B14F-4D97-AF65-F5344CB8AC3E}">
        <p14:creationId xmlns:p14="http://schemas.microsoft.com/office/powerpoint/2010/main" val="4198801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5F6E3B4-A214-4E58-BEE4-1DE5815DCEED}" type="datetime4">
              <a:rPr lang="en-US" smtClean="0"/>
              <a:t>February 28, 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16706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248774-032E-4E0D-A95D-1D9D2957C820}" type="datetime4">
              <a:rPr lang="en-US" smtClean="0"/>
              <a:t>February 28,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2190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D7EDC0-2E04-4D08-82BD-63727FC3DCC3}" type="datetime4">
              <a:rPr lang="en-US" smtClean="0"/>
              <a:t>February 28,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930386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3EC184-510B-4890-82EF-698874E75DF9}" type="datetime4">
              <a:rPr lang="en-US" smtClean="0"/>
              <a:t>February 28,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7429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C63A98-ECC5-4E94-9370-82233F316F45}" type="datetime4">
              <a:rPr lang="en-US" smtClean="0"/>
              <a:t>February 28,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395448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C942152-EC67-464B-8C67-F2528BBE3B01}" type="datetime4">
              <a:rPr lang="en-US" smtClean="0"/>
              <a:t>February 28,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204301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EEA5E3B-2905-4D56-9991-73CFCAD199FF}" type="datetime4">
              <a:rPr lang="en-US" smtClean="0"/>
              <a:t>February 28,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49618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C12BE9-FB94-4AC7-B71C-3B343A371AD0}" type="datetime4">
              <a:rPr lang="en-US" smtClean="0"/>
              <a:t>February 28,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655036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FE456A-A42A-47A7-9565-CEC4733F87C7}" type="datetime4">
              <a:rPr lang="en-US" smtClean="0"/>
              <a:t>February 28,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8568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BAB406-A234-44FF-8E91-A3F2A3EF3DCC}"/>
              </a:ext>
            </a:extLst>
          </p:cNvPr>
          <p:cNvSpPr/>
          <p:nvPr userDrawn="1"/>
        </p:nvSpPr>
        <p:spPr>
          <a:xfrm>
            <a:off x="9636369" y="6618848"/>
            <a:ext cx="1136409" cy="1828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endParaRPr lang="en-US" sz="1100" dirty="0">
              <a:solidFill>
                <a:schemeClr val="bg1"/>
              </a:solidFill>
              <a:latin typeface="Segoe Print" panose="02000600000000000000" pitchFamily="2" charset="0"/>
            </a:endParaRPr>
          </a:p>
        </p:txBody>
      </p:sp>
      <p:sp>
        <p:nvSpPr>
          <p:cNvPr id="8" name="Rectangle 7">
            <a:extLst>
              <a:ext uri="{FF2B5EF4-FFF2-40B4-BE49-F238E27FC236}">
                <a16:creationId xmlns:a16="http://schemas.microsoft.com/office/drawing/2014/main" id="{937B540E-9168-4A67-8D0C-CDA34F024DB9}"/>
              </a:ext>
            </a:extLst>
          </p:cNvPr>
          <p:cNvSpPr/>
          <p:nvPr userDrawn="1"/>
        </p:nvSpPr>
        <p:spPr>
          <a:xfrm>
            <a:off x="1005839" y="6618848"/>
            <a:ext cx="858832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r>
              <a:rPr lang="en-US" sz="1100" b="1" spc="100" baseline="0" dirty="0">
                <a:solidFill>
                  <a:schemeClr val="bg1"/>
                </a:solidFill>
                <a:latin typeface="Segoe Print" panose="02000600000000000000" pitchFamily="2" charset="0"/>
              </a:rPr>
              <a:t>Mukesh Kumar Rathi, Department of Computer Science, University of Karachi</a:t>
            </a:r>
          </a:p>
        </p:txBody>
      </p:sp>
      <p:sp>
        <p:nvSpPr>
          <p:cNvPr id="9" name="Rectangle 8">
            <a:extLst>
              <a:ext uri="{FF2B5EF4-FFF2-40B4-BE49-F238E27FC236}">
                <a16:creationId xmlns:a16="http://schemas.microsoft.com/office/drawing/2014/main" id="{7F69BCD9-D5C3-40FC-BE25-F0BDCDF59DB5}"/>
              </a:ext>
            </a:extLst>
          </p:cNvPr>
          <p:cNvSpPr/>
          <p:nvPr userDrawn="1"/>
        </p:nvSpPr>
        <p:spPr>
          <a:xfrm>
            <a:off x="10816089" y="6618848"/>
            <a:ext cx="56038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dirty="0">
              <a:solidFill>
                <a:schemeClr val="bg1"/>
              </a:solidFill>
              <a:latin typeface="Consolas" panose="020B0609020204030204" pitchFamily="49" charset="0"/>
            </a:endParaRPr>
          </a:p>
        </p:txBody>
      </p:sp>
      <p:sp>
        <p:nvSpPr>
          <p:cNvPr id="2" name="Title 1"/>
          <p:cNvSpPr>
            <a:spLocks noGrp="1"/>
          </p:cNvSpPr>
          <p:nvPr>
            <p:ph type="title"/>
          </p:nvPr>
        </p:nvSpPr>
        <p:spPr>
          <a:xfrm>
            <a:off x="965199" y="69218"/>
            <a:ext cx="10388601" cy="1046729"/>
          </a:xfrm>
        </p:spPr>
        <p:txBody>
          <a:bodyPr/>
          <a:lstStyle>
            <a:lvl1pPr algn="ctr">
              <a:defRPr>
                <a:solidFill>
                  <a:schemeClr val="accent5">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965199" y="1505596"/>
            <a:ext cx="10388601" cy="4940317"/>
          </a:xfrm>
        </p:spPr>
        <p:txBody>
          <a:bodyPr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10844225" y="6606151"/>
            <a:ext cx="560386" cy="188592"/>
          </a:xfrm>
        </p:spPr>
        <p:txBody>
          <a:bodyPr lIns="0" tIns="0" rIns="0" bIns="0" anchor="ctr" anchorCtr="1"/>
          <a:lstStyle>
            <a:lvl1pPr algn="ctr">
              <a:defRPr sz="1200" b="0">
                <a:solidFill>
                  <a:schemeClr val="bg1"/>
                </a:solidFill>
                <a:latin typeface="Calibri" panose="020F0502020204030204" pitchFamily="34" charset="0"/>
                <a:cs typeface="Calibri" panose="020F0502020204030204" pitchFamily="34" charset="0"/>
              </a:defRPr>
            </a:lvl1pPr>
          </a:lstStyle>
          <a:p>
            <a:fld id="{8330CF0F-2992-4812-A2BD-C038BC9AA5D1}" type="slidenum">
              <a:rPr lang="en-US" smtClean="0"/>
              <a:pPr/>
              <a:t>‹#›</a:t>
            </a:fld>
            <a:endParaRPr lang="en-US" dirty="0"/>
          </a:p>
        </p:txBody>
      </p:sp>
      <p:cxnSp>
        <p:nvCxnSpPr>
          <p:cNvPr id="7" name="Straight Connector 6">
            <a:extLst>
              <a:ext uri="{FF2B5EF4-FFF2-40B4-BE49-F238E27FC236}">
                <a16:creationId xmlns:a16="http://schemas.microsoft.com/office/drawing/2014/main" id="{79B37B94-E3C2-4E89-B607-B52CCD4EDFC6}"/>
              </a:ext>
            </a:extLst>
          </p:cNvPr>
          <p:cNvCxnSpPr>
            <a:cxnSpLocks/>
          </p:cNvCxnSpPr>
          <p:nvPr userDrawn="1"/>
        </p:nvCxnSpPr>
        <p:spPr>
          <a:xfrm>
            <a:off x="965199" y="1240431"/>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8BFC23E-5290-483E-A30D-57BCE011E5D6}"/>
              </a:ext>
            </a:extLst>
          </p:cNvPr>
          <p:cNvCxnSpPr>
            <a:cxnSpLocks/>
          </p:cNvCxnSpPr>
          <p:nvPr userDrawn="1"/>
        </p:nvCxnSpPr>
        <p:spPr>
          <a:xfrm>
            <a:off x="1001942" y="6558749"/>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751A8997-16F0-4426-8147-7679904BA574}"/>
              </a:ext>
            </a:extLst>
          </p:cNvPr>
          <p:cNvSpPr>
            <a:spLocks noGrp="1"/>
          </p:cNvSpPr>
          <p:nvPr>
            <p:ph type="dt" sz="half" idx="10"/>
          </p:nvPr>
        </p:nvSpPr>
        <p:spPr>
          <a:xfrm>
            <a:off x="9644574" y="6589588"/>
            <a:ext cx="1107369" cy="205155"/>
          </a:xfrm>
        </p:spPr>
        <p:txBody>
          <a:bodyPr lIns="0" tIns="0" rIns="0" bIns="0" anchor="ctr" anchorCtr="1"/>
          <a:lstStyle>
            <a:lvl1pPr>
              <a:defRPr sz="1200">
                <a:solidFill>
                  <a:schemeClr val="bg1"/>
                </a:solidFill>
                <a:latin typeface="Calibri" panose="020F0502020204030204" pitchFamily="34" charset="0"/>
                <a:cs typeface="Calibri" panose="020F0502020204030204" pitchFamily="34" charset="0"/>
              </a:defRPr>
            </a:lvl1pPr>
          </a:lstStyle>
          <a:p>
            <a:fld id="{6526A4C5-F4C6-44F0-80FA-7D7F363485F3}" type="datetime4">
              <a:rPr lang="en-US" smtClean="0"/>
              <a:t>February 28, 2023</a:t>
            </a:fld>
            <a:endParaRPr lang="en-US" dirty="0"/>
          </a:p>
        </p:txBody>
      </p:sp>
    </p:spTree>
    <p:extLst>
      <p:ext uri="{BB962C8B-B14F-4D97-AF65-F5344CB8AC3E}">
        <p14:creationId xmlns:p14="http://schemas.microsoft.com/office/powerpoint/2010/main" val="281383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9B3965-B268-408B-B15C-A16FE6EF618D}" type="datetime4">
              <a:rPr lang="en-US" smtClean="0"/>
              <a:t>February 28,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68449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D0D77D-FAC8-4700-A5AA-8F1C39EE1C2B}" type="datetime4">
              <a:rPr lang="en-US" smtClean="0"/>
              <a:t>February 28,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5518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997135-7DFC-4FFE-AC42-9574AF0A58E8}" type="datetime4">
              <a:rPr lang="en-US" smtClean="0"/>
              <a:t>February 28,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2426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B7E2E3-9200-4637-A3AD-31600B5067D2}" type="datetime4">
              <a:rPr lang="en-US" smtClean="0"/>
              <a:t>February 28,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9738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1460C-76F2-4CEF-BC7B-7B5832C2CCC1}" type="datetime4">
              <a:rPr lang="en-US" smtClean="0"/>
              <a:t>February 28,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2733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836F33-1393-43B2-BD43-D1C87BF2CA99}" type="datetime4">
              <a:rPr lang="en-US" smtClean="0"/>
              <a:t>February 28,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71805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010DED-CA7D-4381-A556-62466C07BF48}" type="datetime4">
              <a:rPr lang="en-US" smtClean="0"/>
              <a:t>February 28,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44210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5000">
              <a:srgbClr val="F3F3F3"/>
            </a:gs>
            <a:gs pos="75000">
              <a:schemeClr val="bg1">
                <a:tint val="98000"/>
                <a:hueMod val="94000"/>
                <a:satMod val="148000"/>
                <a:lumMod val="150000"/>
              </a:schemeClr>
            </a:gs>
            <a:gs pos="1782">
              <a:srgbClr val="D8D8D8"/>
            </a:gs>
            <a:gs pos="0">
              <a:srgbClr val="D7D7D7"/>
            </a:gs>
            <a:gs pos="100000">
              <a:schemeClr val="bg1">
                <a:shade val="92000"/>
                <a:hueMod val="104000"/>
                <a:satMod val="140000"/>
                <a:lumMod val="68000"/>
              </a:schemeClr>
            </a:gs>
          </a:gsLst>
          <a:lin ang="1620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ADFA39-91C1-441F-A425-34037C2472F9}" type="datetime4">
              <a:rPr lang="en-US" smtClean="0"/>
              <a:t>February 28, 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DE0FBF-DAC6-4C39-8D3F-4B17C837AFA4}" type="slidenum">
              <a:rPr lang="en-US" smtClean="0"/>
              <a:t>‹#›</a:t>
            </a:fld>
            <a:endParaRPr lang="en-US"/>
          </a:p>
        </p:txBody>
      </p:sp>
    </p:spTree>
    <p:extLst>
      <p:ext uri="{BB962C8B-B14F-4D97-AF65-F5344CB8AC3E}">
        <p14:creationId xmlns:p14="http://schemas.microsoft.com/office/powerpoint/2010/main" val="5029631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7953-6730-4444-9AE5-A37B0EBF208D}"/>
              </a:ext>
            </a:extLst>
          </p:cNvPr>
          <p:cNvSpPr>
            <a:spLocks noGrp="1"/>
          </p:cNvSpPr>
          <p:nvPr>
            <p:ph type="ctrTitle"/>
          </p:nvPr>
        </p:nvSpPr>
        <p:spPr>
          <a:xfrm>
            <a:off x="3414281" y="2600034"/>
            <a:ext cx="5577322" cy="1899712"/>
          </a:xfrm>
        </p:spPr>
        <p:txBody>
          <a:bodyPr>
            <a:normAutofit fontScale="90000"/>
          </a:bodyPr>
          <a:lstStyle/>
          <a:p>
            <a:r>
              <a:rPr lang="en-US" b="1" dirty="0" smtClean="0">
                <a:solidFill>
                  <a:srgbClr val="00B0F0"/>
                </a:solidFill>
              </a:rPr>
              <a:t>Java </a:t>
            </a:r>
            <a:r>
              <a:rPr lang="en-US" b="1" dirty="0" smtClean="0">
                <a:solidFill>
                  <a:srgbClr val="00B0F0"/>
                </a:solidFill>
              </a:rPr>
              <a:t>encapsulation </a:t>
            </a:r>
            <a:r>
              <a:rPr lang="en-US" dirty="0" smtClean="0"/>
              <a:t/>
            </a:r>
            <a:br>
              <a:rPr lang="en-US" dirty="0" smtClean="0"/>
            </a:br>
            <a:r>
              <a:rPr lang="en-US" dirty="0" smtClean="0"/>
              <a:t>and </a:t>
            </a:r>
            <a:br>
              <a:rPr lang="en-US" dirty="0" smtClean="0"/>
            </a:br>
            <a:r>
              <a:rPr lang="en-US" dirty="0" smtClean="0">
                <a:solidFill>
                  <a:srgbClr val="00B0F0"/>
                </a:solidFill>
              </a:rPr>
              <a:t>access modifiers</a:t>
            </a:r>
            <a:endParaRPr lang="en-US" dirty="0">
              <a:solidFill>
                <a:srgbClr val="00B0F0"/>
              </a:solidFill>
            </a:endParaRPr>
          </a:p>
        </p:txBody>
      </p:sp>
      <p:sp>
        <p:nvSpPr>
          <p:cNvPr id="3" name="Subtitle 2">
            <a:extLst>
              <a:ext uri="{FF2B5EF4-FFF2-40B4-BE49-F238E27FC236}">
                <a16:creationId xmlns:a16="http://schemas.microsoft.com/office/drawing/2014/main" id="{FAAE7089-3677-43A1-8942-C304E61891E1}"/>
              </a:ext>
            </a:extLst>
          </p:cNvPr>
          <p:cNvSpPr>
            <a:spLocks noGrp="1"/>
          </p:cNvSpPr>
          <p:nvPr>
            <p:ph type="subTitle" idx="1"/>
          </p:nvPr>
        </p:nvSpPr>
        <p:spPr>
          <a:xfrm>
            <a:off x="1807155" y="1842923"/>
            <a:ext cx="8791575" cy="521586"/>
          </a:xfrm>
        </p:spPr>
        <p:txBody>
          <a:bodyPr/>
          <a:lstStyle/>
          <a:p>
            <a:r>
              <a:rPr lang="en-US" dirty="0" smtClean="0"/>
              <a:t>Lecture # 4</a:t>
            </a:r>
            <a:endParaRPr lang="en-US" dirty="0"/>
          </a:p>
        </p:txBody>
      </p:sp>
      <p:sp>
        <p:nvSpPr>
          <p:cNvPr id="4" name="Title 1">
            <a:extLst>
              <a:ext uri="{FF2B5EF4-FFF2-40B4-BE49-F238E27FC236}">
                <a16:creationId xmlns:a16="http://schemas.microsoft.com/office/drawing/2014/main" id="{34EC7953-6730-4444-9AE5-A37B0EBF208D}"/>
              </a:ext>
            </a:extLst>
          </p:cNvPr>
          <p:cNvSpPr txBox="1">
            <a:spLocks/>
          </p:cNvSpPr>
          <p:nvPr/>
        </p:nvSpPr>
        <p:spPr>
          <a:xfrm>
            <a:off x="1807155" y="2810428"/>
            <a:ext cx="9827896" cy="168931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endParaRPr lang="en-US" sz="2400" cap="none" dirty="0">
              <a:solidFill>
                <a:schemeClr val="tx1">
                  <a:lumMod val="50000"/>
                  <a:lumOff val="50000"/>
                </a:schemeClr>
              </a:solidFill>
            </a:endParaRPr>
          </a:p>
        </p:txBody>
      </p:sp>
    </p:spTree>
    <p:extLst>
      <p:ext uri="{BB962C8B-B14F-4D97-AF65-F5344CB8AC3E}">
        <p14:creationId xmlns:p14="http://schemas.microsoft.com/office/powerpoint/2010/main" val="1790807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Package </a:t>
            </a:r>
            <a:r>
              <a:rPr lang="en-US" b="1" dirty="0" smtClean="0"/>
              <a:t>declaration example</a:t>
            </a:r>
            <a:endParaRPr lang="en-US" b="1" dirty="0"/>
          </a:p>
        </p:txBody>
      </p:sp>
      <p:sp>
        <p:nvSpPr>
          <p:cNvPr id="3" name="Content Placeholder 2"/>
          <p:cNvSpPr>
            <a:spLocks noGrp="1"/>
          </p:cNvSpPr>
          <p:nvPr>
            <p:ph idx="1"/>
          </p:nvPr>
        </p:nvSpPr>
        <p:spPr/>
        <p:txBody>
          <a:bodyPr/>
          <a:lstStyle/>
          <a:p>
            <a:pPr marL="0" indent="0">
              <a:buNone/>
            </a:pPr>
            <a:r>
              <a:rPr lang="en-US" altLang="en-US" dirty="0">
                <a:solidFill>
                  <a:srgbClr val="00008B"/>
                </a:solidFill>
                <a:latin typeface="Consolas" panose="020B0609020204030204" pitchFamily="49" charset="0"/>
              </a:rPr>
              <a:t>package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letmecalculate</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marL="0" indent="0">
              <a:buNone/>
            </a:pPr>
            <a:r>
              <a:rPr lang="en-US" altLang="en-US" dirty="0" smtClean="0">
                <a:solidFill>
                  <a:srgbClr val="00008B"/>
                </a:solidFill>
                <a:latin typeface="Consolas" panose="020B0609020204030204" pitchFamily="49" charset="0"/>
              </a:rPr>
              <a:t>public</a:t>
            </a:r>
            <a:r>
              <a:rPr lang="en-US" altLang="en-US" dirty="0" smtClean="0">
                <a:solidFill>
                  <a:srgbClr val="000000"/>
                </a:solidFill>
                <a:latin typeface="Consolas" panose="020B0609020204030204" pitchFamily="49" charset="0"/>
              </a:rPr>
              <a:t> </a:t>
            </a:r>
            <a:r>
              <a:rPr lang="en-US" altLang="en-US" dirty="0">
                <a:solidFill>
                  <a:srgbClr val="00008B"/>
                </a:solidFill>
                <a:latin typeface="Consolas" panose="020B0609020204030204" pitchFamily="49" charset="0"/>
              </a:rPr>
              <a:t>class</a:t>
            </a:r>
            <a:r>
              <a:rPr lang="en-US" altLang="en-US" dirty="0">
                <a:solidFill>
                  <a:srgbClr val="000000"/>
                </a:solidFill>
                <a:latin typeface="Consolas" panose="020B0609020204030204" pitchFamily="49" charset="0"/>
              </a:rPr>
              <a:t> </a:t>
            </a:r>
            <a:r>
              <a:rPr lang="en-US" altLang="en-US" dirty="0">
                <a:solidFill>
                  <a:srgbClr val="2B91AF"/>
                </a:solidFill>
                <a:latin typeface="Consolas" panose="020B0609020204030204" pitchFamily="49" charset="0"/>
              </a:rPr>
              <a:t>Calculator</a:t>
            </a:r>
            <a:r>
              <a:rPr lang="en-US" altLang="en-US" dirty="0">
                <a:solidFill>
                  <a:srgbClr val="000000"/>
                </a:solidFill>
                <a:latin typeface="Consolas" panose="020B0609020204030204" pitchFamily="49" charset="0"/>
              </a:rPr>
              <a:t> { </a:t>
            </a:r>
            <a:endParaRPr lang="en-US" altLang="en-US" dirty="0" smtClean="0">
              <a:solidFill>
                <a:srgbClr val="000000"/>
              </a:solidFill>
              <a:latin typeface="Consolas" panose="020B0609020204030204" pitchFamily="49" charset="0"/>
            </a:endParaRPr>
          </a:p>
          <a:p>
            <a:pPr marL="0" indent="0">
              <a:buNone/>
            </a:pPr>
            <a:r>
              <a:rPr lang="en-US" altLang="en-US" dirty="0" smtClean="0">
                <a:solidFill>
                  <a:srgbClr val="00008B"/>
                </a:solidFill>
                <a:latin typeface="Consolas" panose="020B0609020204030204" pitchFamily="49" charset="0"/>
              </a:rPr>
              <a:t>public</a:t>
            </a:r>
            <a:r>
              <a:rPr lang="en-US" altLang="en-US" dirty="0" smtClean="0">
                <a:solidFill>
                  <a:srgbClr val="000000"/>
                </a:solidFill>
                <a:latin typeface="Consolas" panose="020B0609020204030204" pitchFamily="49" charset="0"/>
              </a:rPr>
              <a:t> </a:t>
            </a:r>
            <a:r>
              <a:rPr lang="en-US" altLang="en-US" dirty="0" err="1">
                <a:solidFill>
                  <a:srgbClr val="00008B"/>
                </a:solidFill>
                <a:latin typeface="Consolas" panose="020B0609020204030204" pitchFamily="49" charset="0"/>
              </a:rPr>
              <a:t>int</a:t>
            </a:r>
            <a:r>
              <a:rPr lang="en-US" altLang="en-US" dirty="0">
                <a:solidFill>
                  <a:srgbClr val="000000"/>
                </a:solidFill>
                <a:latin typeface="Consolas" panose="020B0609020204030204" pitchFamily="49" charset="0"/>
              </a:rPr>
              <a:t> add(</a:t>
            </a:r>
            <a:r>
              <a:rPr lang="en-US" altLang="en-US" dirty="0" err="1">
                <a:solidFill>
                  <a:srgbClr val="00008B"/>
                </a:solidFill>
                <a:latin typeface="Consolas" panose="020B0609020204030204" pitchFamily="49" charset="0"/>
              </a:rPr>
              <a:t>int</a:t>
            </a:r>
            <a:r>
              <a:rPr lang="en-US" altLang="en-US" dirty="0">
                <a:solidFill>
                  <a:srgbClr val="000000"/>
                </a:solidFill>
                <a:latin typeface="Consolas" panose="020B0609020204030204" pitchFamily="49" charset="0"/>
              </a:rPr>
              <a:t> a, </a:t>
            </a:r>
            <a:r>
              <a:rPr lang="en-US" altLang="en-US" dirty="0" err="1">
                <a:solidFill>
                  <a:srgbClr val="00008B"/>
                </a:solidFill>
                <a:latin typeface="Consolas" panose="020B0609020204030204" pitchFamily="49" charset="0"/>
              </a:rPr>
              <a:t>int</a:t>
            </a:r>
            <a:r>
              <a:rPr lang="en-US" altLang="en-US" dirty="0">
                <a:solidFill>
                  <a:srgbClr val="000000"/>
                </a:solidFill>
                <a:latin typeface="Consolas" panose="020B0609020204030204" pitchFamily="49" charset="0"/>
              </a:rPr>
              <a:t> b){ </a:t>
            </a:r>
            <a:endParaRPr lang="en-US" altLang="en-US" dirty="0" smtClean="0">
              <a:solidFill>
                <a:srgbClr val="000000"/>
              </a:solidFill>
              <a:latin typeface="Consolas" panose="020B0609020204030204" pitchFamily="49" charset="0"/>
            </a:endParaRPr>
          </a:p>
          <a:p>
            <a:pPr marL="0" indent="0">
              <a:buNone/>
            </a:pPr>
            <a:r>
              <a:rPr lang="en-US" altLang="en-US" dirty="0" smtClean="0">
                <a:solidFill>
                  <a:srgbClr val="00008B"/>
                </a:solidFill>
                <a:latin typeface="Consolas" panose="020B0609020204030204" pitchFamily="49" charset="0"/>
              </a:rPr>
              <a:t>return</a:t>
            </a:r>
            <a:r>
              <a:rPr lang="en-US" altLang="en-US" dirty="0" smtClean="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a+b</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marL="0" indent="0">
              <a:buNone/>
            </a:pPr>
            <a:r>
              <a:rPr lang="en-US" altLang="en-US" dirty="0" smtClean="0">
                <a:solidFill>
                  <a:srgbClr val="000000"/>
                </a:solidFill>
                <a:latin typeface="Consolas" panose="020B0609020204030204" pitchFamily="49" charset="0"/>
              </a:rPr>
              <a:t>} </a:t>
            </a:r>
          </a:p>
          <a:p>
            <a:pPr marL="0" indent="0">
              <a:buNone/>
            </a:pPr>
            <a:r>
              <a:rPr lang="en-US" altLang="en-US" dirty="0" smtClean="0">
                <a:solidFill>
                  <a:srgbClr val="00008B"/>
                </a:solidFill>
                <a:latin typeface="Consolas" panose="020B0609020204030204" pitchFamily="49" charset="0"/>
              </a:rPr>
              <a:t>public</a:t>
            </a:r>
            <a:r>
              <a:rPr lang="en-US" altLang="en-US" dirty="0" smtClean="0">
                <a:solidFill>
                  <a:srgbClr val="000000"/>
                </a:solidFill>
                <a:latin typeface="Consolas" panose="020B0609020204030204" pitchFamily="49" charset="0"/>
              </a:rPr>
              <a:t> </a:t>
            </a:r>
            <a:r>
              <a:rPr lang="en-US" altLang="en-US" dirty="0">
                <a:solidFill>
                  <a:srgbClr val="00008B"/>
                </a:solidFill>
                <a:latin typeface="Consolas" panose="020B0609020204030204" pitchFamily="49" charset="0"/>
              </a:rPr>
              <a:t>static</a:t>
            </a:r>
            <a:r>
              <a:rPr lang="en-US" altLang="en-US" dirty="0">
                <a:solidFill>
                  <a:srgbClr val="000000"/>
                </a:solidFill>
                <a:latin typeface="Consolas" panose="020B0609020204030204" pitchFamily="49" charset="0"/>
              </a:rPr>
              <a:t> </a:t>
            </a:r>
            <a:r>
              <a:rPr lang="en-US" altLang="en-US" dirty="0">
                <a:solidFill>
                  <a:srgbClr val="00008B"/>
                </a:solidFill>
                <a:latin typeface="Consolas" panose="020B0609020204030204" pitchFamily="49" charset="0"/>
              </a:rPr>
              <a:t>void</a:t>
            </a:r>
            <a:r>
              <a:rPr lang="en-US" altLang="en-US" dirty="0">
                <a:solidFill>
                  <a:srgbClr val="000000"/>
                </a:solidFill>
                <a:latin typeface="Consolas" panose="020B0609020204030204" pitchFamily="49" charset="0"/>
              </a:rPr>
              <a:t> main(</a:t>
            </a:r>
            <a:r>
              <a:rPr lang="en-US" altLang="en-US" dirty="0">
                <a:solidFill>
                  <a:srgbClr val="2B91AF"/>
                </a:solidFill>
                <a:latin typeface="Consolas" panose="020B0609020204030204" pitchFamily="49" charset="0"/>
              </a:rPr>
              <a:t>String</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args</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marL="0" indent="0">
              <a:buNone/>
            </a:pPr>
            <a:r>
              <a:rPr lang="en-US" altLang="en-US" dirty="0" smtClean="0">
                <a:solidFill>
                  <a:srgbClr val="2B91AF"/>
                </a:solidFill>
                <a:latin typeface="Consolas" panose="020B0609020204030204" pitchFamily="49" charset="0"/>
              </a:rPr>
              <a:t>Calculator</a:t>
            </a:r>
            <a:r>
              <a:rPr lang="en-US" altLang="en-US" dirty="0" smtClean="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obj</a:t>
            </a:r>
            <a:r>
              <a:rPr lang="en-US" altLang="en-US" dirty="0">
                <a:solidFill>
                  <a:srgbClr val="000000"/>
                </a:solidFill>
                <a:latin typeface="Consolas" panose="020B0609020204030204" pitchFamily="49" charset="0"/>
              </a:rPr>
              <a:t> = </a:t>
            </a:r>
            <a:r>
              <a:rPr lang="en-US" altLang="en-US" dirty="0">
                <a:solidFill>
                  <a:srgbClr val="00008B"/>
                </a:solidFill>
                <a:latin typeface="Consolas" panose="020B0609020204030204" pitchFamily="49" charset="0"/>
              </a:rPr>
              <a:t>new</a:t>
            </a:r>
            <a:r>
              <a:rPr lang="en-US" altLang="en-US" dirty="0">
                <a:solidFill>
                  <a:srgbClr val="000000"/>
                </a:solidFill>
                <a:latin typeface="Consolas" panose="020B0609020204030204" pitchFamily="49" charset="0"/>
              </a:rPr>
              <a:t> </a:t>
            </a:r>
            <a:r>
              <a:rPr lang="en-US" altLang="en-US" dirty="0">
                <a:solidFill>
                  <a:srgbClr val="2B91AF"/>
                </a:solidFill>
                <a:latin typeface="Consolas" panose="020B0609020204030204" pitchFamily="49" charset="0"/>
              </a:rPr>
              <a:t>Calculator</a:t>
            </a:r>
            <a:r>
              <a:rPr lang="en-US" altLang="en-US" dirty="0">
                <a:solidFill>
                  <a:srgbClr val="000000"/>
                </a:solidFill>
                <a:latin typeface="Consolas" panose="020B0609020204030204" pitchFamily="49" charset="0"/>
              </a:rPr>
              <a:t>(); </a:t>
            </a:r>
            <a:r>
              <a:rPr lang="en-US" altLang="en-US" dirty="0" err="1">
                <a:solidFill>
                  <a:srgbClr val="2B91AF"/>
                </a:solidFill>
                <a:latin typeface="Consolas" panose="020B0609020204030204" pitchFamily="49" charset="0"/>
              </a:rPr>
              <a:t>System</a:t>
            </a:r>
            <a:r>
              <a:rPr lang="en-US" altLang="en-US" dirty="0" err="1">
                <a:solidFill>
                  <a:srgbClr val="000000"/>
                </a:solidFill>
                <a:latin typeface="Consolas" panose="020B0609020204030204" pitchFamily="49" charset="0"/>
              </a:rPr>
              <a:t>.</a:t>
            </a:r>
            <a:r>
              <a:rPr lang="en-US" altLang="en-US" dirty="0" err="1">
                <a:solidFill>
                  <a:srgbClr val="00008B"/>
                </a:solidFill>
                <a:latin typeface="Consolas" panose="020B0609020204030204" pitchFamily="49" charset="0"/>
              </a:rPr>
              <a:t>out</a:t>
            </a:r>
            <a:r>
              <a:rPr lang="en-US" altLang="en-US" dirty="0" err="1">
                <a:solidFill>
                  <a:srgbClr val="000000"/>
                </a:solidFill>
                <a:latin typeface="Consolas" panose="020B0609020204030204" pitchFamily="49" charset="0"/>
              </a:rPr>
              <a:t>.println</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obj.add</a:t>
            </a:r>
            <a:r>
              <a:rPr lang="en-US" altLang="en-US" dirty="0">
                <a:solidFill>
                  <a:srgbClr val="000000"/>
                </a:solidFill>
                <a:latin typeface="Consolas" panose="020B0609020204030204" pitchFamily="49" charset="0"/>
              </a:rPr>
              <a:t>(</a:t>
            </a:r>
            <a:r>
              <a:rPr lang="en-US" altLang="en-US" dirty="0">
                <a:solidFill>
                  <a:srgbClr val="800000"/>
                </a:solidFill>
                <a:latin typeface="Consolas" panose="020B0609020204030204" pitchFamily="49" charset="0"/>
              </a:rPr>
              <a:t>10</a:t>
            </a:r>
            <a:r>
              <a:rPr lang="en-US" altLang="en-US" dirty="0">
                <a:solidFill>
                  <a:srgbClr val="000000"/>
                </a:solidFill>
                <a:latin typeface="Consolas" panose="020B0609020204030204" pitchFamily="49" charset="0"/>
              </a:rPr>
              <a:t>, </a:t>
            </a:r>
            <a:r>
              <a:rPr lang="en-US" altLang="en-US" dirty="0">
                <a:solidFill>
                  <a:srgbClr val="800000"/>
                </a:solidFill>
                <a:latin typeface="Consolas" panose="020B0609020204030204" pitchFamily="49" charset="0"/>
              </a:rPr>
              <a:t>20</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marL="0" indent="0">
              <a:buNone/>
            </a:pPr>
            <a:r>
              <a:rPr lang="en-US" altLang="en-US" dirty="0" smtClean="0">
                <a:solidFill>
                  <a:srgbClr val="000000"/>
                </a:solidFill>
                <a:latin typeface="Consolas" panose="020B0609020204030204" pitchFamily="49" charset="0"/>
              </a:rPr>
              <a:t>} </a:t>
            </a:r>
            <a:r>
              <a:rPr lang="en-US" altLang="en-US" dirty="0">
                <a:solidFill>
                  <a:srgbClr val="000000"/>
                </a:solidFill>
                <a:latin typeface="Consolas" panose="020B0609020204030204" pitchFamily="49" charset="0"/>
              </a:rPr>
              <a:t>}</a:t>
            </a:r>
            <a:r>
              <a:rPr lang="en-US" altLang="en-US" sz="1800" dirty="0"/>
              <a:t> </a:t>
            </a:r>
            <a:endParaRPr lang="en-US" altLang="en-US" sz="4800" dirty="0">
              <a:latin typeface="Arial" panose="020B0604020202020204"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28, 2023</a:t>
            </a:fld>
            <a:endParaRPr lang="en-US" dirty="0"/>
          </a:p>
        </p:txBody>
      </p:sp>
    </p:spTree>
    <p:extLst>
      <p:ext uri="{BB962C8B-B14F-4D97-AF65-F5344CB8AC3E}">
        <p14:creationId xmlns:p14="http://schemas.microsoft.com/office/powerpoint/2010/main" val="2736194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err="1" smtClean="0"/>
              <a:t>contd</a:t>
            </a:r>
            <a:r>
              <a:rPr lang="en-US" b="1" dirty="0" smtClean="0"/>
              <a:t>…importing package</a:t>
            </a:r>
            <a:endParaRPr lang="en-US" b="1" dirty="0"/>
          </a:p>
        </p:txBody>
      </p:sp>
      <p:sp>
        <p:nvSpPr>
          <p:cNvPr id="3" name="Content Placeholder 2"/>
          <p:cNvSpPr>
            <a:spLocks noGrp="1"/>
          </p:cNvSpPr>
          <p:nvPr>
            <p:ph idx="1"/>
          </p:nvPr>
        </p:nvSpPr>
        <p:spPr/>
        <p:txBody>
          <a:bodyPr/>
          <a:lstStyle/>
          <a:p>
            <a:pPr marL="0" indent="0">
              <a:buNone/>
            </a:pPr>
            <a:r>
              <a:rPr lang="en-US" altLang="en-US" dirty="0">
                <a:solidFill>
                  <a:srgbClr val="808080"/>
                </a:solidFill>
                <a:latin typeface="Consolas" panose="020B0609020204030204" pitchFamily="49" charset="0"/>
              </a:rPr>
              <a:t>//Declaring a package</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marL="0" indent="0">
              <a:buNone/>
            </a:pPr>
            <a:r>
              <a:rPr lang="en-US" altLang="en-US" dirty="0" smtClean="0">
                <a:solidFill>
                  <a:srgbClr val="00008B"/>
                </a:solidFill>
                <a:latin typeface="Consolas" panose="020B0609020204030204" pitchFamily="49" charset="0"/>
              </a:rPr>
              <a:t>package</a:t>
            </a:r>
            <a:r>
              <a:rPr lang="en-US" altLang="en-US" dirty="0" smtClean="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anotherpackage</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marL="0" indent="0">
              <a:buNone/>
            </a:pPr>
            <a:r>
              <a:rPr lang="en-US" altLang="en-US" dirty="0" smtClean="0">
                <a:solidFill>
                  <a:srgbClr val="808080"/>
                </a:solidFill>
                <a:latin typeface="Consolas" panose="020B0609020204030204" pitchFamily="49" charset="0"/>
              </a:rPr>
              <a:t>//</a:t>
            </a:r>
            <a:r>
              <a:rPr lang="en-US" altLang="en-US" dirty="0">
                <a:solidFill>
                  <a:srgbClr val="808080"/>
                </a:solidFill>
                <a:latin typeface="Consolas" panose="020B0609020204030204" pitchFamily="49" charset="0"/>
              </a:rPr>
              <a:t>importing a package</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marL="0" indent="0">
              <a:buNone/>
            </a:pPr>
            <a:r>
              <a:rPr lang="en-US" altLang="en-US" dirty="0" smtClean="0">
                <a:solidFill>
                  <a:srgbClr val="00008B"/>
                </a:solidFill>
                <a:latin typeface="Consolas" panose="020B0609020204030204" pitchFamily="49" charset="0"/>
              </a:rPr>
              <a:t>import</a:t>
            </a:r>
            <a:r>
              <a:rPr lang="en-US" altLang="en-US" dirty="0" smtClean="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letmecalculate.</a:t>
            </a:r>
            <a:r>
              <a:rPr lang="en-US" altLang="en-US" dirty="0" err="1">
                <a:solidFill>
                  <a:srgbClr val="2B91AF"/>
                </a:solidFill>
                <a:latin typeface="Consolas" panose="020B0609020204030204" pitchFamily="49" charset="0"/>
              </a:rPr>
              <a:t>Calculator</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marL="0" indent="0">
              <a:buNone/>
            </a:pPr>
            <a:r>
              <a:rPr lang="en-US" altLang="en-US" dirty="0" smtClean="0">
                <a:solidFill>
                  <a:srgbClr val="00008B"/>
                </a:solidFill>
                <a:latin typeface="Consolas" panose="020B0609020204030204" pitchFamily="49" charset="0"/>
              </a:rPr>
              <a:t>public</a:t>
            </a:r>
            <a:r>
              <a:rPr lang="en-US" altLang="en-US" dirty="0" smtClean="0">
                <a:solidFill>
                  <a:srgbClr val="000000"/>
                </a:solidFill>
                <a:latin typeface="Consolas" panose="020B0609020204030204" pitchFamily="49" charset="0"/>
              </a:rPr>
              <a:t> </a:t>
            </a:r>
            <a:r>
              <a:rPr lang="en-US" altLang="en-US" dirty="0">
                <a:solidFill>
                  <a:srgbClr val="00008B"/>
                </a:solidFill>
                <a:latin typeface="Consolas" panose="020B0609020204030204" pitchFamily="49" charset="0"/>
              </a:rPr>
              <a:t>class</a:t>
            </a:r>
            <a:r>
              <a:rPr lang="en-US" altLang="en-US" dirty="0">
                <a:solidFill>
                  <a:srgbClr val="000000"/>
                </a:solidFill>
                <a:latin typeface="Consolas" panose="020B0609020204030204" pitchFamily="49" charset="0"/>
              </a:rPr>
              <a:t> </a:t>
            </a:r>
            <a:r>
              <a:rPr lang="en-US" altLang="en-US" dirty="0">
                <a:solidFill>
                  <a:srgbClr val="2B91AF"/>
                </a:solidFill>
                <a:latin typeface="Consolas" panose="020B0609020204030204" pitchFamily="49" charset="0"/>
              </a:rPr>
              <a:t>Example</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marL="0" indent="0">
              <a:buNone/>
            </a:pPr>
            <a:r>
              <a:rPr lang="en-US" altLang="en-US" dirty="0" smtClean="0">
                <a:solidFill>
                  <a:srgbClr val="00008B"/>
                </a:solidFill>
                <a:latin typeface="Consolas" panose="020B0609020204030204" pitchFamily="49" charset="0"/>
              </a:rPr>
              <a:t>public</a:t>
            </a:r>
            <a:r>
              <a:rPr lang="en-US" altLang="en-US" dirty="0" smtClean="0">
                <a:solidFill>
                  <a:srgbClr val="000000"/>
                </a:solidFill>
                <a:latin typeface="Consolas" panose="020B0609020204030204" pitchFamily="49" charset="0"/>
              </a:rPr>
              <a:t> </a:t>
            </a:r>
            <a:r>
              <a:rPr lang="en-US" altLang="en-US" dirty="0">
                <a:solidFill>
                  <a:srgbClr val="00008B"/>
                </a:solidFill>
                <a:latin typeface="Consolas" panose="020B0609020204030204" pitchFamily="49" charset="0"/>
              </a:rPr>
              <a:t>static</a:t>
            </a:r>
            <a:r>
              <a:rPr lang="en-US" altLang="en-US" dirty="0">
                <a:solidFill>
                  <a:srgbClr val="000000"/>
                </a:solidFill>
                <a:latin typeface="Consolas" panose="020B0609020204030204" pitchFamily="49" charset="0"/>
              </a:rPr>
              <a:t> </a:t>
            </a:r>
            <a:r>
              <a:rPr lang="en-US" altLang="en-US" dirty="0">
                <a:solidFill>
                  <a:srgbClr val="00008B"/>
                </a:solidFill>
                <a:latin typeface="Consolas" panose="020B0609020204030204" pitchFamily="49" charset="0"/>
              </a:rPr>
              <a:t>void</a:t>
            </a:r>
            <a:r>
              <a:rPr lang="en-US" altLang="en-US" dirty="0">
                <a:solidFill>
                  <a:srgbClr val="000000"/>
                </a:solidFill>
                <a:latin typeface="Consolas" panose="020B0609020204030204" pitchFamily="49" charset="0"/>
              </a:rPr>
              <a:t> main(</a:t>
            </a:r>
            <a:r>
              <a:rPr lang="en-US" altLang="en-US" dirty="0">
                <a:solidFill>
                  <a:srgbClr val="2B91AF"/>
                </a:solidFill>
                <a:latin typeface="Consolas" panose="020B0609020204030204" pitchFamily="49" charset="0"/>
              </a:rPr>
              <a:t>String</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args</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marL="0" indent="0">
              <a:buNone/>
            </a:pPr>
            <a:r>
              <a:rPr lang="en-US" altLang="en-US" dirty="0" smtClean="0">
                <a:solidFill>
                  <a:srgbClr val="2B91AF"/>
                </a:solidFill>
                <a:latin typeface="Consolas" panose="020B0609020204030204" pitchFamily="49" charset="0"/>
              </a:rPr>
              <a:t>Calculator</a:t>
            </a:r>
            <a:r>
              <a:rPr lang="en-US" altLang="en-US" dirty="0" smtClean="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obj</a:t>
            </a:r>
            <a:r>
              <a:rPr lang="en-US" altLang="en-US" dirty="0">
                <a:solidFill>
                  <a:srgbClr val="000000"/>
                </a:solidFill>
                <a:latin typeface="Consolas" panose="020B0609020204030204" pitchFamily="49" charset="0"/>
              </a:rPr>
              <a:t> = </a:t>
            </a:r>
            <a:r>
              <a:rPr lang="en-US" altLang="en-US" dirty="0">
                <a:solidFill>
                  <a:srgbClr val="00008B"/>
                </a:solidFill>
                <a:latin typeface="Consolas" panose="020B0609020204030204" pitchFamily="49" charset="0"/>
              </a:rPr>
              <a:t>new</a:t>
            </a:r>
            <a:r>
              <a:rPr lang="en-US" altLang="en-US" dirty="0">
                <a:solidFill>
                  <a:srgbClr val="000000"/>
                </a:solidFill>
                <a:latin typeface="Consolas" panose="020B0609020204030204" pitchFamily="49" charset="0"/>
              </a:rPr>
              <a:t> </a:t>
            </a:r>
            <a:r>
              <a:rPr lang="en-US" altLang="en-US" dirty="0">
                <a:solidFill>
                  <a:srgbClr val="2B91AF"/>
                </a:solidFill>
                <a:latin typeface="Consolas" panose="020B0609020204030204" pitchFamily="49" charset="0"/>
              </a:rPr>
              <a:t>Calculator</a:t>
            </a:r>
            <a:r>
              <a:rPr lang="en-US" altLang="en-US" dirty="0">
                <a:solidFill>
                  <a:srgbClr val="000000"/>
                </a:solidFill>
                <a:latin typeface="Consolas" panose="020B0609020204030204" pitchFamily="49" charset="0"/>
              </a:rPr>
              <a:t>(); </a:t>
            </a:r>
            <a:r>
              <a:rPr lang="en-US" altLang="en-US" dirty="0" err="1">
                <a:solidFill>
                  <a:srgbClr val="2B91AF"/>
                </a:solidFill>
                <a:latin typeface="Consolas" panose="020B0609020204030204" pitchFamily="49" charset="0"/>
              </a:rPr>
              <a:t>System</a:t>
            </a:r>
            <a:r>
              <a:rPr lang="en-US" altLang="en-US" dirty="0" err="1">
                <a:solidFill>
                  <a:srgbClr val="000000"/>
                </a:solidFill>
                <a:latin typeface="Consolas" panose="020B0609020204030204" pitchFamily="49" charset="0"/>
              </a:rPr>
              <a:t>.</a:t>
            </a:r>
            <a:r>
              <a:rPr lang="en-US" altLang="en-US" dirty="0" err="1">
                <a:solidFill>
                  <a:srgbClr val="00008B"/>
                </a:solidFill>
                <a:latin typeface="Consolas" panose="020B0609020204030204" pitchFamily="49" charset="0"/>
              </a:rPr>
              <a:t>out</a:t>
            </a:r>
            <a:r>
              <a:rPr lang="en-US" altLang="en-US" dirty="0" err="1">
                <a:solidFill>
                  <a:srgbClr val="000000"/>
                </a:solidFill>
                <a:latin typeface="Consolas" panose="020B0609020204030204" pitchFamily="49" charset="0"/>
              </a:rPr>
              <a:t>.println</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obj.add</a:t>
            </a:r>
            <a:r>
              <a:rPr lang="en-US" altLang="en-US" dirty="0">
                <a:solidFill>
                  <a:srgbClr val="000000"/>
                </a:solidFill>
                <a:latin typeface="Consolas" panose="020B0609020204030204" pitchFamily="49" charset="0"/>
              </a:rPr>
              <a:t>(</a:t>
            </a:r>
            <a:r>
              <a:rPr lang="en-US" altLang="en-US" dirty="0">
                <a:solidFill>
                  <a:srgbClr val="800000"/>
                </a:solidFill>
                <a:latin typeface="Consolas" panose="020B0609020204030204" pitchFamily="49" charset="0"/>
              </a:rPr>
              <a:t>100</a:t>
            </a:r>
            <a:r>
              <a:rPr lang="en-US" altLang="en-US" dirty="0">
                <a:solidFill>
                  <a:srgbClr val="000000"/>
                </a:solidFill>
                <a:latin typeface="Consolas" panose="020B0609020204030204" pitchFamily="49" charset="0"/>
              </a:rPr>
              <a:t>, </a:t>
            </a:r>
            <a:r>
              <a:rPr lang="en-US" altLang="en-US" dirty="0">
                <a:solidFill>
                  <a:srgbClr val="800000"/>
                </a:solidFill>
                <a:latin typeface="Consolas" panose="020B0609020204030204" pitchFamily="49" charset="0"/>
              </a:rPr>
              <a:t>200</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marL="0" indent="0">
              <a:buNone/>
            </a:pPr>
            <a:r>
              <a:rPr lang="en-US" altLang="en-US" dirty="0" smtClean="0">
                <a:solidFill>
                  <a:srgbClr val="000000"/>
                </a:solidFill>
                <a:latin typeface="Consolas" panose="020B0609020204030204" pitchFamily="49" charset="0"/>
              </a:rPr>
              <a:t>} </a:t>
            </a:r>
            <a:r>
              <a:rPr lang="en-US" altLang="en-US" dirty="0">
                <a:solidFill>
                  <a:srgbClr val="000000"/>
                </a:solidFill>
                <a:latin typeface="Consolas" panose="020B0609020204030204" pitchFamily="49" charset="0"/>
              </a:rPr>
              <a:t>}</a:t>
            </a:r>
            <a:r>
              <a:rPr lang="en-US" altLang="en-US" sz="1800" dirty="0"/>
              <a:t> </a:t>
            </a:r>
            <a:endParaRPr lang="en-US" altLang="en-US" sz="4800" dirty="0">
              <a:latin typeface="Arial" panose="020B0604020202020204"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28, 2023</a:t>
            </a:fld>
            <a:endParaRPr lang="en-US" dirty="0"/>
          </a:p>
        </p:txBody>
      </p:sp>
    </p:spTree>
    <p:extLst>
      <p:ext uri="{BB962C8B-B14F-4D97-AF65-F5344CB8AC3E}">
        <p14:creationId xmlns:p14="http://schemas.microsoft.com/office/powerpoint/2010/main" val="3918057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solidFill>
                  <a:srgbClr val="FF0000"/>
                </a:solidFill>
              </a:rPr>
              <a:t>What if do not import a package???</a:t>
            </a:r>
          </a:p>
          <a:p>
            <a:pPr marL="0" indent="0">
              <a:buNone/>
            </a:pPr>
            <a:r>
              <a:rPr lang="en-US" dirty="0" smtClean="0"/>
              <a:t>We can </a:t>
            </a:r>
            <a:r>
              <a:rPr lang="en-US" dirty="0"/>
              <a:t>use fully qualified name to avoid the import </a:t>
            </a:r>
            <a:r>
              <a:rPr lang="en-US" dirty="0" smtClean="0"/>
              <a:t>statement.</a:t>
            </a:r>
          </a:p>
          <a:p>
            <a:pPr marL="0" indent="0">
              <a:buNone/>
            </a:pPr>
            <a:endParaRPr lang="en-US" dirty="0">
              <a:solidFill>
                <a:srgbClr val="FF0000"/>
              </a:solidFill>
            </a:endParaRPr>
          </a:p>
          <a:p>
            <a:pPr marL="0" indent="0">
              <a:buNone/>
            </a:pPr>
            <a:r>
              <a:rPr lang="en-US" dirty="0" smtClean="0">
                <a:solidFill>
                  <a:srgbClr val="FF0000"/>
                </a:solidFill>
              </a:rPr>
              <a:t>Modify the previous example program in the class</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8330CF0F-2992-4812-A2BD-C038BC9AA5D1}" type="slidenum">
              <a:rPr lang="en-US" smtClean="0"/>
              <a:pPr/>
              <a:t>12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28, 2023</a:t>
            </a:fld>
            <a:endParaRPr lang="en-US" dirty="0"/>
          </a:p>
        </p:txBody>
      </p:sp>
    </p:spTree>
    <p:extLst>
      <p:ext uri="{BB962C8B-B14F-4D97-AF65-F5344CB8AC3E}">
        <p14:creationId xmlns:p14="http://schemas.microsoft.com/office/powerpoint/2010/main" val="300277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Important Points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altLang="en-US" b="1" dirty="0" smtClean="0">
                <a:solidFill>
                  <a:srgbClr val="222426"/>
                </a:solidFill>
              </a:rPr>
              <a:t>Class </a:t>
            </a:r>
            <a:r>
              <a:rPr lang="en-US" altLang="en-US" b="1" dirty="0">
                <a:solidFill>
                  <a:srgbClr val="222426"/>
                </a:solidFill>
              </a:rPr>
              <a:t>name conflict may </a:t>
            </a:r>
            <a:r>
              <a:rPr lang="en-US" altLang="en-US" b="1" dirty="0" smtClean="0">
                <a:solidFill>
                  <a:srgbClr val="222426"/>
                </a:solidFill>
              </a:rPr>
              <a:t>occur</a:t>
            </a:r>
            <a:r>
              <a:rPr lang="en-US" altLang="en-US" dirty="0" smtClean="0">
                <a:solidFill>
                  <a:srgbClr val="222426"/>
                </a:solidFill>
              </a:rPr>
              <a:t>, </a:t>
            </a:r>
            <a:r>
              <a:rPr lang="en-US" altLang="en-US" b="1" dirty="0" smtClean="0">
                <a:solidFill>
                  <a:srgbClr val="222426"/>
                </a:solidFill>
              </a:rPr>
              <a:t>e</a:t>
            </a:r>
            <a:r>
              <a:rPr lang="en-US" altLang="en-US" b="1" dirty="0" smtClean="0">
                <a:solidFill>
                  <a:srgbClr val="222426"/>
                </a:solidFill>
              </a:rPr>
              <a:t>ven after creating packages.</a:t>
            </a:r>
            <a:endParaRPr lang="en-US" altLang="en-US" b="1" dirty="0" smtClean="0">
              <a:solidFill>
                <a:srgbClr val="222426"/>
              </a:solidFill>
            </a:endParaRPr>
          </a:p>
          <a:p>
            <a:pPr marL="0" indent="0">
              <a:buNone/>
            </a:pPr>
            <a:r>
              <a:rPr lang="en-US" altLang="en-US" dirty="0" smtClean="0">
                <a:solidFill>
                  <a:srgbClr val="222426"/>
                </a:solidFill>
              </a:rPr>
              <a:t>For </a:t>
            </a:r>
            <a:r>
              <a:rPr lang="en-US" altLang="en-US" dirty="0">
                <a:solidFill>
                  <a:srgbClr val="222426"/>
                </a:solidFill>
              </a:rPr>
              <a:t>example: Lets say we have two packages </a:t>
            </a:r>
            <a:r>
              <a:rPr lang="en-US" altLang="en-US" b="1" dirty="0" err="1">
                <a:solidFill>
                  <a:srgbClr val="222426"/>
                </a:solidFill>
              </a:rPr>
              <a:t>abcpackage</a:t>
            </a:r>
            <a:r>
              <a:rPr lang="en-US" altLang="en-US" dirty="0">
                <a:solidFill>
                  <a:srgbClr val="222426"/>
                </a:solidFill>
              </a:rPr>
              <a:t> and </a:t>
            </a:r>
            <a:r>
              <a:rPr lang="en-US" altLang="en-US" b="1" dirty="0" err="1">
                <a:solidFill>
                  <a:srgbClr val="222426"/>
                </a:solidFill>
              </a:rPr>
              <a:t>xyzpackage</a:t>
            </a:r>
            <a:r>
              <a:rPr lang="en-US" altLang="en-US" dirty="0">
                <a:solidFill>
                  <a:srgbClr val="222426"/>
                </a:solidFill>
              </a:rPr>
              <a:t> and both the packages have a class with the same name, let it be</a:t>
            </a:r>
            <a:r>
              <a:rPr lang="en-US" altLang="en-US" dirty="0">
                <a:solidFill>
                  <a:srgbClr val="222426"/>
                </a:solidFill>
                <a:latin typeface="Roboto"/>
              </a:rPr>
              <a:t> </a:t>
            </a:r>
            <a:r>
              <a:rPr lang="en-US" altLang="en-US" sz="1600" dirty="0">
                <a:solidFill>
                  <a:srgbClr val="222426"/>
                </a:solidFill>
                <a:latin typeface="Consolas" panose="020B0609020204030204" pitchFamily="49" charset="0"/>
              </a:rPr>
              <a:t>JavaExample.java</a:t>
            </a:r>
            <a:r>
              <a:rPr lang="en-US" altLang="en-US" dirty="0">
                <a:solidFill>
                  <a:srgbClr val="222426"/>
                </a:solidFill>
                <a:latin typeface="Roboto"/>
              </a:rPr>
              <a:t>. </a:t>
            </a:r>
            <a:r>
              <a:rPr lang="en-US" altLang="en-US" dirty="0">
                <a:solidFill>
                  <a:srgbClr val="222426"/>
                </a:solidFill>
              </a:rPr>
              <a:t>Now suppose a class </a:t>
            </a:r>
            <a:r>
              <a:rPr lang="en-US" altLang="en-US" dirty="0" smtClean="0">
                <a:solidFill>
                  <a:srgbClr val="222426"/>
                </a:solidFill>
              </a:rPr>
              <a:t>imports </a:t>
            </a:r>
            <a:r>
              <a:rPr lang="en-US" altLang="en-US" dirty="0">
                <a:solidFill>
                  <a:srgbClr val="222426"/>
                </a:solidFill>
              </a:rPr>
              <a:t>both these packages like this:</a:t>
            </a:r>
            <a:r>
              <a:rPr lang="en-US" altLang="en-US" sz="1200" dirty="0"/>
              <a:t> </a:t>
            </a:r>
            <a:endParaRPr lang="en-US" altLang="en-US" sz="1200" dirty="0" smtClean="0"/>
          </a:p>
          <a:p>
            <a:pPr marL="0" indent="0">
              <a:buNone/>
            </a:pPr>
            <a:r>
              <a:rPr lang="en-US" altLang="en-US" sz="1800" b="1" dirty="0">
                <a:solidFill>
                  <a:srgbClr val="00008B"/>
                </a:solidFill>
                <a:latin typeface="Consolas" panose="020B0609020204030204" pitchFamily="49" charset="0"/>
              </a:rPr>
              <a:t>import</a:t>
            </a:r>
            <a:r>
              <a:rPr lang="en-US" altLang="en-US" sz="1800" b="1" dirty="0">
                <a:solidFill>
                  <a:srgbClr val="000000"/>
                </a:solidFill>
                <a:latin typeface="Consolas" panose="020B0609020204030204" pitchFamily="49" charset="0"/>
              </a:rPr>
              <a:t> </a:t>
            </a:r>
            <a:r>
              <a:rPr lang="en-US" altLang="en-US" sz="1800" b="1" dirty="0" err="1">
                <a:solidFill>
                  <a:srgbClr val="000000"/>
                </a:solidFill>
                <a:latin typeface="Consolas" panose="020B0609020204030204" pitchFamily="49" charset="0"/>
              </a:rPr>
              <a:t>abcpackage</a:t>
            </a:r>
            <a:r>
              <a:rPr lang="en-US" altLang="en-US" sz="1800" b="1" dirty="0">
                <a:solidFill>
                  <a:srgbClr val="000000"/>
                </a:solidFill>
                <a:latin typeface="Consolas" panose="020B0609020204030204" pitchFamily="49" charset="0"/>
              </a:rPr>
              <a:t>.*; </a:t>
            </a:r>
            <a:endParaRPr lang="en-US" altLang="en-US" sz="1800" b="1" dirty="0" smtClean="0">
              <a:solidFill>
                <a:srgbClr val="000000"/>
              </a:solidFill>
              <a:latin typeface="Consolas" panose="020B0609020204030204" pitchFamily="49" charset="0"/>
            </a:endParaRPr>
          </a:p>
          <a:p>
            <a:pPr marL="0" indent="0">
              <a:buNone/>
            </a:pPr>
            <a:r>
              <a:rPr lang="en-US" altLang="en-US" sz="1800" b="1" dirty="0" smtClean="0">
                <a:solidFill>
                  <a:srgbClr val="00008B"/>
                </a:solidFill>
                <a:latin typeface="Consolas" panose="020B0609020204030204" pitchFamily="49" charset="0"/>
              </a:rPr>
              <a:t>import</a:t>
            </a:r>
            <a:r>
              <a:rPr lang="en-US" altLang="en-US" sz="1800" b="1" dirty="0" smtClean="0">
                <a:solidFill>
                  <a:srgbClr val="000000"/>
                </a:solidFill>
                <a:latin typeface="Consolas" panose="020B0609020204030204" pitchFamily="49" charset="0"/>
              </a:rPr>
              <a:t> </a:t>
            </a:r>
            <a:r>
              <a:rPr lang="en-US" altLang="en-US" sz="1800" b="1" dirty="0" err="1">
                <a:solidFill>
                  <a:srgbClr val="000000"/>
                </a:solidFill>
                <a:latin typeface="Consolas" panose="020B0609020204030204" pitchFamily="49" charset="0"/>
              </a:rPr>
              <a:t>xyzpackage</a:t>
            </a:r>
            <a:r>
              <a:rPr lang="en-US" altLang="en-US" sz="1800" b="1" dirty="0">
                <a:solidFill>
                  <a:srgbClr val="000000"/>
                </a:solidFill>
                <a:latin typeface="Consolas" panose="020B0609020204030204" pitchFamily="49" charset="0"/>
              </a:rPr>
              <a:t>.*;</a:t>
            </a:r>
            <a:r>
              <a:rPr lang="en-US" altLang="en-US" sz="1800" b="1" dirty="0">
                <a:latin typeface="Consolas" panose="020B0609020204030204" pitchFamily="49" charset="0"/>
              </a:rPr>
              <a:t> </a:t>
            </a:r>
            <a:endParaRPr lang="en-US" altLang="en-US" sz="1800" b="1" dirty="0" smtClean="0">
              <a:latin typeface="Consolas" panose="020B0609020204030204" pitchFamily="49" charset="0"/>
            </a:endParaRPr>
          </a:p>
          <a:p>
            <a:pPr marL="0" indent="0">
              <a:buNone/>
            </a:pPr>
            <a:r>
              <a:rPr lang="en-US" dirty="0"/>
              <a:t>This will throw compilation error</a:t>
            </a:r>
            <a:r>
              <a:rPr lang="en-US" dirty="0" smtClean="0"/>
              <a:t>.</a:t>
            </a:r>
          </a:p>
          <a:p>
            <a:pPr marL="0" indent="0">
              <a:buNone/>
            </a:pPr>
            <a:r>
              <a:rPr lang="en-US" altLang="en-US" sz="1800" b="1" dirty="0" smtClean="0">
                <a:solidFill>
                  <a:srgbClr val="FF0000"/>
                </a:solidFill>
              </a:rPr>
              <a:t>Solution???</a:t>
            </a:r>
          </a:p>
          <a:p>
            <a:pPr marL="0" indent="0">
              <a:buNone/>
            </a:pPr>
            <a:r>
              <a:rPr lang="en-US" dirty="0"/>
              <a:t>use the fully qualified </a:t>
            </a:r>
            <a:r>
              <a:rPr lang="en-US" dirty="0" smtClean="0"/>
              <a:t>names</a:t>
            </a:r>
          </a:p>
          <a:p>
            <a:pPr marL="0" indent="0">
              <a:buNone/>
            </a:pPr>
            <a:r>
              <a:rPr lang="en-US" altLang="en-US" sz="1800" dirty="0" err="1">
                <a:solidFill>
                  <a:srgbClr val="000000"/>
                </a:solidFill>
                <a:latin typeface="Consolas" panose="020B0609020204030204" pitchFamily="49" charset="0"/>
              </a:rPr>
              <a:t>abcpackage.</a:t>
            </a:r>
            <a:r>
              <a:rPr lang="en-US" altLang="en-US" sz="1800" dirty="0" err="1">
                <a:solidFill>
                  <a:srgbClr val="2B91AF"/>
                </a:solidFill>
                <a:latin typeface="Consolas" panose="020B0609020204030204" pitchFamily="49" charset="0"/>
              </a:rPr>
              <a:t>JavaExample</a:t>
            </a: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obj</a:t>
            </a:r>
            <a:r>
              <a:rPr lang="en-US" altLang="en-US" sz="1800" dirty="0">
                <a:solidFill>
                  <a:srgbClr val="000000"/>
                </a:solidFill>
                <a:latin typeface="Consolas" panose="020B0609020204030204" pitchFamily="49" charset="0"/>
              </a:rPr>
              <a:t> = </a:t>
            </a:r>
            <a:r>
              <a:rPr lang="en-US" altLang="en-US" sz="1800" dirty="0">
                <a:solidFill>
                  <a:srgbClr val="00008B"/>
                </a:solidFill>
                <a:latin typeface="Consolas" panose="020B0609020204030204" pitchFamily="49" charset="0"/>
              </a:rPr>
              <a:t>new</a:t>
            </a: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abcpackage.</a:t>
            </a:r>
            <a:r>
              <a:rPr lang="en-US" altLang="en-US" sz="1800" dirty="0" err="1">
                <a:solidFill>
                  <a:srgbClr val="2B91AF"/>
                </a:solidFill>
                <a:latin typeface="Consolas" panose="020B0609020204030204" pitchFamily="49" charset="0"/>
              </a:rPr>
              <a:t>JavaExample</a:t>
            </a:r>
            <a:r>
              <a:rPr lang="en-US" altLang="en-US" sz="1800" dirty="0">
                <a:solidFill>
                  <a:srgbClr val="000000"/>
                </a:solidFill>
                <a:latin typeface="Consolas" panose="020B0609020204030204" pitchFamily="49" charset="0"/>
              </a:rPr>
              <a:t>(); </a:t>
            </a:r>
            <a:endParaRPr lang="en-US" altLang="en-US" sz="1800" dirty="0" smtClean="0">
              <a:solidFill>
                <a:srgbClr val="000000"/>
              </a:solidFill>
              <a:latin typeface="Consolas" panose="020B0609020204030204" pitchFamily="49" charset="0"/>
            </a:endParaRPr>
          </a:p>
          <a:p>
            <a:pPr marL="0" indent="0">
              <a:buNone/>
            </a:pPr>
            <a:r>
              <a:rPr lang="en-US" altLang="en-US" sz="1800" dirty="0" err="1" smtClean="0">
                <a:solidFill>
                  <a:srgbClr val="000000"/>
                </a:solidFill>
                <a:latin typeface="Consolas" panose="020B0609020204030204" pitchFamily="49" charset="0"/>
              </a:rPr>
              <a:t>xyzpackage.</a:t>
            </a:r>
            <a:r>
              <a:rPr lang="en-US" altLang="en-US" sz="1800" dirty="0" err="1" smtClean="0">
                <a:solidFill>
                  <a:srgbClr val="2B91AF"/>
                </a:solidFill>
                <a:latin typeface="Consolas" panose="020B0609020204030204" pitchFamily="49" charset="0"/>
              </a:rPr>
              <a:t>JavaExample</a:t>
            </a:r>
            <a:r>
              <a:rPr lang="en-US" altLang="en-US" sz="1800" dirty="0" smtClean="0">
                <a:solidFill>
                  <a:srgbClr val="000000"/>
                </a:solidFill>
                <a:latin typeface="Consolas" panose="020B0609020204030204" pitchFamily="49" charset="0"/>
              </a:rPr>
              <a:t> </a:t>
            </a:r>
            <a:r>
              <a:rPr lang="en-US" altLang="en-US" sz="1800" dirty="0">
                <a:solidFill>
                  <a:srgbClr val="000000"/>
                </a:solidFill>
                <a:latin typeface="Consolas" panose="020B0609020204030204" pitchFamily="49" charset="0"/>
              </a:rPr>
              <a:t>obj2 = </a:t>
            </a:r>
            <a:r>
              <a:rPr lang="en-US" altLang="en-US" sz="1800" dirty="0">
                <a:solidFill>
                  <a:srgbClr val="00008B"/>
                </a:solidFill>
                <a:latin typeface="Consolas" panose="020B0609020204030204" pitchFamily="49" charset="0"/>
              </a:rPr>
              <a:t>new</a:t>
            </a: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xyzpackage.</a:t>
            </a:r>
            <a:r>
              <a:rPr lang="en-US" altLang="en-US" sz="1800" dirty="0" err="1">
                <a:solidFill>
                  <a:srgbClr val="2B91AF"/>
                </a:solidFill>
                <a:latin typeface="Consolas" panose="020B0609020204030204" pitchFamily="49" charset="0"/>
              </a:rPr>
              <a:t>JavaExample</a:t>
            </a:r>
            <a:r>
              <a:rPr lang="en-US" altLang="en-US" sz="1800" dirty="0">
                <a:solidFill>
                  <a:srgbClr val="000000"/>
                </a:solidFill>
                <a:latin typeface="Consolas" panose="020B0609020204030204" pitchFamily="49" charset="0"/>
              </a:rPr>
              <a:t>();</a:t>
            </a:r>
            <a:r>
              <a:rPr lang="en-US" altLang="en-US" sz="1400" dirty="0"/>
              <a:t> </a:t>
            </a:r>
            <a:endParaRPr lang="en-US" altLang="en-US" sz="4000" dirty="0">
              <a:latin typeface="Arial" panose="020B0604020202020204" pitchFamily="34" charset="0"/>
            </a:endParaRPr>
          </a:p>
          <a:p>
            <a:pPr marL="0" indent="0">
              <a:buNone/>
            </a:pPr>
            <a:endParaRPr lang="en-US" altLang="en-US" sz="1800" b="1" dirty="0">
              <a:solidFill>
                <a:srgbClr val="FF0000"/>
              </a:solidFill>
            </a:endParaRPr>
          </a:p>
          <a:p>
            <a:pPr marL="0" indent="0">
              <a:buNone/>
            </a:pPr>
            <a:endParaRPr lang="en-US" altLang="en-US" sz="1200" dirty="0" smtClean="0"/>
          </a:p>
          <a:p>
            <a:pPr marL="0" indent="0">
              <a:buNone/>
            </a:pPr>
            <a:endParaRPr lang="en-US" altLang="en-US" sz="3600" dirty="0"/>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28, 2023</a:t>
            </a:fld>
            <a:endParaRPr lang="en-US" dirty="0"/>
          </a:p>
        </p:txBody>
      </p:sp>
      <p:sp>
        <p:nvSpPr>
          <p:cNvPr id="7" name="Rectangle 2"/>
          <p:cNvSpPr>
            <a:spLocks noChangeArrowheads="1"/>
          </p:cNvSpPr>
          <p:nvPr/>
        </p:nvSpPr>
        <p:spPr bwMode="auto">
          <a:xfrm>
            <a:off x="0" y="43934"/>
            <a:ext cx="184731" cy="369332"/>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0" y="43934"/>
            <a:ext cx="184731" cy="369332"/>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41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Important Points</a:t>
            </a:r>
            <a:endParaRPr lang="en-US" dirty="0"/>
          </a:p>
        </p:txBody>
      </p:sp>
      <p:sp>
        <p:nvSpPr>
          <p:cNvPr id="3" name="Content Placeholder 2"/>
          <p:cNvSpPr>
            <a:spLocks noGrp="1"/>
          </p:cNvSpPr>
          <p:nvPr>
            <p:ph idx="1"/>
          </p:nvPr>
        </p:nvSpPr>
        <p:spPr/>
        <p:txBody>
          <a:bodyPr/>
          <a:lstStyle/>
          <a:p>
            <a:pPr marL="0" indent="0">
              <a:buNone/>
            </a:pPr>
            <a:r>
              <a:rPr lang="en-US" dirty="0" smtClean="0"/>
              <a:t>If </a:t>
            </a:r>
            <a:r>
              <a:rPr lang="en-US" dirty="0"/>
              <a:t>we create a class inside a package while importing another package then the package </a:t>
            </a:r>
            <a:r>
              <a:rPr lang="en-US" dirty="0" smtClean="0"/>
              <a:t>declaration should </a:t>
            </a:r>
            <a:r>
              <a:rPr lang="en-US" dirty="0"/>
              <a:t>be the first statement, followed by package import. For example</a:t>
            </a:r>
            <a:r>
              <a:rPr lang="en-US" dirty="0" smtClean="0"/>
              <a:t>:</a:t>
            </a:r>
          </a:p>
          <a:p>
            <a:pPr marL="0" indent="0">
              <a:buNone/>
            </a:pPr>
            <a:r>
              <a:rPr lang="en-US" altLang="en-US" dirty="0">
                <a:solidFill>
                  <a:srgbClr val="00008B"/>
                </a:solidFill>
                <a:latin typeface="Consolas" panose="020B0609020204030204" pitchFamily="49" charset="0"/>
              </a:rPr>
              <a:t>package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abcpackage</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marL="0" indent="0">
              <a:buNone/>
            </a:pPr>
            <a:r>
              <a:rPr lang="en-US" altLang="en-US" dirty="0" smtClean="0">
                <a:solidFill>
                  <a:srgbClr val="00008B"/>
                </a:solidFill>
                <a:latin typeface="Consolas" panose="020B0609020204030204" pitchFamily="49" charset="0"/>
              </a:rPr>
              <a:t>import</a:t>
            </a:r>
            <a:r>
              <a:rPr lang="en-US" altLang="en-US" dirty="0" smtClean="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xyzpackage</a:t>
            </a:r>
            <a:r>
              <a:rPr lang="en-US" altLang="en-US" dirty="0">
                <a:solidFill>
                  <a:srgbClr val="000000"/>
                </a:solidFill>
                <a:latin typeface="Consolas" panose="020B0609020204030204" pitchFamily="49" charset="0"/>
              </a:rPr>
              <a:t>.*;</a:t>
            </a:r>
            <a:r>
              <a:rPr lang="en-US" altLang="en-US" sz="1800" dirty="0"/>
              <a:t> </a:t>
            </a:r>
            <a:endParaRPr lang="en-US" altLang="en-US" sz="4800" dirty="0">
              <a:latin typeface="Arial" panose="020B0604020202020204"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28, 2023</a:t>
            </a:fld>
            <a:endParaRPr lang="en-US" dirty="0"/>
          </a:p>
        </p:txBody>
      </p:sp>
      <p:sp>
        <p:nvSpPr>
          <p:cNvPr id="6" name="Rectangle 1"/>
          <p:cNvSpPr>
            <a:spLocks noChangeArrowheads="1"/>
          </p:cNvSpPr>
          <p:nvPr/>
        </p:nvSpPr>
        <p:spPr bwMode="auto">
          <a:xfrm>
            <a:off x="0" y="43934"/>
            <a:ext cx="184731" cy="369332"/>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48663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Important Points</a:t>
            </a:r>
            <a:endParaRPr lang="en-US" dirty="0"/>
          </a:p>
        </p:txBody>
      </p:sp>
      <p:sp>
        <p:nvSpPr>
          <p:cNvPr id="3" name="Content Placeholder 2"/>
          <p:cNvSpPr>
            <a:spLocks noGrp="1"/>
          </p:cNvSpPr>
          <p:nvPr>
            <p:ph idx="1"/>
          </p:nvPr>
        </p:nvSpPr>
        <p:spPr/>
        <p:txBody>
          <a:bodyPr>
            <a:normAutofit fontScale="85000" lnSpcReduction="10000"/>
          </a:bodyPr>
          <a:lstStyle/>
          <a:p>
            <a:pPr marL="0" indent="0" eaLnBrk="0" fontAlgn="base" hangingPunct="0">
              <a:lnSpc>
                <a:spcPct val="100000"/>
              </a:lnSpc>
              <a:spcBef>
                <a:spcPct val="0"/>
              </a:spcBef>
              <a:spcAft>
                <a:spcPct val="0"/>
              </a:spcAft>
              <a:buSzTx/>
              <a:buNone/>
            </a:pPr>
            <a:r>
              <a:rPr lang="en-US" altLang="en-US" dirty="0" smtClean="0">
                <a:solidFill>
                  <a:srgbClr val="222426"/>
                </a:solidFill>
              </a:rPr>
              <a:t>The </a:t>
            </a:r>
            <a:r>
              <a:rPr lang="en-US" altLang="en-US" dirty="0">
                <a:solidFill>
                  <a:srgbClr val="222426"/>
                </a:solidFill>
              </a:rPr>
              <a:t>wild card import like package.* should be used carefully when working with </a:t>
            </a:r>
            <a:r>
              <a:rPr lang="en-US" altLang="en-US" dirty="0" err="1">
                <a:solidFill>
                  <a:srgbClr val="222426"/>
                </a:solidFill>
              </a:rPr>
              <a:t>subpackages</a:t>
            </a:r>
            <a:r>
              <a:rPr lang="en-US" altLang="en-US" dirty="0">
                <a:solidFill>
                  <a:srgbClr val="222426"/>
                </a:solidFill>
              </a:rPr>
              <a:t>. </a:t>
            </a:r>
            <a:endParaRPr lang="en-US" altLang="en-US" dirty="0" smtClean="0">
              <a:solidFill>
                <a:srgbClr val="222426"/>
              </a:solidFill>
            </a:endParaRPr>
          </a:p>
          <a:p>
            <a:pPr marL="0" lvl="0" indent="0" eaLnBrk="0" fontAlgn="base" hangingPunct="0">
              <a:lnSpc>
                <a:spcPct val="100000"/>
              </a:lnSpc>
              <a:spcBef>
                <a:spcPct val="0"/>
              </a:spcBef>
              <a:spcAft>
                <a:spcPct val="0"/>
              </a:spcAft>
              <a:buSzTx/>
              <a:buNone/>
            </a:pPr>
            <a:endParaRPr lang="en-US" altLang="en-US" b="1" dirty="0" smtClean="0">
              <a:solidFill>
                <a:srgbClr val="FF0000"/>
              </a:solidFill>
            </a:endParaRPr>
          </a:p>
          <a:p>
            <a:pPr marL="0" lvl="0" indent="0" eaLnBrk="0" fontAlgn="base" hangingPunct="0">
              <a:lnSpc>
                <a:spcPct val="100000"/>
              </a:lnSpc>
              <a:spcBef>
                <a:spcPct val="0"/>
              </a:spcBef>
              <a:spcAft>
                <a:spcPct val="0"/>
              </a:spcAft>
              <a:buSzTx/>
              <a:buNone/>
            </a:pPr>
            <a:r>
              <a:rPr lang="en-US" altLang="en-US" b="1" dirty="0" smtClean="0">
                <a:solidFill>
                  <a:srgbClr val="FF0000"/>
                </a:solidFill>
              </a:rPr>
              <a:t>For </a:t>
            </a:r>
            <a:r>
              <a:rPr lang="en-US" altLang="en-US" b="1" dirty="0">
                <a:solidFill>
                  <a:srgbClr val="FF0000"/>
                </a:solidFill>
              </a:rPr>
              <a:t>example: </a:t>
            </a:r>
            <a:endParaRPr lang="en-US" altLang="en-US" b="1" dirty="0" smtClean="0">
              <a:solidFill>
                <a:srgbClr val="FF0000"/>
              </a:solidFill>
            </a:endParaRPr>
          </a:p>
          <a:p>
            <a:pPr eaLnBrk="0" fontAlgn="base" hangingPunct="0">
              <a:lnSpc>
                <a:spcPct val="100000"/>
              </a:lnSpc>
              <a:spcBef>
                <a:spcPct val="0"/>
              </a:spcBef>
              <a:spcAft>
                <a:spcPct val="0"/>
              </a:spcAft>
              <a:buSzTx/>
            </a:pPr>
            <a:r>
              <a:rPr lang="en-US" altLang="en-US" dirty="0" smtClean="0">
                <a:solidFill>
                  <a:srgbClr val="222426"/>
                </a:solidFill>
              </a:rPr>
              <a:t>Lets </a:t>
            </a:r>
            <a:r>
              <a:rPr lang="en-US" altLang="en-US" dirty="0">
                <a:solidFill>
                  <a:srgbClr val="222426"/>
                </a:solidFill>
              </a:rPr>
              <a:t>say: we have a package </a:t>
            </a:r>
            <a:r>
              <a:rPr lang="en-US" altLang="en-US" b="1" dirty="0" err="1">
                <a:solidFill>
                  <a:srgbClr val="222426"/>
                </a:solidFill>
              </a:rPr>
              <a:t>abc</a:t>
            </a:r>
            <a:r>
              <a:rPr lang="en-US" altLang="en-US" dirty="0">
                <a:solidFill>
                  <a:srgbClr val="222426"/>
                </a:solidFill>
              </a:rPr>
              <a:t> and inside that package we have another package </a:t>
            </a:r>
            <a:r>
              <a:rPr lang="en-US" altLang="en-US" b="1" dirty="0">
                <a:solidFill>
                  <a:srgbClr val="222426"/>
                </a:solidFill>
              </a:rPr>
              <a:t>foo</a:t>
            </a:r>
            <a:r>
              <a:rPr lang="en-US" altLang="en-US" dirty="0">
                <a:solidFill>
                  <a:srgbClr val="222426"/>
                </a:solidFill>
              </a:rPr>
              <a:t>, now </a:t>
            </a:r>
            <a:r>
              <a:rPr lang="en-US" altLang="en-US" b="1" dirty="0">
                <a:solidFill>
                  <a:srgbClr val="222426"/>
                </a:solidFill>
              </a:rPr>
              <a:t>foo</a:t>
            </a:r>
            <a:r>
              <a:rPr lang="en-US" altLang="en-US" dirty="0">
                <a:solidFill>
                  <a:srgbClr val="222426"/>
                </a:solidFill>
              </a:rPr>
              <a:t> is a </a:t>
            </a:r>
            <a:r>
              <a:rPr lang="en-US" altLang="en-US" dirty="0" err="1">
                <a:solidFill>
                  <a:srgbClr val="222426"/>
                </a:solidFill>
              </a:rPr>
              <a:t>subpackage</a:t>
            </a:r>
            <a:r>
              <a:rPr lang="en-US" altLang="en-US" dirty="0" smtClean="0">
                <a:solidFill>
                  <a:srgbClr val="222426"/>
                </a:solidFill>
              </a:rPr>
              <a:t>.</a:t>
            </a:r>
          </a:p>
          <a:p>
            <a:pPr eaLnBrk="0" fontAlgn="base" hangingPunct="0">
              <a:lnSpc>
                <a:spcPct val="100000"/>
              </a:lnSpc>
              <a:spcBef>
                <a:spcPct val="0"/>
              </a:spcBef>
              <a:spcAft>
                <a:spcPct val="0"/>
              </a:spcAft>
              <a:buSzTx/>
            </a:pPr>
            <a:endParaRPr lang="en-US" altLang="en-US" sz="1200" dirty="0"/>
          </a:p>
          <a:p>
            <a:pPr eaLnBrk="0" fontAlgn="base" hangingPunct="0">
              <a:lnSpc>
                <a:spcPct val="100000"/>
              </a:lnSpc>
              <a:spcBef>
                <a:spcPct val="0"/>
              </a:spcBef>
              <a:spcAft>
                <a:spcPct val="0"/>
              </a:spcAft>
              <a:buSzTx/>
            </a:pPr>
            <a:r>
              <a:rPr lang="en-US" altLang="en-US" dirty="0">
                <a:solidFill>
                  <a:srgbClr val="222426"/>
                </a:solidFill>
              </a:rPr>
              <a:t>classes inside </a:t>
            </a:r>
            <a:r>
              <a:rPr lang="en-US" altLang="en-US" dirty="0" err="1">
                <a:solidFill>
                  <a:srgbClr val="222426"/>
                </a:solidFill>
              </a:rPr>
              <a:t>abc</a:t>
            </a:r>
            <a:r>
              <a:rPr lang="en-US" altLang="en-US" dirty="0">
                <a:solidFill>
                  <a:srgbClr val="222426"/>
                </a:solidFill>
              </a:rPr>
              <a:t> are: Example1, Example 2, Example 3</a:t>
            </a:r>
            <a:br>
              <a:rPr lang="en-US" altLang="en-US" dirty="0">
                <a:solidFill>
                  <a:srgbClr val="222426"/>
                </a:solidFill>
              </a:rPr>
            </a:br>
            <a:r>
              <a:rPr lang="en-US" altLang="en-US" dirty="0">
                <a:solidFill>
                  <a:srgbClr val="222426"/>
                </a:solidFill>
              </a:rPr>
              <a:t>classes inside foo are: Demo1, Demo2</a:t>
            </a:r>
            <a:endParaRPr lang="en-US" altLang="en-US" sz="1200" dirty="0"/>
          </a:p>
          <a:p>
            <a:pPr eaLnBrk="0" fontAlgn="base" hangingPunct="0">
              <a:lnSpc>
                <a:spcPct val="100000"/>
              </a:lnSpc>
              <a:spcBef>
                <a:spcPct val="0"/>
              </a:spcBef>
              <a:spcAft>
                <a:spcPct val="0"/>
              </a:spcAft>
              <a:buSzTx/>
            </a:pPr>
            <a:r>
              <a:rPr lang="en-US" altLang="en-US" dirty="0">
                <a:solidFill>
                  <a:srgbClr val="222426"/>
                </a:solidFill>
              </a:rPr>
              <a:t>So if I import the package </a:t>
            </a:r>
            <a:r>
              <a:rPr lang="en-US" altLang="en-US" b="1" dirty="0" err="1">
                <a:solidFill>
                  <a:srgbClr val="222426"/>
                </a:solidFill>
              </a:rPr>
              <a:t>abc</a:t>
            </a:r>
            <a:r>
              <a:rPr lang="en-US" altLang="en-US" dirty="0">
                <a:solidFill>
                  <a:srgbClr val="222426"/>
                </a:solidFill>
              </a:rPr>
              <a:t> using wildcard </a:t>
            </a:r>
            <a:r>
              <a:rPr lang="en-US" altLang="en-US" dirty="0" smtClean="0">
                <a:solidFill>
                  <a:srgbClr val="222426"/>
                </a:solidFill>
              </a:rPr>
              <a:t>like: </a:t>
            </a:r>
            <a:r>
              <a:rPr lang="en-US" altLang="en-US" sz="1900" b="1" dirty="0" smtClean="0">
                <a:solidFill>
                  <a:srgbClr val="00B0F0"/>
                </a:solidFill>
                <a:latin typeface="Consolas" panose="020B0609020204030204" pitchFamily="49" charset="0"/>
              </a:rPr>
              <a:t>import </a:t>
            </a:r>
            <a:r>
              <a:rPr lang="en-US" altLang="en-US" sz="1900" b="1" dirty="0" err="1">
                <a:solidFill>
                  <a:srgbClr val="00B0F0"/>
                </a:solidFill>
                <a:latin typeface="Consolas" panose="020B0609020204030204" pitchFamily="49" charset="0"/>
              </a:rPr>
              <a:t>abc</a:t>
            </a:r>
            <a:r>
              <a:rPr lang="en-US" altLang="en-US" sz="1900" b="1" dirty="0" smtClean="0">
                <a:solidFill>
                  <a:srgbClr val="00B0F0"/>
                </a:solidFill>
                <a:latin typeface="Consolas" panose="020B0609020204030204" pitchFamily="49" charset="0"/>
              </a:rPr>
              <a:t>.*; </a:t>
            </a:r>
            <a:r>
              <a:rPr lang="en-US" altLang="en-US" dirty="0" smtClean="0">
                <a:solidFill>
                  <a:srgbClr val="222426"/>
                </a:solidFill>
              </a:rPr>
              <a:t>It </a:t>
            </a:r>
            <a:r>
              <a:rPr lang="en-US" altLang="en-US" dirty="0">
                <a:solidFill>
                  <a:srgbClr val="222426"/>
                </a:solidFill>
              </a:rPr>
              <a:t>will only import classes Example1, Example2 and Example3 but it will not import the classes of sub package.</a:t>
            </a:r>
            <a:endParaRPr lang="en-US" altLang="en-US" sz="1200" dirty="0"/>
          </a:p>
          <a:p>
            <a:pPr eaLnBrk="0" fontAlgn="base" hangingPunct="0">
              <a:lnSpc>
                <a:spcPct val="100000"/>
              </a:lnSpc>
              <a:spcBef>
                <a:spcPct val="0"/>
              </a:spcBef>
              <a:spcAft>
                <a:spcPct val="0"/>
              </a:spcAft>
              <a:buSzTx/>
            </a:pPr>
            <a:r>
              <a:rPr lang="en-US" altLang="en-US" dirty="0">
                <a:solidFill>
                  <a:srgbClr val="222426"/>
                </a:solidFill>
              </a:rPr>
              <a:t>To import the classes of </a:t>
            </a:r>
            <a:r>
              <a:rPr lang="en-US" altLang="en-US" dirty="0" err="1">
                <a:solidFill>
                  <a:srgbClr val="222426"/>
                </a:solidFill>
              </a:rPr>
              <a:t>subpackage</a:t>
            </a:r>
            <a:r>
              <a:rPr lang="en-US" altLang="en-US" dirty="0">
                <a:solidFill>
                  <a:srgbClr val="222426"/>
                </a:solidFill>
              </a:rPr>
              <a:t> you need to import like this:</a:t>
            </a:r>
            <a:endParaRPr lang="en-US" altLang="en-US" sz="1600" dirty="0">
              <a:solidFill>
                <a:srgbClr val="00008B"/>
              </a:solidFill>
            </a:endParaRPr>
          </a:p>
          <a:p>
            <a:pPr marL="0" lvl="0" indent="0" eaLnBrk="0" fontAlgn="base" hangingPunct="0">
              <a:lnSpc>
                <a:spcPct val="100000"/>
              </a:lnSpc>
              <a:spcBef>
                <a:spcPct val="0"/>
              </a:spcBef>
              <a:spcAft>
                <a:spcPct val="0"/>
              </a:spcAft>
              <a:buSzTx/>
              <a:buNone/>
            </a:pPr>
            <a:r>
              <a:rPr lang="en-US" altLang="en-US" sz="1900" b="1" dirty="0" smtClean="0">
                <a:solidFill>
                  <a:srgbClr val="00B0F0"/>
                </a:solidFill>
                <a:latin typeface="Consolas" panose="020B0609020204030204" pitchFamily="49" charset="0"/>
              </a:rPr>
              <a:t>	import </a:t>
            </a:r>
            <a:r>
              <a:rPr lang="en-US" altLang="en-US" sz="1900" b="1" dirty="0" err="1">
                <a:solidFill>
                  <a:srgbClr val="00B0F0"/>
                </a:solidFill>
                <a:latin typeface="Consolas" panose="020B0609020204030204" pitchFamily="49" charset="0"/>
              </a:rPr>
              <a:t>abc.foo</a:t>
            </a:r>
            <a:r>
              <a:rPr lang="en-US" altLang="en-US" sz="1900" b="1" dirty="0">
                <a:solidFill>
                  <a:srgbClr val="00B0F0"/>
                </a:solidFill>
                <a:latin typeface="Consolas" panose="020B0609020204030204" pitchFamily="49" charset="0"/>
              </a:rPr>
              <a:t>.*;</a:t>
            </a:r>
          </a:p>
          <a:p>
            <a:pPr eaLnBrk="0" fontAlgn="base" hangingPunct="0">
              <a:lnSpc>
                <a:spcPct val="100000"/>
              </a:lnSpc>
              <a:spcBef>
                <a:spcPct val="0"/>
              </a:spcBef>
              <a:spcAft>
                <a:spcPct val="0"/>
              </a:spcAft>
              <a:buSzTx/>
            </a:pPr>
            <a:r>
              <a:rPr lang="en-US" altLang="en-US" dirty="0">
                <a:solidFill>
                  <a:srgbClr val="222426"/>
                </a:solidFill>
              </a:rPr>
              <a:t>This will import Demo1 and Demo2 but it will not import the Example1, Example2 and Example3.</a:t>
            </a:r>
            <a:endParaRPr lang="en-US" altLang="en-US" sz="1200" dirty="0"/>
          </a:p>
          <a:p>
            <a:pPr eaLnBrk="0" fontAlgn="base" hangingPunct="0">
              <a:lnSpc>
                <a:spcPct val="100000"/>
              </a:lnSpc>
              <a:spcBef>
                <a:spcPct val="0"/>
              </a:spcBef>
              <a:spcAft>
                <a:spcPct val="0"/>
              </a:spcAft>
              <a:buSzTx/>
            </a:pPr>
            <a:endParaRPr lang="en-US" altLang="en-US" dirty="0" smtClean="0">
              <a:solidFill>
                <a:srgbClr val="222426"/>
              </a:solidFill>
            </a:endParaRPr>
          </a:p>
          <a:p>
            <a:pPr eaLnBrk="0" fontAlgn="base" hangingPunct="0">
              <a:lnSpc>
                <a:spcPct val="100000"/>
              </a:lnSpc>
              <a:spcBef>
                <a:spcPct val="0"/>
              </a:spcBef>
              <a:spcAft>
                <a:spcPct val="0"/>
              </a:spcAft>
              <a:buSzTx/>
            </a:pPr>
            <a:r>
              <a:rPr lang="en-US" altLang="en-US" dirty="0" smtClean="0">
                <a:solidFill>
                  <a:srgbClr val="222426"/>
                </a:solidFill>
              </a:rPr>
              <a:t>So </a:t>
            </a:r>
            <a:r>
              <a:rPr lang="en-US" altLang="en-US" dirty="0">
                <a:solidFill>
                  <a:srgbClr val="222426"/>
                </a:solidFill>
              </a:rPr>
              <a:t>to import all the classes present in package and </a:t>
            </a:r>
            <a:r>
              <a:rPr lang="en-US" altLang="en-US" dirty="0" err="1">
                <a:solidFill>
                  <a:srgbClr val="222426"/>
                </a:solidFill>
              </a:rPr>
              <a:t>subpackage</a:t>
            </a:r>
            <a:r>
              <a:rPr lang="en-US" altLang="en-US" dirty="0">
                <a:solidFill>
                  <a:srgbClr val="222426"/>
                </a:solidFill>
              </a:rPr>
              <a:t>, we need to use two import statements like this:</a:t>
            </a:r>
            <a:endParaRPr lang="en-US" altLang="en-US" sz="1600" dirty="0">
              <a:solidFill>
                <a:srgbClr val="00008B"/>
              </a:solidFill>
            </a:endParaRPr>
          </a:p>
          <a:p>
            <a:pPr marL="0" lvl="0" indent="0" eaLnBrk="0" fontAlgn="base" hangingPunct="0">
              <a:lnSpc>
                <a:spcPct val="100000"/>
              </a:lnSpc>
              <a:spcBef>
                <a:spcPct val="0"/>
              </a:spcBef>
              <a:spcAft>
                <a:spcPct val="0"/>
              </a:spcAft>
              <a:buSzTx/>
              <a:buNone/>
            </a:pPr>
            <a:r>
              <a:rPr lang="en-US" altLang="en-US" sz="1900" b="1" dirty="0">
                <a:solidFill>
                  <a:srgbClr val="00B0F0"/>
                </a:solidFill>
                <a:latin typeface="Consolas" panose="020B0609020204030204" pitchFamily="49" charset="0"/>
              </a:rPr>
              <a:t>import </a:t>
            </a:r>
            <a:r>
              <a:rPr lang="en-US" altLang="en-US" sz="1900" b="1" dirty="0" err="1">
                <a:solidFill>
                  <a:srgbClr val="00B0F0"/>
                </a:solidFill>
                <a:latin typeface="Consolas" panose="020B0609020204030204" pitchFamily="49" charset="0"/>
              </a:rPr>
              <a:t>abc</a:t>
            </a:r>
            <a:r>
              <a:rPr lang="en-US" altLang="en-US" sz="1900" b="1" dirty="0">
                <a:solidFill>
                  <a:srgbClr val="00B0F0"/>
                </a:solidFill>
                <a:latin typeface="Consolas" panose="020B0609020204030204" pitchFamily="49" charset="0"/>
              </a:rPr>
              <a:t>.*; </a:t>
            </a:r>
            <a:endParaRPr lang="en-US" altLang="en-US" sz="1900" b="1" dirty="0">
              <a:solidFill>
                <a:srgbClr val="00B0F0"/>
              </a:solidFill>
              <a:latin typeface="Consolas" panose="020B0609020204030204" pitchFamily="49" charset="0"/>
            </a:endParaRPr>
          </a:p>
          <a:p>
            <a:pPr marL="0" lvl="0" indent="0" eaLnBrk="0" fontAlgn="base" hangingPunct="0">
              <a:lnSpc>
                <a:spcPct val="100000"/>
              </a:lnSpc>
              <a:spcBef>
                <a:spcPct val="0"/>
              </a:spcBef>
              <a:spcAft>
                <a:spcPct val="0"/>
              </a:spcAft>
              <a:buSzTx/>
              <a:buNone/>
            </a:pPr>
            <a:r>
              <a:rPr lang="en-US" altLang="en-US" sz="1900" b="1" dirty="0">
                <a:solidFill>
                  <a:srgbClr val="00B0F0"/>
                </a:solidFill>
                <a:latin typeface="Consolas" panose="020B0609020204030204" pitchFamily="49" charset="0"/>
              </a:rPr>
              <a:t>import </a:t>
            </a:r>
            <a:r>
              <a:rPr lang="en-US" altLang="en-US" sz="1900" b="1" dirty="0" err="1">
                <a:solidFill>
                  <a:srgbClr val="00B0F0"/>
                </a:solidFill>
                <a:latin typeface="Consolas" panose="020B0609020204030204" pitchFamily="49" charset="0"/>
              </a:rPr>
              <a:t>abc.foo</a:t>
            </a:r>
            <a:r>
              <a:rPr lang="en-US" altLang="en-US" sz="1900" b="1" dirty="0">
                <a:solidFill>
                  <a:srgbClr val="00B0F0"/>
                </a:solidFill>
                <a:latin typeface="Consolas" panose="020B0609020204030204" pitchFamily="49" charset="0"/>
              </a:rPr>
              <a:t>.*; </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28, 2023</a:t>
            </a:fld>
            <a:endParaRPr lang="en-US" dirty="0"/>
          </a:p>
        </p:txBody>
      </p:sp>
    </p:spTree>
    <p:extLst>
      <p:ext uri="{BB962C8B-B14F-4D97-AF65-F5344CB8AC3E}">
        <p14:creationId xmlns:p14="http://schemas.microsoft.com/office/powerpoint/2010/main" val="37612674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Advantages of using a package in </a:t>
            </a:r>
            <a:r>
              <a:rPr lang="en-US" b="1" dirty="0" smtClean="0"/>
              <a:t>Java</a:t>
            </a:r>
            <a:endParaRPr lang="en-US" dirty="0"/>
          </a:p>
        </p:txBody>
      </p:sp>
      <p:sp>
        <p:nvSpPr>
          <p:cNvPr id="3" name="Content Placeholder 2"/>
          <p:cNvSpPr>
            <a:spLocks noGrp="1"/>
          </p:cNvSpPr>
          <p:nvPr>
            <p:ph idx="1"/>
          </p:nvPr>
        </p:nvSpPr>
        <p:spPr/>
        <p:txBody>
          <a:bodyPr>
            <a:normAutofit/>
          </a:bodyPr>
          <a:lstStyle/>
          <a:p>
            <a:pPr algn="just"/>
            <a:r>
              <a:rPr lang="en-US" b="1" dirty="0" smtClean="0"/>
              <a:t>Better </a:t>
            </a:r>
            <a:r>
              <a:rPr lang="en-US" b="1" dirty="0" smtClean="0"/>
              <a:t>Organization</a:t>
            </a:r>
            <a:r>
              <a:rPr lang="en-US" dirty="0" smtClean="0"/>
              <a:t>: Again, in large java projects where we have several hundreds of classes, it is always required to group the similar types of classes in a meaningful package name so that you can organize your project better and when you need something you can quickly locate it and use it, which improves the efficiency.</a:t>
            </a:r>
          </a:p>
          <a:p>
            <a:pPr algn="just"/>
            <a:r>
              <a:rPr lang="en-US" b="1" dirty="0" smtClean="0"/>
              <a:t>Name Conflicts</a:t>
            </a:r>
            <a:r>
              <a:rPr lang="en-US" dirty="0" smtClean="0"/>
              <a:t>: We can define two classes with the same name in different packages so to avoid name collision, we can use packages</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28, 2023</a:t>
            </a:fld>
            <a:endParaRPr lang="en-US" dirty="0"/>
          </a:p>
        </p:txBody>
      </p:sp>
    </p:spTree>
    <p:extLst>
      <p:ext uri="{BB962C8B-B14F-4D97-AF65-F5344CB8AC3E}">
        <p14:creationId xmlns:p14="http://schemas.microsoft.com/office/powerpoint/2010/main" val="394034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hiding in java</a:t>
            </a:r>
            <a:endParaRPr lang="en-US" dirty="0"/>
          </a:p>
        </p:txBody>
      </p:sp>
      <p:sp>
        <p:nvSpPr>
          <p:cNvPr id="3" name="Content Placeholder 2"/>
          <p:cNvSpPr>
            <a:spLocks noGrp="1"/>
          </p:cNvSpPr>
          <p:nvPr>
            <p:ph idx="1"/>
          </p:nvPr>
        </p:nvSpPr>
        <p:spPr/>
        <p:txBody>
          <a:bodyPr/>
          <a:lstStyle/>
          <a:p>
            <a:pPr marL="0" indent="0">
              <a:buNone/>
            </a:pPr>
            <a:r>
              <a:rPr lang="en-US" dirty="0"/>
              <a:t>An access modifier </a:t>
            </a:r>
            <a:r>
              <a:rPr lang="en-US" b="1" u="sng" dirty="0"/>
              <a:t>restricts the access of a class</a:t>
            </a:r>
            <a:r>
              <a:rPr lang="en-US" dirty="0"/>
              <a:t>, </a:t>
            </a:r>
            <a:r>
              <a:rPr lang="en-US" b="1" dirty="0"/>
              <a:t>constructor</a:t>
            </a:r>
            <a:r>
              <a:rPr lang="en-US" dirty="0"/>
              <a:t>, </a:t>
            </a:r>
            <a:r>
              <a:rPr lang="en-US" b="1" dirty="0"/>
              <a:t>data member </a:t>
            </a:r>
            <a:r>
              <a:rPr lang="en-US" dirty="0"/>
              <a:t>and </a:t>
            </a:r>
            <a:r>
              <a:rPr lang="en-US" b="1" dirty="0"/>
              <a:t>method</a:t>
            </a:r>
            <a:r>
              <a:rPr lang="en-US" dirty="0"/>
              <a:t> in another class. </a:t>
            </a:r>
            <a:endParaRPr lang="en-US" dirty="0" smtClean="0"/>
          </a:p>
          <a:p>
            <a:pPr marL="0" indent="0">
              <a:buNone/>
            </a:pPr>
            <a:endParaRPr lang="en-US" dirty="0" smtClean="0"/>
          </a:p>
          <a:p>
            <a:pPr marL="0" indent="0">
              <a:buNone/>
            </a:pPr>
            <a:r>
              <a:rPr lang="en-US" dirty="0" smtClean="0"/>
              <a:t>In </a:t>
            </a:r>
            <a:r>
              <a:rPr lang="en-US" dirty="0"/>
              <a:t>java we have four access modifiers</a:t>
            </a:r>
            <a:r>
              <a:rPr lang="en-US" dirty="0" smtClean="0"/>
              <a:t>:</a:t>
            </a:r>
            <a:endParaRPr lang="en-US" dirty="0" smtClean="0"/>
          </a:p>
        </p:txBody>
      </p:sp>
      <p:sp>
        <p:nvSpPr>
          <p:cNvPr id="4" name="Slide Number Placeholder 3"/>
          <p:cNvSpPr>
            <a:spLocks noGrp="1"/>
          </p:cNvSpPr>
          <p:nvPr>
            <p:ph type="sldNum" sz="quarter" idx="12"/>
          </p:nvPr>
        </p:nvSpPr>
        <p:spPr/>
        <p:txBody>
          <a:bodyPr/>
          <a:lstStyle/>
          <a:p>
            <a:fld id="{8330CF0F-2992-4812-A2BD-C038BC9AA5D1}" type="slidenum">
              <a:rPr lang="en-US" smtClean="0"/>
              <a:pPr/>
              <a:t>17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28, 2023</a:t>
            </a:fld>
            <a:endParaRPr lang="en-US" dirty="0"/>
          </a:p>
        </p:txBody>
      </p:sp>
      <p:pic>
        <p:nvPicPr>
          <p:cNvPr id="5122" name="Picture 2" descr="https://www.simplilearn.com/ice9/free_resources_article_thumb/Acess_Modifiers-Encapsulation_in_Java.png"/>
          <p:cNvPicPr>
            <a:picLocks noChangeAspect="1" noChangeArrowheads="1"/>
          </p:cNvPicPr>
          <p:nvPr/>
        </p:nvPicPr>
        <p:blipFill rotWithShape="1">
          <a:blip r:embed="rId2">
            <a:extLst>
              <a:ext uri="{28A0092B-C50C-407E-A947-70E740481C1C}">
                <a14:useLocalDpi xmlns:a14="http://schemas.microsoft.com/office/drawing/2010/main" val="0"/>
              </a:ext>
            </a:extLst>
          </a:blip>
          <a:srcRect b="13387"/>
          <a:stretch/>
        </p:blipFill>
        <p:spPr bwMode="auto">
          <a:xfrm>
            <a:off x="2763683" y="3654592"/>
            <a:ext cx="6791631" cy="287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988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Public access </a:t>
            </a:r>
            <a:r>
              <a:rPr lang="en-US" b="1" dirty="0" smtClean="0"/>
              <a:t>modifier</a:t>
            </a:r>
            <a:endParaRPr lang="en-US" dirty="0"/>
          </a:p>
        </p:txBody>
      </p:sp>
      <p:sp>
        <p:nvSpPr>
          <p:cNvPr id="3" name="Content Placeholder 2"/>
          <p:cNvSpPr>
            <a:spLocks noGrp="1"/>
          </p:cNvSpPr>
          <p:nvPr>
            <p:ph idx="1"/>
          </p:nvPr>
        </p:nvSpPr>
        <p:spPr/>
        <p:txBody>
          <a:bodyPr/>
          <a:lstStyle/>
          <a:p>
            <a:r>
              <a:rPr lang="en-US" dirty="0"/>
              <a:t>This modifier doesn’t put any restriction on the access.</a:t>
            </a:r>
          </a:p>
          <a:p>
            <a:r>
              <a:rPr lang="en-US" dirty="0" smtClean="0"/>
              <a:t>The </a:t>
            </a:r>
            <a:r>
              <a:rPr lang="en-US" b="1" dirty="0"/>
              <a:t>members, methods and classes </a:t>
            </a:r>
            <a:r>
              <a:rPr lang="en-US" dirty="0"/>
              <a:t>that are declared public can be accessed from anywhere. </a:t>
            </a:r>
          </a:p>
        </p:txBody>
      </p:sp>
      <p:sp>
        <p:nvSpPr>
          <p:cNvPr id="4" name="Slide Number Placeholder 3"/>
          <p:cNvSpPr>
            <a:spLocks noGrp="1"/>
          </p:cNvSpPr>
          <p:nvPr>
            <p:ph type="sldNum" sz="quarter" idx="12"/>
          </p:nvPr>
        </p:nvSpPr>
        <p:spPr/>
        <p:txBody>
          <a:bodyPr/>
          <a:lstStyle/>
          <a:p>
            <a:fld id="{8330CF0F-2992-4812-A2BD-C038BC9AA5D1}" type="slidenum">
              <a:rPr lang="en-US" smtClean="0"/>
              <a:pPr/>
              <a:t>18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28, 2023</a:t>
            </a:fld>
            <a:endParaRPr lang="en-US" dirty="0"/>
          </a:p>
        </p:txBody>
      </p:sp>
    </p:spTree>
    <p:extLst>
      <p:ext uri="{BB962C8B-B14F-4D97-AF65-F5344CB8AC3E}">
        <p14:creationId xmlns:p14="http://schemas.microsoft.com/office/powerpoint/2010/main" val="33710990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Default access </a:t>
            </a:r>
            <a:r>
              <a:rPr lang="en-US" b="1" dirty="0" smtClean="0"/>
              <a:t>modifier</a:t>
            </a:r>
            <a:endParaRPr lang="en-US" dirty="0"/>
          </a:p>
        </p:txBody>
      </p:sp>
      <p:sp>
        <p:nvSpPr>
          <p:cNvPr id="3" name="Content Placeholder 2"/>
          <p:cNvSpPr>
            <a:spLocks noGrp="1"/>
          </p:cNvSpPr>
          <p:nvPr>
            <p:ph idx="1"/>
          </p:nvPr>
        </p:nvSpPr>
        <p:spPr/>
        <p:txBody>
          <a:bodyPr>
            <a:normAutofit/>
          </a:bodyPr>
          <a:lstStyle/>
          <a:p>
            <a:r>
              <a:rPr lang="en-US" b="1" dirty="0"/>
              <a:t>No modifier</a:t>
            </a:r>
            <a:r>
              <a:rPr lang="en-US" dirty="0"/>
              <a:t> - When </a:t>
            </a:r>
            <a:r>
              <a:rPr lang="en-US" dirty="0"/>
              <a:t>we do not mention any access modifier, it is called default access </a:t>
            </a:r>
            <a:r>
              <a:rPr lang="en-US" dirty="0" smtClean="0"/>
              <a:t>modifier.</a:t>
            </a:r>
          </a:p>
          <a:p>
            <a:endParaRPr lang="en-US" dirty="0" smtClean="0"/>
          </a:p>
          <a:p>
            <a:r>
              <a:rPr lang="en-US" dirty="0" smtClean="0"/>
              <a:t>The </a:t>
            </a:r>
            <a:r>
              <a:rPr lang="en-US" b="1" dirty="0"/>
              <a:t>scope</a:t>
            </a:r>
            <a:r>
              <a:rPr lang="en-US" dirty="0"/>
              <a:t> of this modifier is limited to the </a:t>
            </a:r>
            <a:r>
              <a:rPr lang="en-US" b="1" dirty="0"/>
              <a:t>package </a:t>
            </a:r>
            <a:r>
              <a:rPr lang="en-US" b="1" dirty="0" smtClean="0"/>
              <a:t>only</a:t>
            </a:r>
            <a:r>
              <a:rPr lang="en-US" dirty="0" smtClean="0"/>
              <a:t>.</a:t>
            </a:r>
          </a:p>
          <a:p>
            <a:endParaRPr lang="en-US" dirty="0" smtClean="0"/>
          </a:p>
          <a:p>
            <a:pPr algn="just"/>
            <a:r>
              <a:rPr lang="en-US" dirty="0" smtClean="0"/>
              <a:t>This </a:t>
            </a:r>
            <a:r>
              <a:rPr lang="en-US" dirty="0"/>
              <a:t>means that if we have a </a:t>
            </a:r>
            <a:r>
              <a:rPr lang="en-US" dirty="0" smtClean="0"/>
              <a:t>class, method or a data member with </a:t>
            </a:r>
            <a:r>
              <a:rPr lang="en-US" dirty="0"/>
              <a:t>the default access </a:t>
            </a:r>
            <a:r>
              <a:rPr lang="en-US" dirty="0"/>
              <a:t>modifier, it can be accessed or viewed from within the same class or from all other classes in the same package</a:t>
            </a:r>
            <a:r>
              <a:rPr lang="en-US" dirty="0" smtClean="0"/>
              <a:t>.</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1, 2023</a:t>
            </a:fld>
            <a:endParaRPr lang="en-US" dirty="0"/>
          </a:p>
        </p:txBody>
      </p:sp>
    </p:spTree>
    <p:extLst>
      <p:ext uri="{BB962C8B-B14F-4D97-AF65-F5344CB8AC3E}">
        <p14:creationId xmlns:p14="http://schemas.microsoft.com/office/powerpoint/2010/main" val="67396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Encapsulation</a:t>
            </a:r>
            <a:endParaRPr lang="en-US" b="1" dirty="0"/>
          </a:p>
        </p:txBody>
      </p:sp>
      <p:sp>
        <p:nvSpPr>
          <p:cNvPr id="3" name="Content Placeholder 2"/>
          <p:cNvSpPr>
            <a:spLocks noGrp="1"/>
          </p:cNvSpPr>
          <p:nvPr>
            <p:ph idx="1"/>
          </p:nvPr>
        </p:nvSpPr>
        <p:spPr/>
        <p:txBody>
          <a:bodyPr>
            <a:normAutofit/>
          </a:bodyPr>
          <a:lstStyle/>
          <a:p>
            <a:pPr marL="0" indent="0">
              <a:buNone/>
            </a:pPr>
            <a:r>
              <a:rPr lang="en-US" b="1" dirty="0" smtClean="0">
                <a:solidFill>
                  <a:srgbClr val="FF0000"/>
                </a:solidFill>
              </a:rPr>
              <a:t>What is it?</a:t>
            </a:r>
          </a:p>
          <a:p>
            <a:pPr marL="0" indent="0">
              <a:buNone/>
            </a:pPr>
            <a:endParaRPr lang="en-US" b="1" dirty="0" smtClean="0"/>
          </a:p>
          <a:p>
            <a:pPr marL="0" indent="0">
              <a:buNone/>
            </a:pPr>
            <a:r>
              <a:rPr lang="en-US" b="1" dirty="0" smtClean="0"/>
              <a:t>Encapsulation</a:t>
            </a:r>
            <a:r>
              <a:rPr lang="en-US" dirty="0"/>
              <a:t> simply means binding object state(fields) and </a:t>
            </a:r>
            <a:r>
              <a:rPr lang="en-US" dirty="0" smtClean="0"/>
              <a:t>behavior (methods</a:t>
            </a:r>
            <a:r>
              <a:rPr lang="en-US" dirty="0"/>
              <a:t>) together. </a:t>
            </a:r>
            <a:r>
              <a:rPr lang="en-US" dirty="0">
                <a:solidFill>
                  <a:srgbClr val="009900"/>
                </a:solidFill>
              </a:rPr>
              <a:t>If you are creating class, you are doing encapsulation</a:t>
            </a:r>
            <a:r>
              <a:rPr lang="en-US" dirty="0" smtClean="0">
                <a:solidFill>
                  <a:srgbClr val="009900"/>
                </a:solidFill>
              </a:rPr>
              <a:t>.</a:t>
            </a:r>
          </a:p>
          <a:p>
            <a:pPr marL="0" indent="0">
              <a:buNone/>
            </a:pPr>
            <a:endParaRPr lang="en-US" dirty="0"/>
          </a:p>
          <a:p>
            <a:pPr marL="0" indent="0">
              <a:buNone/>
            </a:pPr>
            <a:r>
              <a:rPr lang="en-US" dirty="0" smtClean="0"/>
              <a:t>In </a:t>
            </a:r>
            <a:r>
              <a:rPr lang="en-US" dirty="0"/>
              <a:t>other words, Encapsulation is </a:t>
            </a:r>
            <a:r>
              <a:rPr lang="en-US" dirty="0" smtClean="0"/>
              <a:t>binding </a:t>
            </a:r>
            <a:r>
              <a:rPr lang="en-US" dirty="0"/>
              <a:t>the data with the code that manipulates it</a:t>
            </a:r>
            <a:r>
              <a:rPr lang="en-US" dirty="0" smtClean="0"/>
              <a:t>.</a:t>
            </a:r>
          </a:p>
          <a:p>
            <a:pPr marL="0" indent="0">
              <a:buNone/>
            </a:pPr>
            <a:endParaRPr lang="en-US" dirty="0" smtClean="0"/>
          </a:p>
          <a:p>
            <a:pPr marL="0" indent="0">
              <a:buNone/>
            </a:pPr>
            <a:r>
              <a:rPr lang="en-US" dirty="0" smtClean="0"/>
              <a:t>Bundling or </a:t>
            </a:r>
            <a:r>
              <a:rPr lang="en-US" dirty="0" err="1" smtClean="0"/>
              <a:t>wraping</a:t>
            </a:r>
            <a:r>
              <a:rPr lang="en-US" dirty="0" smtClean="0"/>
              <a:t> together data </a:t>
            </a:r>
            <a:r>
              <a:rPr lang="en-US" dirty="0"/>
              <a:t>members and functions </a:t>
            </a:r>
            <a:r>
              <a:rPr lang="en-US" dirty="0" smtClean="0"/>
              <a:t>of objects inside respective classes.</a:t>
            </a:r>
            <a:endParaRPr lang="en-US" dirty="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1, 2023</a:t>
            </a:fld>
            <a:endParaRPr lang="en-US" dirty="0"/>
          </a:p>
        </p:txBody>
      </p:sp>
    </p:spTree>
    <p:extLst>
      <p:ext uri="{BB962C8B-B14F-4D97-AF65-F5344CB8AC3E}">
        <p14:creationId xmlns:p14="http://schemas.microsoft.com/office/powerpoint/2010/main" val="60503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Default access modifier example</a:t>
            </a:r>
            <a:endParaRPr lang="en-US" b="1"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28, 2023</a:t>
            </a:fld>
            <a:endParaRPr lang="en-US" dirty="0"/>
          </a:p>
        </p:txBody>
      </p:sp>
      <p:sp>
        <p:nvSpPr>
          <p:cNvPr id="6" name="TextBox 5"/>
          <p:cNvSpPr txBox="1"/>
          <p:nvPr/>
        </p:nvSpPr>
        <p:spPr>
          <a:xfrm>
            <a:off x="919018" y="1442775"/>
            <a:ext cx="5708073" cy="2246769"/>
          </a:xfrm>
          <a:prstGeom prst="rect">
            <a:avLst/>
          </a:prstGeom>
          <a:solidFill>
            <a:srgbClr val="FFFEA4"/>
          </a:solidFill>
          <a:ln w="28575">
            <a:solidFill>
              <a:srgbClr val="FFC000"/>
            </a:solidFill>
          </a:ln>
        </p:spPr>
        <p:txBody>
          <a:bodyPr wrap="square" rtlCol="0">
            <a:spAutoFit/>
          </a:bodyPr>
          <a:lstStyle/>
          <a:p>
            <a:pPr lvl="0" defTabSz="914400" eaLnBrk="0" fontAlgn="base" hangingPunct="0">
              <a:spcBef>
                <a:spcPct val="0"/>
              </a:spcBef>
              <a:spcAft>
                <a:spcPct val="0"/>
              </a:spcAft>
            </a:pPr>
            <a:r>
              <a:rPr lang="en-US" altLang="en-US" sz="2000" b="1" dirty="0">
                <a:solidFill>
                  <a:srgbClr val="00008B"/>
                </a:solidFill>
                <a:latin typeface="Consolas" panose="020B0609020204030204" pitchFamily="49" charset="0"/>
              </a:rPr>
              <a:t>package</a:t>
            </a:r>
            <a:r>
              <a:rPr lang="en-US" altLang="en-US" sz="2000" b="1" dirty="0">
                <a:solidFill>
                  <a:srgbClr val="000000"/>
                </a:solidFill>
                <a:latin typeface="Consolas" panose="020B0609020204030204" pitchFamily="49" charset="0"/>
              </a:rPr>
              <a:t> </a:t>
            </a:r>
            <a:r>
              <a:rPr lang="en-US" altLang="en-US" sz="2000" b="1" dirty="0" err="1">
                <a:solidFill>
                  <a:srgbClr val="000000"/>
                </a:solidFill>
                <a:latin typeface="Consolas" panose="020B0609020204030204" pitchFamily="49" charset="0"/>
              </a:rPr>
              <a:t>abcpackage</a:t>
            </a:r>
            <a:r>
              <a:rPr lang="en-US" altLang="en-US" sz="2000" b="1" dirty="0">
                <a:solidFill>
                  <a:srgbClr val="000000"/>
                </a:solidFill>
                <a:latin typeface="Consolas" panose="020B0609020204030204" pitchFamily="49" charset="0"/>
              </a:rPr>
              <a:t>; </a:t>
            </a:r>
            <a:endParaRPr lang="en-US" altLang="en-US" sz="2000" b="1" dirty="0" smtClean="0">
              <a:solidFill>
                <a:srgbClr val="000000"/>
              </a:solidFill>
              <a:latin typeface="Consolas" panose="020B0609020204030204" pitchFamily="49" charset="0"/>
            </a:endParaRPr>
          </a:p>
          <a:p>
            <a:pPr lvl="0" defTabSz="914400" eaLnBrk="0" fontAlgn="base" hangingPunct="0">
              <a:spcBef>
                <a:spcPct val="0"/>
              </a:spcBef>
              <a:spcAft>
                <a:spcPct val="0"/>
              </a:spcAft>
            </a:pPr>
            <a:r>
              <a:rPr lang="en-US" altLang="en-US" sz="2000" b="1" dirty="0" smtClean="0">
                <a:solidFill>
                  <a:srgbClr val="00008B"/>
                </a:solidFill>
                <a:latin typeface="Consolas" panose="020B0609020204030204" pitchFamily="49" charset="0"/>
              </a:rPr>
              <a:t>public</a:t>
            </a:r>
            <a:r>
              <a:rPr lang="en-US" altLang="en-US" sz="2000" b="1" dirty="0" smtClean="0">
                <a:solidFill>
                  <a:srgbClr val="000000"/>
                </a:solidFill>
                <a:latin typeface="Consolas" panose="020B0609020204030204" pitchFamily="49" charset="0"/>
              </a:rPr>
              <a:t> </a:t>
            </a:r>
            <a:r>
              <a:rPr lang="en-US" altLang="en-US" sz="2000" b="1" dirty="0">
                <a:solidFill>
                  <a:srgbClr val="00008B"/>
                </a:solidFill>
                <a:latin typeface="Consolas" panose="020B0609020204030204" pitchFamily="49" charset="0"/>
              </a:rPr>
              <a:t>class</a:t>
            </a:r>
            <a:r>
              <a:rPr lang="en-US" altLang="en-US" sz="2000" b="1" dirty="0">
                <a:solidFill>
                  <a:srgbClr val="000000"/>
                </a:solidFill>
                <a:latin typeface="Consolas" panose="020B0609020204030204" pitchFamily="49" charset="0"/>
              </a:rPr>
              <a:t> </a:t>
            </a:r>
            <a:r>
              <a:rPr lang="en-US" altLang="en-US" sz="2000" b="1" dirty="0">
                <a:solidFill>
                  <a:srgbClr val="2B91AF"/>
                </a:solidFill>
                <a:latin typeface="Consolas" panose="020B0609020204030204" pitchFamily="49" charset="0"/>
              </a:rPr>
              <a:t>Addition</a:t>
            </a:r>
            <a:r>
              <a:rPr lang="en-US" altLang="en-US" sz="2000" b="1" dirty="0">
                <a:solidFill>
                  <a:srgbClr val="000000"/>
                </a:solidFill>
                <a:latin typeface="Consolas" panose="020B0609020204030204" pitchFamily="49" charset="0"/>
              </a:rPr>
              <a:t> { </a:t>
            </a:r>
            <a:endParaRPr lang="en-US" altLang="en-US" sz="2000" b="1" dirty="0" smtClean="0">
              <a:solidFill>
                <a:srgbClr val="000000"/>
              </a:solidFill>
              <a:latin typeface="Consolas" panose="020B0609020204030204" pitchFamily="49" charset="0"/>
            </a:endParaRPr>
          </a:p>
          <a:p>
            <a:pPr lvl="0" defTabSz="914400" eaLnBrk="0" fontAlgn="base" hangingPunct="0">
              <a:spcBef>
                <a:spcPct val="0"/>
              </a:spcBef>
              <a:spcAft>
                <a:spcPct val="0"/>
              </a:spcAft>
            </a:pPr>
            <a:r>
              <a:rPr lang="en-US" altLang="en-US" sz="2000" b="1" dirty="0" smtClean="0">
                <a:solidFill>
                  <a:srgbClr val="808080"/>
                </a:solidFill>
                <a:latin typeface="Consolas" panose="020B0609020204030204" pitchFamily="49" charset="0"/>
              </a:rPr>
              <a:t>/* we </a:t>
            </a:r>
            <a:r>
              <a:rPr lang="en-US" altLang="en-US" sz="2000" b="1" dirty="0">
                <a:solidFill>
                  <a:srgbClr val="808080"/>
                </a:solidFill>
                <a:latin typeface="Consolas" panose="020B0609020204030204" pitchFamily="49" charset="0"/>
              </a:rPr>
              <a:t>didn't mention any access modifier </a:t>
            </a:r>
            <a:r>
              <a:rPr lang="en-US" altLang="en-US" sz="2000" b="1" dirty="0" smtClean="0">
                <a:solidFill>
                  <a:srgbClr val="808080"/>
                </a:solidFill>
                <a:latin typeface="Consolas" panose="020B0609020204030204" pitchFamily="49" charset="0"/>
              </a:rPr>
              <a:t>with the method*/</a:t>
            </a:r>
            <a:r>
              <a:rPr lang="en-US" altLang="en-US" sz="2000" b="1" dirty="0" smtClean="0">
                <a:solidFill>
                  <a:srgbClr val="000000"/>
                </a:solidFill>
                <a:latin typeface="Consolas" panose="020B0609020204030204" pitchFamily="49" charset="0"/>
              </a:rPr>
              <a:t> </a:t>
            </a:r>
          </a:p>
          <a:p>
            <a:pPr lvl="0" defTabSz="914400" eaLnBrk="0" fontAlgn="base" hangingPunct="0">
              <a:spcBef>
                <a:spcPct val="0"/>
              </a:spcBef>
              <a:spcAft>
                <a:spcPct val="0"/>
              </a:spcAft>
            </a:pPr>
            <a:r>
              <a:rPr lang="en-US" altLang="en-US" sz="2000" b="1" dirty="0" err="1" smtClean="0">
                <a:solidFill>
                  <a:srgbClr val="00008B"/>
                </a:solidFill>
                <a:latin typeface="Consolas" panose="020B0609020204030204" pitchFamily="49" charset="0"/>
              </a:rPr>
              <a:t>int</a:t>
            </a:r>
            <a:r>
              <a:rPr lang="en-US" altLang="en-US" sz="2000" b="1" dirty="0" smtClean="0">
                <a:solidFill>
                  <a:srgbClr val="000000"/>
                </a:solidFill>
                <a:latin typeface="Consolas" panose="020B0609020204030204" pitchFamily="49" charset="0"/>
              </a:rPr>
              <a:t> </a:t>
            </a:r>
            <a:r>
              <a:rPr lang="en-US" altLang="en-US" sz="2000" b="1" dirty="0" err="1">
                <a:solidFill>
                  <a:srgbClr val="000000"/>
                </a:solidFill>
                <a:latin typeface="Consolas" panose="020B0609020204030204" pitchFamily="49" charset="0"/>
              </a:rPr>
              <a:t>addTwoNumbers</a:t>
            </a:r>
            <a:r>
              <a:rPr lang="en-US" altLang="en-US" sz="2000" b="1" dirty="0">
                <a:solidFill>
                  <a:srgbClr val="000000"/>
                </a:solidFill>
                <a:latin typeface="Consolas" panose="020B0609020204030204" pitchFamily="49" charset="0"/>
              </a:rPr>
              <a:t>(</a:t>
            </a:r>
            <a:r>
              <a:rPr lang="en-US" altLang="en-US" sz="2000" b="1" dirty="0" err="1">
                <a:solidFill>
                  <a:srgbClr val="00008B"/>
                </a:solidFill>
                <a:latin typeface="Consolas" panose="020B0609020204030204" pitchFamily="49" charset="0"/>
              </a:rPr>
              <a:t>int</a:t>
            </a:r>
            <a:r>
              <a:rPr lang="en-US" altLang="en-US" sz="2000" b="1" dirty="0">
                <a:solidFill>
                  <a:srgbClr val="000000"/>
                </a:solidFill>
                <a:latin typeface="Consolas" panose="020B0609020204030204" pitchFamily="49" charset="0"/>
              </a:rPr>
              <a:t> a, </a:t>
            </a:r>
            <a:r>
              <a:rPr lang="en-US" altLang="en-US" sz="2000" b="1" dirty="0" err="1">
                <a:solidFill>
                  <a:srgbClr val="00008B"/>
                </a:solidFill>
                <a:latin typeface="Consolas" panose="020B0609020204030204" pitchFamily="49" charset="0"/>
              </a:rPr>
              <a:t>int</a:t>
            </a:r>
            <a:r>
              <a:rPr lang="en-US" altLang="en-US" sz="2000" b="1" dirty="0">
                <a:solidFill>
                  <a:srgbClr val="000000"/>
                </a:solidFill>
                <a:latin typeface="Consolas" panose="020B0609020204030204" pitchFamily="49" charset="0"/>
              </a:rPr>
              <a:t> b){ </a:t>
            </a:r>
            <a:endParaRPr lang="en-US" altLang="en-US" sz="2000" b="1" dirty="0" smtClean="0">
              <a:solidFill>
                <a:srgbClr val="000000"/>
              </a:solidFill>
              <a:latin typeface="Consolas" panose="020B0609020204030204" pitchFamily="49" charset="0"/>
            </a:endParaRPr>
          </a:p>
          <a:p>
            <a:pPr lvl="0" defTabSz="914400" eaLnBrk="0" fontAlgn="base" hangingPunct="0">
              <a:spcBef>
                <a:spcPct val="0"/>
              </a:spcBef>
              <a:spcAft>
                <a:spcPct val="0"/>
              </a:spcAft>
            </a:pPr>
            <a:r>
              <a:rPr lang="en-US" altLang="en-US" sz="2000" b="1" dirty="0" smtClean="0">
                <a:solidFill>
                  <a:srgbClr val="00008B"/>
                </a:solidFill>
                <a:latin typeface="Consolas" panose="020B0609020204030204" pitchFamily="49" charset="0"/>
              </a:rPr>
              <a:t>return</a:t>
            </a:r>
            <a:r>
              <a:rPr lang="en-US" altLang="en-US" sz="2000" b="1" dirty="0" smtClean="0">
                <a:solidFill>
                  <a:srgbClr val="000000"/>
                </a:solidFill>
                <a:latin typeface="Consolas" panose="020B0609020204030204" pitchFamily="49" charset="0"/>
              </a:rPr>
              <a:t> </a:t>
            </a:r>
            <a:r>
              <a:rPr lang="en-US" altLang="en-US" sz="2000" b="1" dirty="0" err="1">
                <a:solidFill>
                  <a:srgbClr val="000000"/>
                </a:solidFill>
                <a:latin typeface="Consolas" panose="020B0609020204030204" pitchFamily="49" charset="0"/>
              </a:rPr>
              <a:t>a+b</a:t>
            </a:r>
            <a:r>
              <a:rPr lang="en-US" altLang="en-US" sz="2000" b="1" dirty="0">
                <a:solidFill>
                  <a:srgbClr val="000000"/>
                </a:solidFill>
                <a:latin typeface="Consolas" panose="020B0609020204030204" pitchFamily="49" charset="0"/>
              </a:rPr>
              <a:t>; } </a:t>
            </a:r>
            <a:endParaRPr lang="en-US" altLang="en-US" sz="2000" b="1" dirty="0" smtClean="0">
              <a:solidFill>
                <a:srgbClr val="000000"/>
              </a:solidFill>
              <a:latin typeface="Consolas" panose="020B0609020204030204" pitchFamily="49" charset="0"/>
            </a:endParaRPr>
          </a:p>
          <a:p>
            <a:pPr lvl="0" defTabSz="914400" eaLnBrk="0" fontAlgn="base" hangingPunct="0">
              <a:spcBef>
                <a:spcPct val="0"/>
              </a:spcBef>
              <a:spcAft>
                <a:spcPct val="0"/>
              </a:spcAft>
            </a:pPr>
            <a:r>
              <a:rPr lang="en-US" altLang="en-US" sz="2000" b="1" dirty="0" smtClean="0">
                <a:solidFill>
                  <a:srgbClr val="000000"/>
                </a:solidFill>
                <a:latin typeface="Consolas" panose="020B0609020204030204" pitchFamily="49" charset="0"/>
              </a:rPr>
              <a:t>}</a:t>
            </a:r>
            <a:r>
              <a:rPr lang="en-US" altLang="en-US" sz="2000" b="1" dirty="0" smtClean="0"/>
              <a:t> </a:t>
            </a:r>
            <a:endParaRPr lang="en-US" altLang="en-US" sz="2000" b="1" dirty="0">
              <a:latin typeface="Arial" panose="020B0604020202020204" pitchFamily="34" charset="0"/>
            </a:endParaRPr>
          </a:p>
        </p:txBody>
      </p:sp>
      <p:sp>
        <p:nvSpPr>
          <p:cNvPr id="7" name="TextBox 6"/>
          <p:cNvSpPr txBox="1"/>
          <p:nvPr/>
        </p:nvSpPr>
        <p:spPr>
          <a:xfrm>
            <a:off x="965199" y="3836265"/>
            <a:ext cx="7920182" cy="1938992"/>
          </a:xfrm>
          <a:prstGeom prst="rect">
            <a:avLst/>
          </a:prstGeom>
          <a:solidFill>
            <a:srgbClr val="FFFEA4"/>
          </a:solidFill>
          <a:ln w="28575">
            <a:solidFill>
              <a:srgbClr val="FFC000"/>
            </a:solidFill>
          </a:ln>
        </p:spPr>
        <p:txBody>
          <a:bodyPr wrap="square" rtlCol="0">
            <a:spAutoFit/>
          </a:bodyPr>
          <a:lstStyle/>
          <a:p>
            <a:pPr lvl="0" defTabSz="914400" eaLnBrk="0" fontAlgn="base" hangingPunct="0">
              <a:spcBef>
                <a:spcPct val="0"/>
              </a:spcBef>
              <a:spcAft>
                <a:spcPct val="0"/>
              </a:spcAft>
            </a:pPr>
            <a:r>
              <a:rPr lang="en-US" altLang="en-US" sz="2000" b="1" dirty="0">
                <a:solidFill>
                  <a:srgbClr val="00008B"/>
                </a:solidFill>
                <a:latin typeface="Consolas" panose="020B0609020204030204" pitchFamily="49" charset="0"/>
              </a:rPr>
              <a:t>package</a:t>
            </a:r>
            <a:r>
              <a:rPr lang="en-US" altLang="en-US" sz="2000" b="1" dirty="0">
                <a:solidFill>
                  <a:srgbClr val="000000"/>
                </a:solidFill>
                <a:latin typeface="Consolas" panose="020B0609020204030204" pitchFamily="49" charset="0"/>
              </a:rPr>
              <a:t> </a:t>
            </a:r>
            <a:r>
              <a:rPr lang="en-US" altLang="en-US" sz="2000" b="1" dirty="0" err="1">
                <a:solidFill>
                  <a:srgbClr val="000000"/>
                </a:solidFill>
                <a:latin typeface="Consolas" panose="020B0609020204030204" pitchFamily="49" charset="0"/>
              </a:rPr>
              <a:t>xyzpackage</a:t>
            </a:r>
            <a:r>
              <a:rPr lang="en-US" altLang="en-US" sz="2000" b="1" dirty="0">
                <a:solidFill>
                  <a:srgbClr val="000000"/>
                </a:solidFill>
                <a:latin typeface="Consolas" panose="020B0609020204030204" pitchFamily="49" charset="0"/>
              </a:rPr>
              <a:t>; </a:t>
            </a:r>
            <a:endParaRPr lang="en-US" altLang="en-US" sz="2000" b="1" dirty="0" smtClean="0">
              <a:solidFill>
                <a:srgbClr val="000000"/>
              </a:solidFill>
              <a:latin typeface="Consolas" panose="020B0609020204030204" pitchFamily="49" charset="0"/>
            </a:endParaRPr>
          </a:p>
          <a:p>
            <a:pPr lvl="0" defTabSz="914400" eaLnBrk="0" fontAlgn="base" hangingPunct="0">
              <a:spcBef>
                <a:spcPct val="0"/>
              </a:spcBef>
              <a:spcAft>
                <a:spcPct val="0"/>
              </a:spcAft>
            </a:pPr>
            <a:r>
              <a:rPr lang="en-US" altLang="en-US" sz="2000" b="1" dirty="0" smtClean="0">
                <a:solidFill>
                  <a:srgbClr val="00008B"/>
                </a:solidFill>
                <a:latin typeface="Consolas" panose="020B0609020204030204" pitchFamily="49" charset="0"/>
              </a:rPr>
              <a:t>import</a:t>
            </a:r>
            <a:r>
              <a:rPr lang="en-US" altLang="en-US" sz="2000" b="1" dirty="0" smtClean="0">
                <a:solidFill>
                  <a:srgbClr val="000000"/>
                </a:solidFill>
                <a:latin typeface="Consolas" panose="020B0609020204030204" pitchFamily="49" charset="0"/>
              </a:rPr>
              <a:t> </a:t>
            </a:r>
            <a:r>
              <a:rPr lang="en-US" altLang="en-US" sz="2000" b="1" dirty="0" err="1">
                <a:solidFill>
                  <a:srgbClr val="000000"/>
                </a:solidFill>
                <a:latin typeface="Consolas" panose="020B0609020204030204" pitchFamily="49" charset="0"/>
              </a:rPr>
              <a:t>abcpackage</a:t>
            </a:r>
            <a:r>
              <a:rPr lang="en-US" altLang="en-US" sz="2000" b="1" dirty="0">
                <a:solidFill>
                  <a:srgbClr val="000000"/>
                </a:solidFill>
                <a:latin typeface="Consolas" panose="020B0609020204030204" pitchFamily="49" charset="0"/>
              </a:rPr>
              <a:t>.*; </a:t>
            </a:r>
            <a:endParaRPr lang="en-US" altLang="en-US" sz="2000" b="1" dirty="0" smtClean="0">
              <a:solidFill>
                <a:srgbClr val="000000"/>
              </a:solidFill>
              <a:latin typeface="Consolas" panose="020B0609020204030204" pitchFamily="49" charset="0"/>
            </a:endParaRPr>
          </a:p>
          <a:p>
            <a:pPr lvl="0" defTabSz="914400" eaLnBrk="0" fontAlgn="base" hangingPunct="0">
              <a:spcBef>
                <a:spcPct val="0"/>
              </a:spcBef>
              <a:spcAft>
                <a:spcPct val="0"/>
              </a:spcAft>
            </a:pPr>
            <a:r>
              <a:rPr lang="en-US" altLang="en-US" sz="2000" b="1" dirty="0" smtClean="0">
                <a:solidFill>
                  <a:srgbClr val="00008B"/>
                </a:solidFill>
                <a:latin typeface="Consolas" panose="020B0609020204030204" pitchFamily="49" charset="0"/>
              </a:rPr>
              <a:t>public</a:t>
            </a:r>
            <a:r>
              <a:rPr lang="en-US" altLang="en-US" sz="2000" b="1" dirty="0" smtClean="0">
                <a:solidFill>
                  <a:srgbClr val="000000"/>
                </a:solidFill>
                <a:latin typeface="Consolas" panose="020B0609020204030204" pitchFamily="49" charset="0"/>
              </a:rPr>
              <a:t> </a:t>
            </a:r>
            <a:r>
              <a:rPr lang="en-US" altLang="en-US" sz="2000" b="1" dirty="0">
                <a:solidFill>
                  <a:srgbClr val="00008B"/>
                </a:solidFill>
                <a:latin typeface="Consolas" panose="020B0609020204030204" pitchFamily="49" charset="0"/>
              </a:rPr>
              <a:t>class</a:t>
            </a:r>
            <a:r>
              <a:rPr lang="en-US" altLang="en-US" sz="2000" b="1" dirty="0">
                <a:solidFill>
                  <a:srgbClr val="000000"/>
                </a:solidFill>
                <a:latin typeface="Consolas" panose="020B0609020204030204" pitchFamily="49" charset="0"/>
              </a:rPr>
              <a:t> </a:t>
            </a:r>
            <a:r>
              <a:rPr lang="en-US" altLang="en-US" sz="2000" b="1" dirty="0">
                <a:solidFill>
                  <a:srgbClr val="2B91AF"/>
                </a:solidFill>
                <a:latin typeface="Consolas" panose="020B0609020204030204" pitchFamily="49" charset="0"/>
              </a:rPr>
              <a:t>Test</a:t>
            </a:r>
            <a:r>
              <a:rPr lang="en-US" altLang="en-US" sz="2000" b="1" dirty="0">
                <a:solidFill>
                  <a:srgbClr val="000000"/>
                </a:solidFill>
                <a:latin typeface="Consolas" panose="020B0609020204030204" pitchFamily="49" charset="0"/>
              </a:rPr>
              <a:t> { </a:t>
            </a:r>
            <a:r>
              <a:rPr lang="en-US" altLang="en-US" sz="2000" b="1" dirty="0">
                <a:solidFill>
                  <a:srgbClr val="00008B"/>
                </a:solidFill>
                <a:latin typeface="Consolas" panose="020B0609020204030204" pitchFamily="49" charset="0"/>
              </a:rPr>
              <a:t>public</a:t>
            </a:r>
            <a:r>
              <a:rPr lang="en-US" altLang="en-US" sz="2000" b="1" dirty="0">
                <a:solidFill>
                  <a:srgbClr val="000000"/>
                </a:solidFill>
                <a:latin typeface="Consolas" panose="020B0609020204030204" pitchFamily="49" charset="0"/>
              </a:rPr>
              <a:t> </a:t>
            </a:r>
            <a:r>
              <a:rPr lang="en-US" altLang="en-US" sz="2000" b="1" dirty="0">
                <a:solidFill>
                  <a:srgbClr val="00008B"/>
                </a:solidFill>
                <a:latin typeface="Consolas" panose="020B0609020204030204" pitchFamily="49" charset="0"/>
              </a:rPr>
              <a:t>static</a:t>
            </a:r>
            <a:r>
              <a:rPr lang="en-US" altLang="en-US" sz="2000" b="1" dirty="0">
                <a:solidFill>
                  <a:srgbClr val="000000"/>
                </a:solidFill>
                <a:latin typeface="Consolas" panose="020B0609020204030204" pitchFamily="49" charset="0"/>
              </a:rPr>
              <a:t> </a:t>
            </a:r>
            <a:r>
              <a:rPr lang="en-US" altLang="en-US" sz="2000" b="1" dirty="0">
                <a:solidFill>
                  <a:srgbClr val="00008B"/>
                </a:solidFill>
                <a:latin typeface="Consolas" panose="020B0609020204030204" pitchFamily="49" charset="0"/>
              </a:rPr>
              <a:t>void</a:t>
            </a:r>
            <a:r>
              <a:rPr lang="en-US" altLang="en-US" sz="2000" b="1" dirty="0">
                <a:solidFill>
                  <a:srgbClr val="000000"/>
                </a:solidFill>
                <a:latin typeface="Consolas" panose="020B0609020204030204" pitchFamily="49" charset="0"/>
              </a:rPr>
              <a:t> main(</a:t>
            </a:r>
            <a:r>
              <a:rPr lang="en-US" altLang="en-US" sz="2000" b="1" dirty="0">
                <a:solidFill>
                  <a:srgbClr val="2B91AF"/>
                </a:solidFill>
                <a:latin typeface="Consolas" panose="020B0609020204030204" pitchFamily="49" charset="0"/>
              </a:rPr>
              <a:t>String</a:t>
            </a:r>
            <a:r>
              <a:rPr lang="en-US" altLang="en-US" sz="2000" b="1" dirty="0">
                <a:solidFill>
                  <a:srgbClr val="000000"/>
                </a:solidFill>
                <a:latin typeface="Consolas" panose="020B0609020204030204" pitchFamily="49" charset="0"/>
              </a:rPr>
              <a:t> </a:t>
            </a:r>
            <a:r>
              <a:rPr lang="en-US" altLang="en-US" sz="2000" b="1" dirty="0" err="1">
                <a:solidFill>
                  <a:srgbClr val="000000"/>
                </a:solidFill>
                <a:latin typeface="Consolas" panose="020B0609020204030204" pitchFamily="49" charset="0"/>
              </a:rPr>
              <a:t>args</a:t>
            </a:r>
            <a:r>
              <a:rPr lang="en-US" altLang="en-US" sz="2000" b="1" dirty="0">
                <a:solidFill>
                  <a:srgbClr val="000000"/>
                </a:solidFill>
                <a:latin typeface="Consolas" panose="020B0609020204030204" pitchFamily="49" charset="0"/>
              </a:rPr>
              <a:t>[]){ </a:t>
            </a:r>
            <a:r>
              <a:rPr lang="en-US" altLang="en-US" sz="2000" b="1" dirty="0">
                <a:solidFill>
                  <a:srgbClr val="2B91AF"/>
                </a:solidFill>
                <a:latin typeface="Consolas" panose="020B0609020204030204" pitchFamily="49" charset="0"/>
              </a:rPr>
              <a:t>Addition</a:t>
            </a:r>
            <a:r>
              <a:rPr lang="en-US" altLang="en-US" sz="2000" b="1" dirty="0">
                <a:solidFill>
                  <a:srgbClr val="000000"/>
                </a:solidFill>
                <a:latin typeface="Consolas" panose="020B0609020204030204" pitchFamily="49" charset="0"/>
              </a:rPr>
              <a:t> </a:t>
            </a:r>
            <a:r>
              <a:rPr lang="en-US" altLang="en-US" sz="2000" b="1" dirty="0" err="1">
                <a:solidFill>
                  <a:srgbClr val="000000"/>
                </a:solidFill>
                <a:latin typeface="Consolas" panose="020B0609020204030204" pitchFamily="49" charset="0"/>
              </a:rPr>
              <a:t>obj</a:t>
            </a:r>
            <a:r>
              <a:rPr lang="en-US" altLang="en-US" sz="2000" b="1" dirty="0">
                <a:solidFill>
                  <a:srgbClr val="000000"/>
                </a:solidFill>
                <a:latin typeface="Consolas" panose="020B0609020204030204" pitchFamily="49" charset="0"/>
              </a:rPr>
              <a:t> = </a:t>
            </a:r>
            <a:r>
              <a:rPr lang="en-US" altLang="en-US" sz="2000" b="1" dirty="0">
                <a:solidFill>
                  <a:srgbClr val="00008B"/>
                </a:solidFill>
                <a:latin typeface="Consolas" panose="020B0609020204030204" pitchFamily="49" charset="0"/>
              </a:rPr>
              <a:t>new</a:t>
            </a:r>
            <a:r>
              <a:rPr lang="en-US" altLang="en-US" sz="2000" b="1" dirty="0">
                <a:solidFill>
                  <a:srgbClr val="000000"/>
                </a:solidFill>
                <a:latin typeface="Consolas" panose="020B0609020204030204" pitchFamily="49" charset="0"/>
              </a:rPr>
              <a:t> </a:t>
            </a:r>
            <a:r>
              <a:rPr lang="en-US" altLang="en-US" sz="2000" b="1" dirty="0">
                <a:solidFill>
                  <a:srgbClr val="2B91AF"/>
                </a:solidFill>
                <a:latin typeface="Consolas" panose="020B0609020204030204" pitchFamily="49" charset="0"/>
              </a:rPr>
              <a:t>Addition</a:t>
            </a:r>
            <a:r>
              <a:rPr lang="en-US" altLang="en-US" sz="2000" b="1" dirty="0">
                <a:solidFill>
                  <a:srgbClr val="000000"/>
                </a:solidFill>
                <a:latin typeface="Consolas" panose="020B0609020204030204" pitchFamily="49" charset="0"/>
              </a:rPr>
              <a:t>(); </a:t>
            </a:r>
            <a:r>
              <a:rPr lang="en-US" altLang="en-US" sz="2000" b="1" dirty="0" smtClean="0">
                <a:solidFill>
                  <a:srgbClr val="000000"/>
                </a:solidFill>
                <a:latin typeface="Consolas" panose="020B0609020204030204" pitchFamily="49" charset="0"/>
              </a:rPr>
              <a:t>// </a:t>
            </a:r>
            <a:r>
              <a:rPr lang="en-US" altLang="en-US" sz="2000" b="1" dirty="0" smtClean="0">
                <a:solidFill>
                  <a:srgbClr val="808080"/>
                </a:solidFill>
                <a:latin typeface="Consolas" panose="020B0609020204030204" pitchFamily="49" charset="0"/>
              </a:rPr>
              <a:t>It </a:t>
            </a:r>
            <a:r>
              <a:rPr lang="en-US" altLang="en-US" sz="2000" b="1" dirty="0">
                <a:solidFill>
                  <a:srgbClr val="808080"/>
                </a:solidFill>
                <a:latin typeface="Consolas" panose="020B0609020204030204" pitchFamily="49" charset="0"/>
              </a:rPr>
              <a:t>will throw error </a:t>
            </a:r>
            <a:r>
              <a:rPr lang="en-US" altLang="en-US" sz="2000" b="1" dirty="0" err="1" smtClean="0">
                <a:solidFill>
                  <a:srgbClr val="000000"/>
                </a:solidFill>
                <a:latin typeface="Consolas" panose="020B0609020204030204" pitchFamily="49" charset="0"/>
              </a:rPr>
              <a:t>obj.addTwoNumbers</a:t>
            </a:r>
            <a:r>
              <a:rPr lang="en-US" altLang="en-US" sz="2000" b="1" dirty="0" smtClean="0">
                <a:solidFill>
                  <a:srgbClr val="000000"/>
                </a:solidFill>
                <a:latin typeface="Consolas" panose="020B0609020204030204" pitchFamily="49" charset="0"/>
              </a:rPr>
              <a:t>(</a:t>
            </a:r>
            <a:r>
              <a:rPr lang="en-US" altLang="en-US" sz="2000" b="1" dirty="0" smtClean="0">
                <a:solidFill>
                  <a:srgbClr val="800000"/>
                </a:solidFill>
                <a:latin typeface="Consolas" panose="020B0609020204030204" pitchFamily="49" charset="0"/>
              </a:rPr>
              <a:t>10</a:t>
            </a:r>
            <a:r>
              <a:rPr lang="en-US" altLang="en-US" sz="2000" b="1" dirty="0">
                <a:solidFill>
                  <a:srgbClr val="000000"/>
                </a:solidFill>
                <a:latin typeface="Consolas" panose="020B0609020204030204" pitchFamily="49" charset="0"/>
              </a:rPr>
              <a:t>, </a:t>
            </a:r>
            <a:r>
              <a:rPr lang="en-US" altLang="en-US" sz="2000" b="1" dirty="0">
                <a:solidFill>
                  <a:srgbClr val="800000"/>
                </a:solidFill>
                <a:latin typeface="Consolas" panose="020B0609020204030204" pitchFamily="49" charset="0"/>
              </a:rPr>
              <a:t>21</a:t>
            </a:r>
            <a:r>
              <a:rPr lang="en-US" altLang="en-US" sz="2000" b="1" dirty="0">
                <a:solidFill>
                  <a:srgbClr val="000000"/>
                </a:solidFill>
                <a:latin typeface="Consolas" panose="020B0609020204030204" pitchFamily="49" charset="0"/>
              </a:rPr>
              <a:t>); </a:t>
            </a:r>
            <a:endParaRPr lang="en-US" altLang="en-US" sz="2000" b="1" dirty="0" smtClean="0">
              <a:solidFill>
                <a:srgbClr val="000000"/>
              </a:solidFill>
              <a:latin typeface="Consolas" panose="020B0609020204030204" pitchFamily="49" charset="0"/>
            </a:endParaRPr>
          </a:p>
          <a:p>
            <a:pPr lvl="0" defTabSz="914400" eaLnBrk="0" fontAlgn="base" hangingPunct="0">
              <a:spcBef>
                <a:spcPct val="0"/>
              </a:spcBef>
              <a:spcAft>
                <a:spcPct val="0"/>
              </a:spcAft>
            </a:pPr>
            <a:r>
              <a:rPr lang="en-US" altLang="en-US" sz="2000" b="1" dirty="0" smtClean="0">
                <a:solidFill>
                  <a:srgbClr val="000000"/>
                </a:solidFill>
                <a:latin typeface="Consolas" panose="020B0609020204030204" pitchFamily="49" charset="0"/>
              </a:rPr>
              <a:t>} </a:t>
            </a:r>
            <a:r>
              <a:rPr lang="en-US" altLang="en-US" sz="2000" b="1" dirty="0">
                <a:solidFill>
                  <a:srgbClr val="000000"/>
                </a:solidFill>
                <a:latin typeface="Consolas" panose="020B0609020204030204" pitchFamily="49" charset="0"/>
              </a:rPr>
              <a:t>}</a:t>
            </a:r>
            <a:r>
              <a:rPr lang="en-US" altLang="en-US" sz="2000" b="1" dirty="0">
                <a:latin typeface="Consolas" panose="020B0609020204030204" pitchFamily="49" charset="0"/>
              </a:rPr>
              <a:t> </a:t>
            </a:r>
          </a:p>
        </p:txBody>
      </p:sp>
      <p:sp>
        <p:nvSpPr>
          <p:cNvPr id="9" name="Rectangle 1"/>
          <p:cNvSpPr>
            <a:spLocks noChangeArrowheads="1"/>
          </p:cNvSpPr>
          <p:nvPr/>
        </p:nvSpPr>
        <p:spPr bwMode="auto">
          <a:xfrm>
            <a:off x="0" y="43934"/>
            <a:ext cx="184731" cy="369332"/>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0" y="43934"/>
            <a:ext cx="184731" cy="369332"/>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TextBox 10"/>
          <p:cNvSpPr txBox="1"/>
          <p:nvPr/>
        </p:nvSpPr>
        <p:spPr>
          <a:xfrm>
            <a:off x="1322610" y="5818146"/>
            <a:ext cx="5708073" cy="707886"/>
          </a:xfrm>
          <a:prstGeom prst="rect">
            <a:avLst/>
          </a:prstGeom>
          <a:solidFill>
            <a:schemeClr val="accent3">
              <a:lumMod val="20000"/>
              <a:lumOff val="80000"/>
            </a:schemeClr>
          </a:solidFill>
          <a:ln w="28575">
            <a:solidFill>
              <a:srgbClr val="FFC000"/>
            </a:solidFill>
          </a:ln>
        </p:spPr>
        <p:txBody>
          <a:bodyPr wrap="square" rtlCol="0">
            <a:spAutoFit/>
          </a:bodyPr>
          <a:lstStyle/>
          <a:p>
            <a:pPr lvl="0" defTabSz="914400" eaLnBrk="0" fontAlgn="base" hangingPunct="0">
              <a:spcBef>
                <a:spcPct val="0"/>
              </a:spcBef>
              <a:spcAft>
                <a:spcPct val="0"/>
              </a:spcAft>
            </a:pPr>
            <a:r>
              <a:rPr lang="en-US" altLang="en-US" sz="2000" b="1" dirty="0" smtClean="0"/>
              <a:t>Run example  class to see the </a:t>
            </a:r>
            <a:r>
              <a:rPr lang="en-US" altLang="en-US" sz="2000" b="1" dirty="0" smtClean="0">
                <a:solidFill>
                  <a:srgbClr val="FF0000"/>
                </a:solidFill>
              </a:rPr>
              <a:t>compile time error</a:t>
            </a:r>
          </a:p>
          <a:p>
            <a:pPr lvl="0" defTabSz="914400" eaLnBrk="0" fontAlgn="base" hangingPunct="0">
              <a:spcBef>
                <a:spcPct val="0"/>
              </a:spcBef>
              <a:spcAft>
                <a:spcPct val="0"/>
              </a:spcAft>
            </a:pPr>
            <a:r>
              <a:rPr lang="en-US" altLang="en-US" sz="2000" b="1" dirty="0" smtClean="0"/>
              <a:t>Then verify with public modifier too</a:t>
            </a:r>
            <a:endParaRPr lang="en-US" altLang="en-US" sz="2000" b="1" dirty="0"/>
          </a:p>
        </p:txBody>
      </p:sp>
    </p:spTree>
    <p:extLst>
      <p:ext uri="{BB962C8B-B14F-4D97-AF65-F5344CB8AC3E}">
        <p14:creationId xmlns:p14="http://schemas.microsoft.com/office/powerpoint/2010/main" val="41710955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Private access </a:t>
            </a:r>
            <a:r>
              <a:rPr lang="en-US" b="1" dirty="0" smtClean="0"/>
              <a:t>modifier</a:t>
            </a:r>
            <a:endParaRPr lang="en-US" dirty="0"/>
          </a:p>
        </p:txBody>
      </p:sp>
      <p:sp>
        <p:nvSpPr>
          <p:cNvPr id="3" name="Content Placeholder 2"/>
          <p:cNvSpPr>
            <a:spLocks noGrp="1"/>
          </p:cNvSpPr>
          <p:nvPr>
            <p:ph idx="1"/>
          </p:nvPr>
        </p:nvSpPr>
        <p:spPr/>
        <p:txBody>
          <a:bodyPr/>
          <a:lstStyle/>
          <a:p>
            <a:r>
              <a:rPr lang="en-US" dirty="0"/>
              <a:t>The scope of private modifier is limited to the class only.</a:t>
            </a:r>
          </a:p>
          <a:p>
            <a:r>
              <a:rPr lang="en-US" dirty="0"/>
              <a:t>Private </a:t>
            </a:r>
            <a:r>
              <a:rPr lang="en-US" dirty="0" smtClean="0"/>
              <a:t>data </a:t>
            </a:r>
            <a:r>
              <a:rPr lang="en-US" dirty="0"/>
              <a:t>members and methods are only accessible within the class</a:t>
            </a:r>
          </a:p>
          <a:p>
            <a:r>
              <a:rPr lang="en-US" dirty="0"/>
              <a:t>Class and </a:t>
            </a:r>
            <a:r>
              <a:rPr lang="en-US" dirty="0" smtClean="0"/>
              <a:t>Interface</a:t>
            </a:r>
            <a:r>
              <a:rPr lang="en-US" dirty="0"/>
              <a:t> cannot be declared as private</a:t>
            </a:r>
          </a:p>
          <a:p>
            <a:r>
              <a:rPr lang="en-US" dirty="0"/>
              <a:t>If a class has </a:t>
            </a:r>
            <a:r>
              <a:rPr lang="en-US" b="1" dirty="0" smtClean="0"/>
              <a:t>private constructor</a:t>
            </a:r>
            <a:r>
              <a:rPr lang="en-US" dirty="0"/>
              <a:t> then you cannot create the object of that class from outside of the class.</a:t>
            </a:r>
          </a:p>
          <a:p>
            <a:pPr marL="0" indent="0">
              <a:buNone/>
            </a:pPr>
            <a:endParaRPr lang="en-US" dirty="0" smtClean="0"/>
          </a:p>
          <a:p>
            <a:pPr marL="0" indent="0">
              <a:buNone/>
            </a:pPr>
            <a:r>
              <a:rPr lang="en-US" b="1" dirty="0" smtClean="0">
                <a:solidFill>
                  <a:srgbClr val="FF0000"/>
                </a:solidFill>
              </a:rPr>
              <a:t>Perform Example in Class…</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8330CF0F-2992-4812-A2BD-C038BC9AA5D1}" type="slidenum">
              <a:rPr lang="en-US" smtClean="0"/>
              <a:pPr/>
              <a:t>21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28, 2023</a:t>
            </a:fld>
            <a:endParaRPr lang="en-US" dirty="0"/>
          </a:p>
        </p:txBody>
      </p:sp>
    </p:spTree>
    <p:extLst>
      <p:ext uri="{BB962C8B-B14F-4D97-AF65-F5344CB8AC3E}">
        <p14:creationId xmlns:p14="http://schemas.microsoft.com/office/powerpoint/2010/main" val="10479388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Protected Access </a:t>
            </a:r>
            <a:r>
              <a:rPr lang="en-US" b="1" dirty="0" smtClean="0"/>
              <a:t>Modifier</a:t>
            </a:r>
            <a:endParaRPr lang="en-US" dirty="0"/>
          </a:p>
        </p:txBody>
      </p:sp>
      <p:sp>
        <p:nvSpPr>
          <p:cNvPr id="3" name="Content Placeholder 2"/>
          <p:cNvSpPr>
            <a:spLocks noGrp="1"/>
          </p:cNvSpPr>
          <p:nvPr>
            <p:ph idx="1"/>
          </p:nvPr>
        </p:nvSpPr>
        <p:spPr/>
        <p:txBody>
          <a:bodyPr/>
          <a:lstStyle/>
          <a:p>
            <a:pPr algn="just"/>
            <a:r>
              <a:rPr lang="en-US" b="1" dirty="0"/>
              <a:t>Classes cannot be declared </a:t>
            </a:r>
            <a:r>
              <a:rPr lang="en-US" b="1" dirty="0" smtClean="0"/>
              <a:t>protected! </a:t>
            </a:r>
            <a:endParaRPr lang="en-US" b="1" dirty="0"/>
          </a:p>
          <a:p>
            <a:pPr algn="just"/>
            <a:r>
              <a:rPr lang="en-US" dirty="0" smtClean="0"/>
              <a:t>Protected </a:t>
            </a:r>
            <a:r>
              <a:rPr lang="en-US" dirty="0"/>
              <a:t>data member and method are only accessible by the classes of the </a:t>
            </a:r>
            <a:r>
              <a:rPr lang="en-US" b="1" dirty="0"/>
              <a:t>same package and the subclasses present in any package</a:t>
            </a:r>
            <a:r>
              <a:rPr lang="en-US" dirty="0"/>
              <a:t>. </a:t>
            </a:r>
            <a:endParaRPr lang="en-US" dirty="0" smtClean="0"/>
          </a:p>
          <a:p>
            <a:pPr algn="just"/>
            <a:r>
              <a:rPr lang="en-US" dirty="0" smtClean="0"/>
              <a:t>You </a:t>
            </a:r>
            <a:r>
              <a:rPr lang="en-US" dirty="0"/>
              <a:t>can also say that the protected access modifier is similar to default access modifier with one exception that it has visibility in sub </a:t>
            </a:r>
            <a:r>
              <a:rPr lang="en-US" dirty="0" smtClean="0"/>
              <a:t>classes.</a:t>
            </a:r>
          </a:p>
          <a:p>
            <a:pPr algn="just"/>
            <a:r>
              <a:rPr lang="en-US" dirty="0" smtClean="0"/>
              <a:t>This </a:t>
            </a:r>
            <a:r>
              <a:rPr lang="en-US" dirty="0"/>
              <a:t>access modifier is generally used in a parent child relationship</a:t>
            </a:r>
            <a:r>
              <a:rPr lang="en-US" dirty="0" smtClean="0"/>
              <a:t>.</a:t>
            </a:r>
          </a:p>
          <a:p>
            <a:endParaRPr lang="en-US" dirty="0"/>
          </a:p>
          <a:p>
            <a:r>
              <a:rPr lang="en-US" b="1" dirty="0" smtClean="0">
                <a:solidFill>
                  <a:srgbClr val="FF0000"/>
                </a:solidFill>
              </a:rPr>
              <a:t>Do the example in the class…</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8330CF0F-2992-4812-A2BD-C038BC9AA5D1}" type="slidenum">
              <a:rPr lang="en-US" smtClean="0"/>
              <a:pPr/>
              <a:t>22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28, 2023</a:t>
            </a:fld>
            <a:endParaRPr lang="en-US" dirty="0"/>
          </a:p>
        </p:txBody>
      </p:sp>
    </p:spTree>
    <p:extLst>
      <p:ext uri="{BB962C8B-B14F-4D97-AF65-F5344CB8AC3E}">
        <p14:creationId xmlns:p14="http://schemas.microsoft.com/office/powerpoint/2010/main" val="8890594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scope of access </a:t>
            </a:r>
            <a:r>
              <a:rPr lang="en-US" b="1" dirty="0" smtClean="0"/>
              <a:t>modifiers</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28, 2023</a:t>
            </a:fld>
            <a:endParaRPr lang="en-US" dirty="0"/>
          </a:p>
        </p:txBody>
      </p:sp>
      <p:pic>
        <p:nvPicPr>
          <p:cNvPr id="2050" name="Picture 2" descr="Here you can see an overview of the different access modifiers and the accessibility of the attributes or method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5199" y="2630809"/>
            <a:ext cx="10213726" cy="246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069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330CF0F-2992-4812-A2BD-C038BC9AA5D1}" type="slidenum">
              <a:rPr lang="en-US" smtClean="0"/>
              <a:pPr/>
              <a:t>24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1, 2023</a:t>
            </a:fld>
            <a:endParaRPr lang="en-US" dirty="0"/>
          </a:p>
        </p:txBody>
      </p:sp>
    </p:spTree>
    <p:extLst>
      <p:ext uri="{BB962C8B-B14F-4D97-AF65-F5344CB8AC3E}">
        <p14:creationId xmlns:p14="http://schemas.microsoft.com/office/powerpoint/2010/main" val="5139712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330CF0F-2992-4812-A2BD-C038BC9AA5D1}" type="slidenum">
              <a:rPr lang="en-US" smtClean="0"/>
              <a:pPr/>
              <a:t>25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1, 2023</a:t>
            </a:fld>
            <a:endParaRPr lang="en-US" dirty="0"/>
          </a:p>
        </p:txBody>
      </p:sp>
    </p:spTree>
    <p:extLst>
      <p:ext uri="{BB962C8B-B14F-4D97-AF65-F5344CB8AC3E}">
        <p14:creationId xmlns:p14="http://schemas.microsoft.com/office/powerpoint/2010/main" val="17490425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primary purpose of object-oriented programming is to increase the </a:t>
            </a:r>
            <a:r>
              <a:rPr lang="en-US" b="1" dirty="0"/>
              <a:t>readability</a:t>
            </a:r>
            <a:r>
              <a:rPr lang="en-US" dirty="0"/>
              <a:t>, </a:t>
            </a:r>
            <a:r>
              <a:rPr lang="en-US" b="1" dirty="0"/>
              <a:t>flexibility</a:t>
            </a:r>
            <a:r>
              <a:rPr lang="en-US" dirty="0"/>
              <a:t> and </a:t>
            </a:r>
            <a:r>
              <a:rPr lang="en-US" b="1" dirty="0"/>
              <a:t>maintainability</a:t>
            </a:r>
            <a:r>
              <a:rPr lang="en-US" dirty="0"/>
              <a:t> of programs</a:t>
            </a:r>
            <a:r>
              <a:rPr lang="en-US" dirty="0" smtClean="0"/>
              <a:t>.</a:t>
            </a:r>
          </a:p>
          <a:p>
            <a:pPr marL="0" indent="0">
              <a:buNone/>
            </a:pPr>
            <a:r>
              <a:rPr lang="en-US" dirty="0"/>
              <a:t>Object oriented programming brings data and its </a:t>
            </a:r>
            <a:r>
              <a:rPr lang="en-US" dirty="0" err="1"/>
              <a:t>behaviour</a:t>
            </a:r>
            <a:r>
              <a:rPr lang="en-US" dirty="0"/>
              <a:t> together in a single entity called objects</a:t>
            </a:r>
            <a:r>
              <a:rPr lang="en-US" dirty="0" smtClean="0"/>
              <a:t>.</a:t>
            </a:r>
          </a:p>
          <a:p>
            <a:pPr marL="0" indent="0">
              <a:buNone/>
            </a:pPr>
            <a:r>
              <a:rPr lang="en-US" dirty="0"/>
              <a:t>An object can be represented as an entity that has state and </a:t>
            </a:r>
            <a:r>
              <a:rPr lang="en-US" dirty="0" err="1"/>
              <a:t>behaviour</a:t>
            </a:r>
            <a:r>
              <a:rPr lang="en-US" dirty="0"/>
              <a:t>. For example: A car is an object that has states such as color, model, price and </a:t>
            </a:r>
            <a:r>
              <a:rPr lang="en-US" dirty="0" err="1"/>
              <a:t>behaviour</a:t>
            </a:r>
            <a:r>
              <a:rPr lang="en-US" dirty="0"/>
              <a:t> such as speed, start, gear change, stop etc</a:t>
            </a:r>
            <a:r>
              <a:rPr lang="en-US" dirty="0" smtClean="0"/>
              <a:t>.</a:t>
            </a:r>
          </a:p>
          <a:p>
            <a:pPr marL="0" indent="0">
              <a:buNone/>
            </a:pPr>
            <a:r>
              <a:rPr lang="en-US" dirty="0"/>
              <a:t>Let’s understand the </a:t>
            </a:r>
            <a:r>
              <a:rPr lang="en-US" b="1" dirty="0"/>
              <a:t>difference between state and </a:t>
            </a:r>
            <a:r>
              <a:rPr lang="en-US" b="1" dirty="0" err="1"/>
              <a:t>behaviour</a:t>
            </a:r>
            <a:r>
              <a:rPr lang="en-US" b="1" dirty="0"/>
              <a:t>.</a:t>
            </a:r>
            <a:r>
              <a:rPr lang="en-US" dirty="0"/>
              <a:t> The state of an object is a data item that can be represented in value such as price of car, color, consider them as variables in programming. The </a:t>
            </a:r>
            <a:r>
              <a:rPr lang="en-US" dirty="0" err="1"/>
              <a:t>behaviour</a:t>
            </a:r>
            <a:r>
              <a:rPr lang="en-US" dirty="0"/>
              <a:t> is like a method of the class, it is a group of actions that together can perform a task. For example, gear change is a </a:t>
            </a:r>
            <a:r>
              <a:rPr lang="en-US" dirty="0" err="1"/>
              <a:t>behaviour</a:t>
            </a:r>
            <a:r>
              <a:rPr lang="en-US" dirty="0"/>
              <a:t> as it involves multiple subtasks such as speed control, clutch, gear handle movement.</a:t>
            </a:r>
          </a:p>
        </p:txBody>
      </p:sp>
      <p:sp>
        <p:nvSpPr>
          <p:cNvPr id="4" name="Slide Number Placeholder 3"/>
          <p:cNvSpPr>
            <a:spLocks noGrp="1"/>
          </p:cNvSpPr>
          <p:nvPr>
            <p:ph type="sldNum" sz="quarter" idx="12"/>
          </p:nvPr>
        </p:nvSpPr>
        <p:spPr/>
        <p:txBody>
          <a:bodyPr/>
          <a:lstStyle/>
          <a:p>
            <a:fld id="{8330CF0F-2992-4812-A2BD-C038BC9AA5D1}" type="slidenum">
              <a:rPr lang="en-US" smtClean="0"/>
              <a:pPr/>
              <a:t>26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28, 2023</a:t>
            </a:fld>
            <a:endParaRPr lang="en-US" dirty="0"/>
          </a:p>
        </p:txBody>
      </p:sp>
    </p:spTree>
    <p:extLst>
      <p:ext uri="{BB962C8B-B14F-4D97-AF65-F5344CB8AC3E}">
        <p14:creationId xmlns:p14="http://schemas.microsoft.com/office/powerpoint/2010/main" val="21588962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Abstraction</a:t>
            </a:r>
            <a:endParaRPr lang="en-US" dirty="0"/>
          </a:p>
        </p:txBody>
      </p:sp>
      <p:sp>
        <p:nvSpPr>
          <p:cNvPr id="3" name="Content Placeholder 2"/>
          <p:cNvSpPr>
            <a:spLocks noGrp="1"/>
          </p:cNvSpPr>
          <p:nvPr>
            <p:ph idx="1"/>
          </p:nvPr>
        </p:nvSpPr>
        <p:spPr/>
        <p:txBody>
          <a:bodyPr/>
          <a:lstStyle/>
          <a:p>
            <a:r>
              <a:rPr lang="en-US" dirty="0" smtClean="0"/>
              <a:t>Abstraction </a:t>
            </a:r>
            <a:r>
              <a:rPr lang="en-US" dirty="0"/>
              <a:t>is a process where you show only “relevant” data and “hide” unnecessary details of an object from the user. For example, when you login to your bank account online, you enter your </a:t>
            </a:r>
            <a:r>
              <a:rPr lang="en-US" dirty="0" err="1"/>
              <a:t>user_id</a:t>
            </a:r>
            <a:r>
              <a:rPr lang="en-US" dirty="0"/>
              <a:t> and password and press login, what happens when you press login, how the input data sent to server, how it gets verified is all abstracted away from the you.</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28, 2023</a:t>
            </a:fld>
            <a:endParaRPr lang="en-US" dirty="0"/>
          </a:p>
        </p:txBody>
      </p:sp>
    </p:spTree>
    <p:extLst>
      <p:ext uri="{BB962C8B-B14F-4D97-AF65-F5344CB8AC3E}">
        <p14:creationId xmlns:p14="http://schemas.microsoft.com/office/powerpoint/2010/main" val="35888418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Abstract </a:t>
            </a:r>
            <a:r>
              <a:rPr lang="en-US" b="1" dirty="0" smtClean="0"/>
              <a:t>Class</a:t>
            </a:r>
            <a:endParaRPr lang="en-US" dirty="0"/>
          </a:p>
        </p:txBody>
      </p:sp>
      <p:sp>
        <p:nvSpPr>
          <p:cNvPr id="3" name="Content Placeholder 2"/>
          <p:cNvSpPr>
            <a:spLocks noGrp="1"/>
          </p:cNvSpPr>
          <p:nvPr>
            <p:ph idx="1"/>
          </p:nvPr>
        </p:nvSpPr>
        <p:spPr/>
        <p:txBody>
          <a:bodyPr/>
          <a:lstStyle/>
          <a:p>
            <a:pPr marL="0" lvl="0" indent="0" algn="just" eaLnBrk="0" fontAlgn="base" hangingPunct="0">
              <a:lnSpc>
                <a:spcPct val="100000"/>
              </a:lnSpc>
              <a:spcBef>
                <a:spcPct val="0"/>
              </a:spcBef>
              <a:spcAft>
                <a:spcPct val="0"/>
              </a:spcAft>
              <a:buSzTx/>
              <a:buNone/>
            </a:pPr>
            <a:r>
              <a:rPr lang="en-US" altLang="en-US" dirty="0">
                <a:solidFill>
                  <a:srgbClr val="222426"/>
                </a:solidFill>
              </a:rPr>
              <a:t>Here we have an abstract class Animal that has an abstract method </a:t>
            </a:r>
            <a:r>
              <a:rPr lang="en-US" altLang="en-US" sz="1600" dirty="0" err="1">
                <a:solidFill>
                  <a:srgbClr val="222426"/>
                </a:solidFill>
              </a:rPr>
              <a:t>animalSound</a:t>
            </a:r>
            <a:r>
              <a:rPr lang="en-US" altLang="en-US" sz="1600" dirty="0">
                <a:solidFill>
                  <a:srgbClr val="222426"/>
                </a:solidFill>
              </a:rPr>
              <a:t>()</a:t>
            </a:r>
            <a:r>
              <a:rPr lang="en-US" altLang="en-US" dirty="0">
                <a:solidFill>
                  <a:srgbClr val="222426"/>
                </a:solidFill>
              </a:rPr>
              <a:t>, since the animal sound differs from one animal to another, there is no point in giving the implementation to this method as every child class must override this method to give its own implementation details. That’s why we made it abstract.</a:t>
            </a:r>
            <a:endParaRPr lang="en-US" altLang="en-US" sz="1200" dirty="0"/>
          </a:p>
          <a:p>
            <a:pPr marL="0" lvl="0" indent="0" algn="just" eaLnBrk="0" fontAlgn="base" hangingPunct="0">
              <a:lnSpc>
                <a:spcPct val="100000"/>
              </a:lnSpc>
              <a:spcBef>
                <a:spcPct val="0"/>
              </a:spcBef>
              <a:spcAft>
                <a:spcPct val="0"/>
              </a:spcAft>
              <a:buSzTx/>
              <a:buNone/>
            </a:pPr>
            <a:endParaRPr lang="en-US" altLang="en-US" dirty="0" smtClean="0">
              <a:solidFill>
                <a:srgbClr val="222426"/>
              </a:solidFill>
            </a:endParaRPr>
          </a:p>
          <a:p>
            <a:pPr marL="0" lvl="0" indent="0" algn="just" eaLnBrk="0" fontAlgn="base" hangingPunct="0">
              <a:lnSpc>
                <a:spcPct val="100000"/>
              </a:lnSpc>
              <a:spcBef>
                <a:spcPct val="0"/>
              </a:spcBef>
              <a:spcAft>
                <a:spcPct val="0"/>
              </a:spcAft>
              <a:buSzTx/>
              <a:buNone/>
            </a:pPr>
            <a:r>
              <a:rPr lang="en-US" altLang="en-US" dirty="0" smtClean="0">
                <a:solidFill>
                  <a:srgbClr val="222426"/>
                </a:solidFill>
              </a:rPr>
              <a:t>Now </a:t>
            </a:r>
            <a:r>
              <a:rPr lang="en-US" altLang="en-US" dirty="0">
                <a:solidFill>
                  <a:srgbClr val="222426"/>
                </a:solidFill>
              </a:rPr>
              <a:t>each animal must have a sound, by making this method abstract we </a:t>
            </a:r>
            <a:r>
              <a:rPr lang="en-US" altLang="en-US" b="1" dirty="0">
                <a:solidFill>
                  <a:srgbClr val="222426"/>
                </a:solidFill>
              </a:rPr>
              <a:t>made it compulsory to the child class to give implementation details to this method</a:t>
            </a:r>
            <a:r>
              <a:rPr lang="en-US" altLang="en-US" dirty="0">
                <a:solidFill>
                  <a:srgbClr val="222426"/>
                </a:solidFill>
              </a:rPr>
              <a:t>. This way we ensures that every animal has a sound.</a:t>
            </a:r>
            <a:endParaRPr lang="en-US" altLang="en-US" sz="3600" dirty="0"/>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28, 2023</a:t>
            </a:fld>
            <a:endParaRPr lang="en-US" dirty="0"/>
          </a:p>
        </p:txBody>
      </p:sp>
    </p:spTree>
    <p:extLst>
      <p:ext uri="{BB962C8B-B14F-4D97-AF65-F5344CB8AC3E}">
        <p14:creationId xmlns:p14="http://schemas.microsoft.com/office/powerpoint/2010/main" val="3658741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encapsulation</a:t>
            </a:r>
            <a:endParaRPr lang="en-US" b="1"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330CF0F-2992-4812-A2BD-C038BC9AA5D1}" type="slidenum">
              <a:rPr lang="en-US" smtClean="0"/>
              <a:pPr/>
              <a:t>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1, 2023</a:t>
            </a:fld>
            <a:endParaRPr lang="en-US" dirty="0"/>
          </a:p>
        </p:txBody>
      </p:sp>
      <p:pic>
        <p:nvPicPr>
          <p:cNvPr id="6" name="Picture 2" descr="java"/>
          <p:cNvPicPr>
            <a:picLocks noChangeAspect="1" noChangeArrowheads="1"/>
          </p:cNvPicPr>
          <p:nvPr/>
        </p:nvPicPr>
        <p:blipFill rotWithShape="1">
          <a:blip r:embed="rId2">
            <a:extLst>
              <a:ext uri="{28A0092B-C50C-407E-A947-70E740481C1C}">
                <a14:useLocalDpi xmlns:a14="http://schemas.microsoft.com/office/drawing/2010/main" val="0"/>
              </a:ext>
            </a:extLst>
          </a:blip>
          <a:srcRect b="10097"/>
          <a:stretch/>
        </p:blipFill>
        <p:spPr bwMode="auto">
          <a:xfrm>
            <a:off x="1794443" y="1505596"/>
            <a:ext cx="8730112" cy="4646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793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Encapsulation example</a:t>
            </a:r>
            <a:endParaRPr lang="en-US" b="1"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1, 2023</a:t>
            </a:fld>
            <a:endParaRPr lang="en-US" dirty="0"/>
          </a:p>
        </p:txBody>
      </p:sp>
      <p:sp>
        <p:nvSpPr>
          <p:cNvPr id="7" name="Rectangle 2"/>
          <p:cNvSpPr>
            <a:spLocks noGrp="1" noChangeArrowheads="1"/>
          </p:cNvSpPr>
          <p:nvPr>
            <p:ph idx="1"/>
          </p:nvPr>
        </p:nvSpPr>
        <p:spPr bwMode="auto">
          <a:xfrm>
            <a:off x="1500907" y="1663532"/>
            <a:ext cx="9582729" cy="4431983"/>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C678DD"/>
                </a:solidFill>
                <a:effectLst/>
                <a:latin typeface="Droid Sans Mono"/>
              </a:rPr>
              <a:t>class</a:t>
            </a:r>
            <a:r>
              <a:rPr kumimoji="0" lang="en-US" altLang="en-US" sz="3600" b="0" i="0" u="none" strike="noStrike" cap="none" normalizeH="0" baseline="0" dirty="0" smtClean="0">
                <a:ln>
                  <a:noFill/>
                </a:ln>
                <a:solidFill>
                  <a:srgbClr val="D3D3D3"/>
                </a:solidFill>
                <a:effectLst/>
                <a:latin typeface="Droid Sans Mono"/>
              </a:rPr>
              <a:t> </a:t>
            </a:r>
            <a:r>
              <a:rPr kumimoji="0" lang="en-US" altLang="en-US" sz="3600" b="0" i="0" u="none" strike="noStrike" cap="none" normalizeH="0" baseline="0" dirty="0" smtClean="0">
                <a:ln>
                  <a:noFill/>
                </a:ln>
                <a:solidFill>
                  <a:srgbClr val="E6C07B"/>
                </a:solidFill>
                <a:effectLst/>
                <a:latin typeface="Droid Sans Mono"/>
              </a:rPr>
              <a:t>Rectangle</a:t>
            </a:r>
            <a:r>
              <a:rPr kumimoji="0" lang="en-US" altLang="en-US" sz="3600" b="0" i="0" u="none" strike="noStrike" cap="none" normalizeH="0" baseline="0" dirty="0" smtClean="0">
                <a:ln>
                  <a:noFill/>
                </a:ln>
                <a:solidFill>
                  <a:srgbClr val="D3D3D3"/>
                </a:solidFill>
                <a:effectLst/>
                <a:latin typeface="Droid Sans Mon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C678DD"/>
                </a:solidFill>
                <a:effectLst/>
                <a:latin typeface="Droid Sans Mono"/>
              </a:rPr>
              <a:t>	</a:t>
            </a:r>
            <a:r>
              <a:rPr lang="en-US" altLang="en-US" sz="3600" dirty="0" smtClean="0">
                <a:solidFill>
                  <a:srgbClr val="D3D3D3"/>
                </a:solidFill>
                <a:latin typeface="Droid Sans Mono"/>
              </a:rPr>
              <a:t>	public </a:t>
            </a:r>
            <a:r>
              <a:rPr kumimoji="0" lang="en-US" altLang="en-US" sz="3600" b="0" i="0" u="none" strike="noStrike" cap="none" normalizeH="0" baseline="0" dirty="0" err="1" smtClean="0">
                <a:ln>
                  <a:noFill/>
                </a:ln>
                <a:solidFill>
                  <a:srgbClr val="C678DD"/>
                </a:solidFill>
                <a:effectLst/>
                <a:latin typeface="Droid Sans Mono"/>
              </a:rPr>
              <a:t>int</a:t>
            </a:r>
            <a:r>
              <a:rPr kumimoji="0" lang="en-US" altLang="en-US" sz="3600" b="0" i="0" u="none" strike="noStrike" cap="none" normalizeH="0" baseline="0" dirty="0" smtClean="0">
                <a:ln>
                  <a:noFill/>
                </a:ln>
                <a:solidFill>
                  <a:srgbClr val="D3D3D3"/>
                </a:solidFill>
                <a:effectLst/>
                <a:latin typeface="Droid Sans Mono"/>
              </a:rPr>
              <a:t> length;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solidFill>
                  <a:srgbClr val="D3D3D3"/>
                </a:solidFill>
                <a:latin typeface="Droid Sans Mono"/>
              </a:rPr>
              <a:t>	</a:t>
            </a:r>
            <a:r>
              <a:rPr lang="en-US" altLang="en-US" sz="3600" dirty="0" smtClean="0">
                <a:solidFill>
                  <a:srgbClr val="D3D3D3"/>
                </a:solidFill>
                <a:latin typeface="Droid Sans Mono"/>
              </a:rPr>
              <a:t>	public </a:t>
            </a:r>
            <a:r>
              <a:rPr kumimoji="0" lang="en-US" altLang="en-US" sz="3600" b="0" i="0" u="none" strike="noStrike" cap="none" normalizeH="0" baseline="0" dirty="0" err="1" smtClean="0">
                <a:ln>
                  <a:noFill/>
                </a:ln>
                <a:solidFill>
                  <a:srgbClr val="C678DD"/>
                </a:solidFill>
                <a:effectLst/>
                <a:latin typeface="Droid Sans Mono"/>
              </a:rPr>
              <a:t>int</a:t>
            </a:r>
            <a:r>
              <a:rPr kumimoji="0" lang="en-US" altLang="en-US" sz="3600" b="0" i="0" u="none" strike="noStrike" cap="none" normalizeH="0" baseline="0" dirty="0" smtClean="0">
                <a:ln>
                  <a:noFill/>
                </a:ln>
                <a:solidFill>
                  <a:srgbClr val="C678DD"/>
                </a:solidFill>
                <a:effectLst/>
                <a:latin typeface="Droid Sans Mono"/>
              </a:rPr>
              <a:t> </a:t>
            </a:r>
            <a:r>
              <a:rPr kumimoji="0" lang="en-US" altLang="en-US" sz="3600" b="0" i="0" u="none" strike="noStrike" cap="none" normalizeH="0" baseline="0" dirty="0" smtClean="0">
                <a:ln>
                  <a:noFill/>
                </a:ln>
                <a:solidFill>
                  <a:srgbClr val="D3D3D3"/>
                </a:solidFill>
                <a:effectLst/>
                <a:latin typeface="Droid Sans Mono"/>
              </a:rPr>
              <a:t>breadth;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solidFill>
                  <a:srgbClr val="D3D3D3"/>
                </a:solidFill>
                <a:latin typeface="Droid Sans Mono"/>
              </a:rPr>
              <a:t>	</a:t>
            </a:r>
            <a:r>
              <a:rPr lang="en-US" altLang="en-US" sz="3600" dirty="0" smtClean="0">
                <a:solidFill>
                  <a:srgbClr val="D3D3D3"/>
                </a:solidFill>
                <a:latin typeface="Droid Sans Mono"/>
              </a:rPr>
              <a:t>	public </a:t>
            </a:r>
            <a:r>
              <a:rPr kumimoji="0" lang="en-US" altLang="en-US" sz="3600" b="0" i="0" u="none" strike="noStrike" cap="none" normalizeH="0" baseline="0" dirty="0" err="1" smtClean="0">
                <a:ln>
                  <a:noFill/>
                </a:ln>
                <a:solidFill>
                  <a:srgbClr val="C678DD"/>
                </a:solidFill>
                <a:effectLst/>
                <a:latin typeface="Droid Sans Mono"/>
              </a:rPr>
              <a:t>int</a:t>
            </a:r>
            <a:r>
              <a:rPr kumimoji="0" lang="en-US" altLang="en-US" sz="3600" b="0" i="0" u="none" strike="noStrike" cap="none" normalizeH="0" baseline="0" dirty="0" smtClean="0">
                <a:ln>
                  <a:noFill/>
                </a:ln>
                <a:solidFill>
                  <a:srgbClr val="D3D3D3"/>
                </a:solidFill>
                <a:effectLst/>
                <a:latin typeface="Droid Sans Mono"/>
              </a:rPr>
              <a:t> </a:t>
            </a:r>
            <a:r>
              <a:rPr kumimoji="0" lang="en-US" altLang="en-US" sz="3600" b="0" i="0" u="none" strike="noStrike" cap="none" normalizeH="0" baseline="0" dirty="0" err="1" smtClean="0">
                <a:ln>
                  <a:noFill/>
                </a:ln>
                <a:solidFill>
                  <a:srgbClr val="61AEEE"/>
                </a:solidFill>
                <a:effectLst/>
                <a:latin typeface="Droid Sans Mono"/>
              </a:rPr>
              <a:t>getArea</a:t>
            </a:r>
            <a:r>
              <a:rPr kumimoji="0" lang="en-US" altLang="en-US" sz="3600" b="0" i="0" u="none" strike="noStrike" cap="none" normalizeH="0" baseline="0" dirty="0" smtClean="0">
                <a:ln>
                  <a:noFill/>
                </a:ln>
                <a:solidFill>
                  <a:srgbClr val="D3D3D3"/>
                </a:solidFill>
                <a:effectLst/>
                <a:latin typeface="Droid Sans Mon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C678DD"/>
                </a:solidFill>
                <a:effectLst/>
                <a:latin typeface="Droid Sans Mono"/>
              </a:rPr>
              <a:t>			return</a:t>
            </a:r>
            <a:r>
              <a:rPr kumimoji="0" lang="en-US" altLang="en-US" sz="3600" b="0" i="0" u="none" strike="noStrike" cap="none" normalizeH="0" baseline="0" dirty="0" smtClean="0">
                <a:ln>
                  <a:noFill/>
                </a:ln>
                <a:solidFill>
                  <a:srgbClr val="D3D3D3"/>
                </a:solidFill>
                <a:effectLst/>
                <a:latin typeface="Droid Sans Mono"/>
              </a:rPr>
              <a:t> length * breadth;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solidFill>
                  <a:srgbClr val="D3D3D3"/>
                </a:solidFill>
                <a:latin typeface="Droid Sans Mono"/>
              </a:rPr>
              <a:t>	</a:t>
            </a:r>
            <a:r>
              <a:rPr lang="en-US" altLang="en-US" sz="3600" dirty="0" smtClean="0">
                <a:solidFill>
                  <a:srgbClr val="D3D3D3"/>
                </a:solidFill>
                <a:latin typeface="Droid Sans Mono"/>
              </a:rPr>
              <a:t>	</a:t>
            </a:r>
            <a:r>
              <a:rPr kumimoji="0" lang="en-US" altLang="en-US" sz="3600" b="0" i="0" u="none" strike="noStrike" cap="none" normalizeH="0" baseline="0" dirty="0" smtClean="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D3D3D3"/>
                </a:solidFill>
                <a:effectLst/>
                <a:latin typeface="Droid Sans Mono"/>
              </a:rPr>
              <a:t>};</a:t>
            </a:r>
            <a:r>
              <a:rPr kumimoji="0" lang="en-US" altLang="en-US" sz="2800" b="0" i="0" u="none" strike="noStrike" cap="none" normalizeH="0" baseline="0" dirty="0" smtClean="0">
                <a:ln>
                  <a:noFill/>
                </a:ln>
                <a:solidFill>
                  <a:schemeClr val="tx1"/>
                </a:solidFill>
                <a:effectLst/>
              </a:rPr>
              <a:t> </a:t>
            </a:r>
            <a:endParaRPr kumimoji="0" lang="en-US" altLang="en-US" sz="6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8493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Encapsulation: data hiding</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Encapsulation </a:t>
            </a:r>
            <a:r>
              <a:rPr lang="en-US" dirty="0"/>
              <a:t>is also known as </a:t>
            </a:r>
            <a:r>
              <a:rPr lang="en-US" dirty="0" smtClean="0"/>
              <a:t>“</a:t>
            </a:r>
            <a:r>
              <a:rPr lang="en-US" b="1" dirty="0" smtClean="0"/>
              <a:t>Data</a:t>
            </a:r>
            <a:r>
              <a:rPr lang="en-US" b="1" dirty="0"/>
              <a:t> Hiding</a:t>
            </a:r>
            <a:r>
              <a:rPr lang="en-US" dirty="0"/>
              <a:t>“.</a:t>
            </a:r>
          </a:p>
          <a:p>
            <a:pPr marL="0" lvl="0" indent="0" eaLnBrk="0" fontAlgn="base" hangingPunct="0">
              <a:lnSpc>
                <a:spcPct val="100000"/>
              </a:lnSpc>
              <a:spcBef>
                <a:spcPct val="0"/>
              </a:spcBef>
              <a:spcAft>
                <a:spcPct val="0"/>
              </a:spcAft>
              <a:buSzTx/>
              <a:buNone/>
            </a:pPr>
            <a:endParaRPr lang="en-US" altLang="en-US" b="1" dirty="0" smtClean="0">
              <a:solidFill>
                <a:srgbClr val="000000"/>
              </a:solidFill>
            </a:endParaRPr>
          </a:p>
          <a:p>
            <a:pPr eaLnBrk="0" fontAlgn="base" hangingPunct="0">
              <a:lnSpc>
                <a:spcPct val="100000"/>
              </a:lnSpc>
              <a:spcBef>
                <a:spcPct val="0"/>
              </a:spcBef>
              <a:spcAft>
                <a:spcPct val="0"/>
              </a:spcAft>
              <a:buSzTx/>
            </a:pPr>
            <a:r>
              <a:rPr lang="en-US" altLang="en-US" b="1" dirty="0" smtClean="0">
                <a:solidFill>
                  <a:srgbClr val="000000"/>
                </a:solidFill>
              </a:rPr>
              <a:t>Encapsulation</a:t>
            </a:r>
            <a:r>
              <a:rPr lang="en-US" altLang="en-US" dirty="0" smtClean="0">
                <a:solidFill>
                  <a:srgbClr val="000000"/>
                </a:solidFill>
              </a:rPr>
              <a:t> ensures </a:t>
            </a:r>
            <a:r>
              <a:rPr lang="en-US" altLang="en-US" dirty="0">
                <a:solidFill>
                  <a:srgbClr val="000000"/>
                </a:solidFill>
              </a:rPr>
              <a:t>that "sensitive" data is hidden from users</a:t>
            </a:r>
            <a:r>
              <a:rPr lang="en-US" altLang="en-US" dirty="0" smtClean="0">
                <a:solidFill>
                  <a:srgbClr val="000000"/>
                </a:solidFill>
              </a:rPr>
              <a:t>.</a:t>
            </a:r>
          </a:p>
          <a:p>
            <a:pPr marL="0" lvl="0" indent="0" eaLnBrk="0" fontAlgn="base" hangingPunct="0">
              <a:lnSpc>
                <a:spcPct val="100000"/>
              </a:lnSpc>
              <a:spcBef>
                <a:spcPct val="0"/>
              </a:spcBef>
              <a:spcAft>
                <a:spcPct val="0"/>
              </a:spcAft>
              <a:buSzTx/>
              <a:buNone/>
            </a:pPr>
            <a:endParaRPr lang="en-US" altLang="en-US" dirty="0" smtClean="0">
              <a:solidFill>
                <a:srgbClr val="000000"/>
              </a:solidFill>
            </a:endParaRPr>
          </a:p>
          <a:p>
            <a:pPr eaLnBrk="0" fontAlgn="base" hangingPunct="0">
              <a:lnSpc>
                <a:spcPct val="100000"/>
              </a:lnSpc>
              <a:spcBef>
                <a:spcPct val="0"/>
              </a:spcBef>
              <a:spcAft>
                <a:spcPct val="0"/>
              </a:spcAft>
              <a:buSzTx/>
            </a:pPr>
            <a:r>
              <a:rPr lang="en-US" altLang="en-US" dirty="0" smtClean="0">
                <a:solidFill>
                  <a:srgbClr val="000000"/>
                </a:solidFill>
              </a:rPr>
              <a:t>To </a:t>
            </a:r>
            <a:r>
              <a:rPr lang="en-US" altLang="en-US" dirty="0">
                <a:solidFill>
                  <a:srgbClr val="000000"/>
                </a:solidFill>
              </a:rPr>
              <a:t>achieve </a:t>
            </a:r>
            <a:r>
              <a:rPr lang="en-US" altLang="en-US" dirty="0" smtClean="0">
                <a:solidFill>
                  <a:srgbClr val="000000"/>
                </a:solidFill>
              </a:rPr>
              <a:t>this:</a:t>
            </a:r>
            <a:endParaRPr lang="en-US" altLang="en-US" dirty="0"/>
          </a:p>
          <a:p>
            <a:pPr marL="914400" lvl="1" indent="-457200" eaLnBrk="0" fontAlgn="base" hangingPunct="0">
              <a:lnSpc>
                <a:spcPct val="100000"/>
              </a:lnSpc>
              <a:spcBef>
                <a:spcPct val="0"/>
              </a:spcBef>
              <a:spcAft>
                <a:spcPct val="0"/>
              </a:spcAft>
              <a:buSzTx/>
              <a:buFont typeface="+mj-lt"/>
              <a:buAutoNum type="arabicPeriod"/>
            </a:pPr>
            <a:r>
              <a:rPr lang="en-US" altLang="en-US" dirty="0">
                <a:solidFill>
                  <a:srgbClr val="000000"/>
                </a:solidFill>
              </a:rPr>
              <a:t>declare class </a:t>
            </a:r>
            <a:r>
              <a:rPr lang="en-US" altLang="en-US" dirty="0" smtClean="0">
                <a:solidFill>
                  <a:srgbClr val="000000"/>
                </a:solidFill>
              </a:rPr>
              <a:t>variables/instance variables (attributes) </a:t>
            </a:r>
            <a:r>
              <a:rPr lang="en-US" altLang="en-US" dirty="0">
                <a:solidFill>
                  <a:srgbClr val="000000"/>
                </a:solidFill>
              </a:rPr>
              <a:t>as </a:t>
            </a:r>
            <a:r>
              <a:rPr lang="en-US" altLang="en-US" dirty="0" smtClean="0">
                <a:solidFill>
                  <a:srgbClr val="DC143C"/>
                </a:solidFill>
              </a:rPr>
              <a:t>private </a:t>
            </a:r>
            <a:r>
              <a:rPr lang="en-US" dirty="0"/>
              <a:t>so that they cannot be accessed directly from outside the class. </a:t>
            </a:r>
            <a:endParaRPr lang="en-US" altLang="en-US" dirty="0">
              <a:solidFill>
                <a:srgbClr val="000000"/>
              </a:solidFill>
            </a:endParaRPr>
          </a:p>
          <a:p>
            <a:pPr marL="914400" lvl="1" indent="-457200" eaLnBrk="0" fontAlgn="base" hangingPunct="0">
              <a:lnSpc>
                <a:spcPct val="100000"/>
              </a:lnSpc>
              <a:spcBef>
                <a:spcPct val="0"/>
              </a:spcBef>
              <a:spcAft>
                <a:spcPct val="0"/>
              </a:spcAft>
              <a:buSzTx/>
              <a:buFont typeface="+mj-lt"/>
              <a:buAutoNum type="arabicPeriod"/>
            </a:pPr>
            <a:r>
              <a:rPr lang="en-US" altLang="en-US" dirty="0">
                <a:solidFill>
                  <a:srgbClr val="000000"/>
                </a:solidFill>
              </a:rPr>
              <a:t>provide </a:t>
            </a:r>
            <a:r>
              <a:rPr lang="en-US" altLang="en-US" dirty="0">
                <a:solidFill>
                  <a:srgbClr val="FF0000"/>
                </a:solidFill>
              </a:rPr>
              <a:t>public</a:t>
            </a:r>
            <a:r>
              <a:rPr lang="en-US" altLang="en-US" dirty="0">
                <a:solidFill>
                  <a:srgbClr val="000000"/>
                </a:solidFill>
              </a:rPr>
              <a:t> </a:t>
            </a:r>
            <a:r>
              <a:rPr lang="en-US" altLang="en-US" b="1" dirty="0">
                <a:solidFill>
                  <a:srgbClr val="000000"/>
                </a:solidFill>
              </a:rPr>
              <a:t>get</a:t>
            </a:r>
            <a:r>
              <a:rPr lang="en-US" altLang="en-US" dirty="0">
                <a:solidFill>
                  <a:srgbClr val="000000"/>
                </a:solidFill>
              </a:rPr>
              <a:t> and </a:t>
            </a:r>
            <a:r>
              <a:rPr lang="en-US" altLang="en-US" b="1" dirty="0">
                <a:solidFill>
                  <a:srgbClr val="000000"/>
                </a:solidFill>
              </a:rPr>
              <a:t>set</a:t>
            </a:r>
            <a:r>
              <a:rPr lang="en-US" altLang="en-US" dirty="0">
                <a:solidFill>
                  <a:srgbClr val="000000"/>
                </a:solidFill>
              </a:rPr>
              <a:t> methods to access and update the value of a </a:t>
            </a:r>
            <a:r>
              <a:rPr lang="en-US" altLang="en-US" dirty="0">
                <a:solidFill>
                  <a:srgbClr val="DC143C"/>
                </a:solidFill>
              </a:rPr>
              <a:t>private</a:t>
            </a:r>
            <a:r>
              <a:rPr lang="en-US" altLang="en-US" dirty="0">
                <a:solidFill>
                  <a:srgbClr val="000000"/>
                </a:solidFill>
              </a:rPr>
              <a:t> variable</a:t>
            </a:r>
          </a:p>
          <a:p>
            <a:pPr algn="just"/>
            <a:endParaRPr lang="en-US" dirty="0" smtClean="0"/>
          </a:p>
          <a:p>
            <a:pPr algn="just"/>
            <a:r>
              <a:rPr lang="en-US" dirty="0" smtClean="0"/>
              <a:t>User </a:t>
            </a:r>
            <a:r>
              <a:rPr lang="en-US" dirty="0"/>
              <a:t>would not be knowing what is going on behind the scene. They would only be knowing that </a:t>
            </a:r>
            <a:r>
              <a:rPr lang="en-US" b="1" u="sng" dirty="0"/>
              <a:t>to update a field call set method </a:t>
            </a:r>
            <a:r>
              <a:rPr lang="en-US" dirty="0"/>
              <a:t>and </a:t>
            </a:r>
            <a:r>
              <a:rPr lang="en-US" b="1" u="sng" dirty="0"/>
              <a:t>to read a field call get method</a:t>
            </a:r>
            <a:r>
              <a:rPr lang="en-US" dirty="0"/>
              <a:t> but what these set and get methods are doing is purely hidden from them</a:t>
            </a:r>
            <a:r>
              <a:rPr lang="en-US" dirty="0" smtClean="0"/>
              <a:t>.</a:t>
            </a:r>
          </a:p>
          <a:p>
            <a:pPr algn="just"/>
            <a:r>
              <a:rPr lang="en-US" dirty="0"/>
              <a:t>It keeps the data and the code safe from external interference</a:t>
            </a:r>
            <a:r>
              <a:rPr lang="en-US" dirty="0" smtClean="0"/>
              <a:t>.</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1, 2023</a:t>
            </a:fld>
            <a:endParaRPr lang="en-US" dirty="0"/>
          </a:p>
        </p:txBody>
      </p:sp>
      <p:sp>
        <p:nvSpPr>
          <p:cNvPr id="6"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7666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Encapsulation: advantages/benefits</a:t>
            </a:r>
            <a:endParaRPr lang="en-US" dirty="0"/>
          </a:p>
        </p:txBody>
      </p:sp>
      <p:sp>
        <p:nvSpPr>
          <p:cNvPr id="3" name="Content Placeholder 2"/>
          <p:cNvSpPr>
            <a:spLocks noGrp="1"/>
          </p:cNvSpPr>
          <p:nvPr>
            <p:ph idx="1"/>
          </p:nvPr>
        </p:nvSpPr>
        <p:spPr/>
        <p:txBody>
          <a:bodyPr>
            <a:normAutofit lnSpcReduction="10000"/>
          </a:bodyPr>
          <a:lstStyle/>
          <a:p>
            <a:r>
              <a:rPr lang="en-US" dirty="0" smtClean="0"/>
              <a:t>Better Organization, Maintainability </a:t>
            </a:r>
            <a:r>
              <a:rPr lang="en-US" dirty="0"/>
              <a:t>and </a:t>
            </a:r>
            <a:r>
              <a:rPr lang="en-US" dirty="0" smtClean="0"/>
              <a:t>Reuse of the large codebase.</a:t>
            </a:r>
          </a:p>
          <a:p>
            <a:endParaRPr lang="en-US" dirty="0" smtClean="0"/>
          </a:p>
          <a:p>
            <a:r>
              <a:rPr lang="en-US" dirty="0" smtClean="0"/>
              <a:t>Enables </a:t>
            </a:r>
            <a:r>
              <a:rPr lang="en-US" dirty="0"/>
              <a:t>you to set variables as red or write-only. </a:t>
            </a:r>
            <a:r>
              <a:rPr lang="en-US" dirty="0"/>
              <a:t>Better control of class attributes and methods, </a:t>
            </a:r>
            <a:r>
              <a:rPr lang="en-US" dirty="0" smtClean="0"/>
              <a:t>hence </a:t>
            </a:r>
            <a:r>
              <a:rPr lang="en-US" smtClean="0"/>
              <a:t>increase security.</a:t>
            </a:r>
            <a:endParaRPr lang="en-US" dirty="0" smtClean="0"/>
          </a:p>
          <a:p>
            <a:endParaRPr lang="en-US" dirty="0" smtClean="0"/>
          </a:p>
          <a:p>
            <a:pPr algn="just"/>
            <a:r>
              <a:rPr lang="en-US" dirty="0" smtClean="0"/>
              <a:t>With </a:t>
            </a:r>
            <a:r>
              <a:rPr lang="en-US" dirty="0"/>
              <a:t>encapsulation, it's easy to change and adapt to new </a:t>
            </a:r>
            <a:r>
              <a:rPr lang="en-US" dirty="0" smtClean="0"/>
              <a:t>requirements. </a:t>
            </a:r>
            <a:r>
              <a:rPr lang="en-US" dirty="0"/>
              <a:t>Changes made to one part of the code can be successfully implemented without affecting any other part of the code.</a:t>
            </a:r>
            <a:endParaRPr lang="en-US" dirty="0" smtClean="0"/>
          </a:p>
          <a:p>
            <a:endParaRPr lang="en-US" dirty="0" smtClean="0"/>
          </a:p>
          <a:p>
            <a:r>
              <a:rPr lang="en-US" dirty="0" smtClean="0"/>
              <a:t>The encapsulated </a:t>
            </a:r>
            <a:r>
              <a:rPr lang="en-US" dirty="0"/>
              <a:t>class is easy to test, so it is also better for unit testing.</a:t>
            </a:r>
          </a:p>
          <a:p>
            <a:pPr marL="0" indent="0">
              <a:buNone/>
            </a:pP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1, 2023</a:t>
            </a:fld>
            <a:endParaRPr lang="en-US" dirty="0"/>
          </a:p>
        </p:txBody>
      </p:sp>
    </p:spTree>
    <p:extLst>
      <p:ext uri="{BB962C8B-B14F-4D97-AF65-F5344CB8AC3E}">
        <p14:creationId xmlns:p14="http://schemas.microsoft.com/office/powerpoint/2010/main" val="3841519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Defining Encapsulation </a:t>
            </a:r>
            <a:endParaRPr lang="en-US" b="1" dirty="0"/>
          </a:p>
        </p:txBody>
      </p:sp>
      <p:sp>
        <p:nvSpPr>
          <p:cNvPr id="3" name="Content Placeholder 2"/>
          <p:cNvSpPr>
            <a:spLocks noGrp="1"/>
          </p:cNvSpPr>
          <p:nvPr>
            <p:ph idx="1"/>
          </p:nvPr>
        </p:nvSpPr>
        <p:spPr/>
        <p:txBody>
          <a:bodyPr>
            <a:normAutofit/>
          </a:bodyPr>
          <a:lstStyle/>
          <a:p>
            <a:r>
              <a:rPr lang="en-US" b="1" dirty="0" smtClean="0"/>
              <a:t>Encapsulation</a:t>
            </a:r>
            <a:r>
              <a:rPr lang="en-US" dirty="0" smtClean="0"/>
              <a:t> </a:t>
            </a:r>
            <a:r>
              <a:rPr lang="en-US" dirty="0"/>
              <a:t>is one of the four important OOP concepts</a:t>
            </a:r>
            <a:r>
              <a:rPr lang="en-US" dirty="0" smtClean="0"/>
              <a:t>.</a:t>
            </a:r>
          </a:p>
          <a:p>
            <a:r>
              <a:rPr lang="en-US" dirty="0" smtClean="0"/>
              <a:t>It </a:t>
            </a:r>
            <a:r>
              <a:rPr lang="en-US" dirty="0"/>
              <a:t>refers to </a:t>
            </a:r>
            <a:r>
              <a:rPr lang="en-US" dirty="0" smtClean="0"/>
              <a:t>two </a:t>
            </a:r>
            <a:r>
              <a:rPr lang="en-US" dirty="0"/>
              <a:t>related but distinct </a:t>
            </a:r>
            <a:r>
              <a:rPr lang="en-US" dirty="0" smtClean="0"/>
              <a:t>notions:</a:t>
            </a:r>
            <a:endParaRPr lang="en-US" baseline="30000" dirty="0" smtClean="0"/>
          </a:p>
          <a:p>
            <a:pPr marL="914400" lvl="1" indent="-457200">
              <a:buFont typeface="+mj-lt"/>
              <a:buAutoNum type="arabicPeriod"/>
            </a:pPr>
            <a:r>
              <a:rPr lang="en-US" dirty="0" smtClean="0"/>
              <a:t>A </a:t>
            </a:r>
            <a:r>
              <a:rPr lang="en-US" dirty="0"/>
              <a:t>language construct that facilitates the bundling </a:t>
            </a:r>
            <a:r>
              <a:rPr lang="en-US" dirty="0" smtClean="0"/>
              <a:t>of variables (data) </a:t>
            </a:r>
            <a:r>
              <a:rPr lang="en-US" dirty="0"/>
              <a:t>with </a:t>
            </a:r>
            <a:r>
              <a:rPr lang="en-US" dirty="0" smtClean="0"/>
              <a:t>the methods (code) </a:t>
            </a:r>
            <a:r>
              <a:rPr lang="en-US" dirty="0"/>
              <a:t>operating on those </a:t>
            </a:r>
            <a:r>
              <a:rPr lang="en-US" dirty="0" smtClean="0"/>
              <a:t>data into a single unit ----class.</a:t>
            </a:r>
          </a:p>
          <a:p>
            <a:pPr marL="914400" lvl="1" indent="-457200">
              <a:buFont typeface="+mj-lt"/>
              <a:buAutoNum type="arabicPeriod"/>
            </a:pPr>
            <a:r>
              <a:rPr lang="en-US" dirty="0"/>
              <a:t>A language mechanism for restricting direct access to some of the object's components.</a:t>
            </a:r>
          </a:p>
          <a:p>
            <a:pPr marL="457200" lvl="1" indent="0">
              <a:buNone/>
            </a:pPr>
            <a:endParaRPr lang="en-US" dirty="0"/>
          </a:p>
          <a:p>
            <a:pPr marL="0" indent="0">
              <a:buNone/>
            </a:pPr>
            <a:endParaRPr lang="en-US" b="1" dirty="0" smtClean="0"/>
          </a:p>
        </p:txBody>
      </p:sp>
      <p:sp>
        <p:nvSpPr>
          <p:cNvPr id="4" name="Slide Number Placeholder 3"/>
          <p:cNvSpPr>
            <a:spLocks noGrp="1"/>
          </p:cNvSpPr>
          <p:nvPr>
            <p:ph type="sldNum" sz="quarter" idx="12"/>
          </p:nvPr>
        </p:nvSpPr>
        <p:spPr/>
        <p:txBody>
          <a:bodyPr/>
          <a:lstStyle/>
          <a:p>
            <a:fld id="{8330CF0F-2992-4812-A2BD-C038BC9AA5D1}" type="slidenum">
              <a:rPr lang="en-US" smtClean="0"/>
              <a:pPr/>
              <a:t>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1, 2023</a:t>
            </a:fld>
            <a:endParaRPr lang="en-US" dirty="0"/>
          </a:p>
        </p:txBody>
      </p:sp>
    </p:spTree>
    <p:extLst>
      <p:ext uri="{BB962C8B-B14F-4D97-AF65-F5344CB8AC3E}">
        <p14:creationId xmlns:p14="http://schemas.microsoft.com/office/powerpoint/2010/main" val="608543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Encapsulation</a:t>
            </a:r>
            <a:endParaRPr lang="en-US" dirty="0"/>
          </a:p>
        </p:txBody>
      </p:sp>
      <p:sp>
        <p:nvSpPr>
          <p:cNvPr id="3" name="Content Placeholder 2"/>
          <p:cNvSpPr>
            <a:spLocks noGrp="1"/>
          </p:cNvSpPr>
          <p:nvPr>
            <p:ph idx="1"/>
          </p:nvPr>
        </p:nvSpPr>
        <p:spPr>
          <a:xfrm>
            <a:off x="803565" y="1311564"/>
            <a:ext cx="10732654" cy="5134349"/>
          </a:xfrm>
        </p:spPr>
        <p:txBody>
          <a:bodyPr>
            <a:normAutofit fontScale="62500" lnSpcReduction="20000"/>
          </a:bodyPr>
          <a:lstStyle/>
          <a:p>
            <a:pPr marL="0" indent="0">
              <a:buNone/>
            </a:pPr>
            <a:r>
              <a:rPr lang="en-US" sz="2900" b="1" dirty="0" smtClean="0">
                <a:solidFill>
                  <a:srgbClr val="FF0000"/>
                </a:solidFill>
              </a:rPr>
              <a:t>Real World </a:t>
            </a:r>
            <a:r>
              <a:rPr lang="en-US" sz="2900" b="1" dirty="0" smtClean="0">
                <a:solidFill>
                  <a:srgbClr val="FF0000"/>
                </a:solidFill>
              </a:rPr>
              <a:t>Example</a:t>
            </a:r>
            <a:r>
              <a:rPr lang="en-US" sz="2900" b="1" dirty="0" smtClean="0">
                <a:solidFill>
                  <a:srgbClr val="FF0000"/>
                </a:solidFill>
              </a:rPr>
              <a:t>:</a:t>
            </a:r>
          </a:p>
          <a:p>
            <a:pPr marL="0" indent="0" algn="just">
              <a:buNone/>
            </a:pPr>
            <a:r>
              <a:rPr lang="en-US" sz="2900" dirty="0"/>
              <a:t>Looking at the example of a </a:t>
            </a:r>
            <a:r>
              <a:rPr lang="en-US" sz="2900" b="1" u="sng" dirty="0"/>
              <a:t>power steering mechanism of a car</a:t>
            </a:r>
            <a:r>
              <a:rPr lang="en-US" sz="2900" dirty="0"/>
              <a:t>. Power steering of a car is a complex system, which internally have lots of components tightly coupled together, they work synchronously to turn the car in the desired direction. It even controls the power delivered by the engine to the steering wheel. But to the external world there is only one interface is available and rest of the complexity is hidden. Moreover, the steering unit in itself is complete and independent. It does not affect the functioning of any other mechanism</a:t>
            </a:r>
            <a:r>
              <a:rPr lang="en-US" sz="2900" dirty="0" smtClean="0"/>
              <a:t>.</a:t>
            </a:r>
          </a:p>
          <a:p>
            <a:endParaRPr lang="en-US" dirty="0" smtClean="0"/>
          </a:p>
          <a:p>
            <a:endParaRPr lang="en-US" dirty="0"/>
          </a:p>
          <a:p>
            <a:pPr marL="0" indent="0">
              <a:buNone/>
            </a:pPr>
            <a:r>
              <a:rPr lang="en-US" sz="2900" dirty="0" smtClean="0"/>
              <a:t>Similarly</a:t>
            </a:r>
            <a:r>
              <a:rPr lang="en-US" sz="2900" dirty="0"/>
              <a:t>, same concept of encapsulation can be applied to code. Encapsulated code should have following characteristics:</a:t>
            </a:r>
          </a:p>
          <a:p>
            <a:r>
              <a:rPr lang="en-US" sz="2900" dirty="0"/>
              <a:t>Everyone knows how to access it.</a:t>
            </a:r>
          </a:p>
          <a:p>
            <a:r>
              <a:rPr lang="en-US" sz="2900" dirty="0"/>
              <a:t>Can be easily used regardless of implementation details.</a:t>
            </a:r>
          </a:p>
          <a:p>
            <a:r>
              <a:rPr lang="en-US" sz="2900" dirty="0"/>
              <a:t>There shouldn’t any side effects of the code, to the rest of the application</a:t>
            </a:r>
            <a:r>
              <a:rPr lang="en-US" sz="2900" dirty="0" smtClean="0"/>
              <a:t>.</a:t>
            </a:r>
          </a:p>
          <a:p>
            <a:r>
              <a:rPr lang="en-US" sz="2900" dirty="0"/>
              <a:t>The idea of encapsulation is to keep classes separated and prevent them from having tightly coupled with each other.</a:t>
            </a:r>
          </a:p>
        </p:txBody>
      </p:sp>
      <p:sp>
        <p:nvSpPr>
          <p:cNvPr id="4" name="Slide Number Placeholder 3"/>
          <p:cNvSpPr>
            <a:spLocks noGrp="1"/>
          </p:cNvSpPr>
          <p:nvPr>
            <p:ph type="sldNum" sz="quarter" idx="12"/>
          </p:nvPr>
        </p:nvSpPr>
        <p:spPr/>
        <p:txBody>
          <a:bodyPr/>
          <a:lstStyle/>
          <a:p>
            <a:fld id="{8330CF0F-2992-4812-A2BD-C038BC9AA5D1}" type="slidenum">
              <a:rPr lang="en-US" smtClean="0"/>
              <a:pPr/>
              <a:t>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28, 2023</a:t>
            </a:fld>
            <a:endParaRPr lang="en-US" dirty="0"/>
          </a:p>
        </p:txBody>
      </p:sp>
    </p:spTree>
    <p:extLst>
      <p:ext uri="{BB962C8B-B14F-4D97-AF65-F5344CB8AC3E}">
        <p14:creationId xmlns:p14="http://schemas.microsoft.com/office/powerpoint/2010/main" val="2467793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Packages </a:t>
            </a:r>
            <a:r>
              <a:rPr lang="en-US" b="1" dirty="0"/>
              <a:t>in </a:t>
            </a:r>
            <a:r>
              <a:rPr lang="en-US" b="1" dirty="0" smtClean="0"/>
              <a:t>java</a:t>
            </a:r>
            <a:endParaRPr lang="en-US" dirty="0"/>
          </a:p>
        </p:txBody>
      </p:sp>
      <p:sp>
        <p:nvSpPr>
          <p:cNvPr id="3" name="Content Placeholder 2"/>
          <p:cNvSpPr>
            <a:spLocks noGrp="1"/>
          </p:cNvSpPr>
          <p:nvPr>
            <p:ph idx="1"/>
          </p:nvPr>
        </p:nvSpPr>
        <p:spPr/>
        <p:txBody>
          <a:bodyPr>
            <a:normAutofit lnSpcReduction="10000"/>
          </a:bodyPr>
          <a:lstStyle/>
          <a:p>
            <a:r>
              <a:rPr lang="en-US" b="1" dirty="0"/>
              <a:t>A package </a:t>
            </a:r>
            <a:r>
              <a:rPr lang="en-US" b="1" dirty="0" smtClean="0"/>
              <a:t>is </a:t>
            </a:r>
            <a:r>
              <a:rPr lang="en-US" b="1" dirty="0"/>
              <a:t>a pack(group) of classes, interfaces and other </a:t>
            </a:r>
            <a:r>
              <a:rPr lang="en-US" b="1" dirty="0" smtClean="0"/>
              <a:t>packages.</a:t>
            </a:r>
          </a:p>
          <a:p>
            <a:r>
              <a:rPr lang="en-US" dirty="0" smtClean="0"/>
              <a:t>We </a:t>
            </a:r>
            <a:r>
              <a:rPr lang="en-US" dirty="0"/>
              <a:t>use packages to organize our classes and interfaces. </a:t>
            </a:r>
            <a:endParaRPr lang="en-US" dirty="0" smtClean="0"/>
          </a:p>
          <a:p>
            <a:r>
              <a:rPr lang="en-US" dirty="0" smtClean="0"/>
              <a:t>We </a:t>
            </a:r>
            <a:r>
              <a:rPr lang="en-US" dirty="0"/>
              <a:t>have two </a:t>
            </a:r>
            <a:r>
              <a:rPr lang="en-US" b="1" dirty="0"/>
              <a:t>types of packages in Java</a:t>
            </a:r>
            <a:r>
              <a:rPr lang="en-US" dirty="0"/>
              <a:t>: built-in packages and the packages we can create (also known as user defined package). </a:t>
            </a:r>
            <a:endParaRPr lang="en-US" dirty="0" smtClean="0"/>
          </a:p>
          <a:p>
            <a:r>
              <a:rPr lang="en-US" dirty="0"/>
              <a:t>In java we have several built-in </a:t>
            </a:r>
            <a:r>
              <a:rPr lang="en-US" dirty="0" smtClean="0"/>
              <a:t>packages</a:t>
            </a:r>
          </a:p>
          <a:p>
            <a:pPr marL="0" indent="0">
              <a:buNone/>
            </a:pPr>
            <a:r>
              <a:rPr lang="en-US" altLang="en-US" dirty="0">
                <a:solidFill>
                  <a:srgbClr val="00008B"/>
                </a:solidFill>
                <a:latin typeface="Consolas" panose="020B0609020204030204" pitchFamily="49" charset="0"/>
              </a:rPr>
              <a:t>import</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java.util.</a:t>
            </a:r>
            <a:r>
              <a:rPr lang="en-US" altLang="en-US" dirty="0" err="1">
                <a:solidFill>
                  <a:srgbClr val="2B91AF"/>
                </a:solidFill>
                <a:latin typeface="Consolas" panose="020B0609020204030204" pitchFamily="49" charset="0"/>
              </a:rPr>
              <a:t>Scanner</a:t>
            </a:r>
            <a:r>
              <a:rPr lang="en-US" altLang="en-US" sz="1800" dirty="0"/>
              <a:t> </a:t>
            </a:r>
            <a:endParaRPr lang="en-US" altLang="en-US" sz="4800" dirty="0">
              <a:latin typeface="Arial" panose="020B0604020202020204" pitchFamily="34" charset="0"/>
            </a:endParaRPr>
          </a:p>
          <a:p>
            <a:pPr marL="0" indent="0">
              <a:buNone/>
            </a:pPr>
            <a:r>
              <a:rPr lang="en-US" dirty="0"/>
              <a:t>Here:</a:t>
            </a:r>
            <a:br>
              <a:rPr lang="en-US" dirty="0"/>
            </a:br>
            <a:r>
              <a:rPr lang="en-US" dirty="0"/>
              <a:t>→ </a:t>
            </a:r>
            <a:r>
              <a:rPr lang="en-US" b="1" dirty="0"/>
              <a:t>java</a:t>
            </a:r>
            <a:r>
              <a:rPr lang="en-US" dirty="0"/>
              <a:t> is a top level package</a:t>
            </a:r>
            <a:br>
              <a:rPr lang="en-US" dirty="0"/>
            </a:br>
            <a:r>
              <a:rPr lang="en-US" dirty="0"/>
              <a:t>→ </a:t>
            </a:r>
            <a:r>
              <a:rPr lang="en-US" b="1" dirty="0" err="1"/>
              <a:t>util</a:t>
            </a:r>
            <a:r>
              <a:rPr lang="en-US" dirty="0"/>
              <a:t> is a sub package</a:t>
            </a:r>
            <a:br>
              <a:rPr lang="en-US" dirty="0"/>
            </a:br>
            <a:r>
              <a:rPr lang="en-US" dirty="0"/>
              <a:t>→ and </a:t>
            </a:r>
            <a:r>
              <a:rPr lang="en-US" b="1" dirty="0"/>
              <a:t>Scanner</a:t>
            </a:r>
            <a:r>
              <a:rPr lang="en-US" dirty="0"/>
              <a:t> is a class which is present in the sub package </a:t>
            </a:r>
            <a:r>
              <a:rPr lang="en-US" b="1" dirty="0"/>
              <a:t>util</a:t>
            </a:r>
            <a:r>
              <a:rPr lang="en-US" dirty="0"/>
              <a:t>.</a:t>
            </a:r>
            <a:endParaRPr lang="en-US" dirty="0" smtClean="0"/>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28, 2023</a:t>
            </a:fld>
            <a:endParaRPr lang="en-US" dirty="0"/>
          </a:p>
        </p:txBody>
      </p:sp>
      <p:sp>
        <p:nvSpPr>
          <p:cNvPr id="6" name="Rectangle 1"/>
          <p:cNvSpPr>
            <a:spLocks noChangeArrowheads="1"/>
          </p:cNvSpPr>
          <p:nvPr/>
        </p:nvSpPr>
        <p:spPr bwMode="auto">
          <a:xfrm>
            <a:off x="0" y="43934"/>
            <a:ext cx="184731" cy="369332"/>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16321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7">
      <a:dk1>
        <a:sysClr val="windowText" lastClr="000000"/>
      </a:dk1>
      <a:lt1>
        <a:sysClr val="window" lastClr="FFFFFF"/>
      </a:lt1>
      <a:dk2>
        <a:srgbClr val="255172"/>
      </a:dk2>
      <a:lt2>
        <a:srgbClr val="003760"/>
      </a:lt2>
      <a:accent1>
        <a:srgbClr val="9ACD4C"/>
      </a:accent1>
      <a:accent2>
        <a:srgbClr val="FAA93A"/>
      </a:accent2>
      <a:accent3>
        <a:srgbClr val="D35940"/>
      </a:accent3>
      <a:accent4>
        <a:srgbClr val="B258D3"/>
      </a:accent4>
      <a:accent5>
        <a:srgbClr val="004E89"/>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spDef>
      <a:spPr>
        <a:solidFill>
          <a:schemeClr val="accent5">
            <a:lumMod val="50000"/>
          </a:schemeClr>
        </a:solidFill>
        <a:ln>
          <a:noFill/>
        </a:ln>
      </a:spPr>
      <a:bodyPr rtlCol="0" anchor="ctr"/>
      <a:lstStyle>
        <a:defPPr algn="ctr">
          <a:defRPr sz="1400" dirty="0" err="1" smtClean="0">
            <a:solidFill>
              <a:schemeClr val="bg1"/>
            </a:solidFill>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rgbClr val="00206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emp" id="{DA6D3CBB-E0E7-44F2-8E18-475A989E3F40}" vid="{9C698674-4DEE-4436-848B-E66D0CEAAA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Template>
  <TotalTime>1690</TotalTime>
  <Words>1939</Words>
  <Application>Microsoft Office PowerPoint</Application>
  <PresentationFormat>Widescreen</PresentationFormat>
  <Paragraphs>223</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Consolas</vt:lpstr>
      <vt:lpstr>Droid Sans Mono</vt:lpstr>
      <vt:lpstr>Roboto</vt:lpstr>
      <vt:lpstr>Segoe Print</vt:lpstr>
      <vt:lpstr>Trebuchet MS</vt:lpstr>
      <vt:lpstr>Tw Cen MT</vt:lpstr>
      <vt:lpstr>Circuit</vt:lpstr>
      <vt:lpstr>Java encapsulation  and  access modifiers</vt:lpstr>
      <vt:lpstr>Encapsulation</vt:lpstr>
      <vt:lpstr>encapsulation</vt:lpstr>
      <vt:lpstr>Encapsulation example</vt:lpstr>
      <vt:lpstr>Encapsulation: data hiding</vt:lpstr>
      <vt:lpstr>Encapsulation: advantages/benefits</vt:lpstr>
      <vt:lpstr>Defining Encapsulation </vt:lpstr>
      <vt:lpstr>Encapsulation</vt:lpstr>
      <vt:lpstr>Packages in java</vt:lpstr>
      <vt:lpstr>Package declaration example</vt:lpstr>
      <vt:lpstr>example contd…importing package</vt:lpstr>
      <vt:lpstr>PowerPoint Presentation</vt:lpstr>
      <vt:lpstr>Important Points</vt:lpstr>
      <vt:lpstr>Important Points</vt:lpstr>
      <vt:lpstr>Important Points</vt:lpstr>
      <vt:lpstr>Advantages of using a package in Java</vt:lpstr>
      <vt:lpstr>Data hiding in java</vt:lpstr>
      <vt:lpstr>Public access modifier</vt:lpstr>
      <vt:lpstr>Default access modifier</vt:lpstr>
      <vt:lpstr>Default access modifier example</vt:lpstr>
      <vt:lpstr>Private access modifier</vt:lpstr>
      <vt:lpstr>Protected Access Modifier</vt:lpstr>
      <vt:lpstr>The scope of access modifiers</vt:lpstr>
      <vt:lpstr>PowerPoint Presentation</vt:lpstr>
      <vt:lpstr>PowerPoint Presentation</vt:lpstr>
      <vt:lpstr>PowerPoint Presentation</vt:lpstr>
      <vt:lpstr>Abstraction</vt:lpstr>
      <vt:lpstr>Abstract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 overview</dc:title>
  <dc:creator>Mukesh Rathi</dc:creator>
  <cp:lastModifiedBy>Mukesh Rathi</cp:lastModifiedBy>
  <cp:revision>160</cp:revision>
  <dcterms:created xsi:type="dcterms:W3CDTF">2023-01-24T07:09:11Z</dcterms:created>
  <dcterms:modified xsi:type="dcterms:W3CDTF">2023-02-28T20:48:51Z</dcterms:modified>
</cp:coreProperties>
</file>