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handoutMasterIdLst>
    <p:handoutMasterId r:id="rId17"/>
  </p:handoutMasterIdLst>
  <p:sldIdLst>
    <p:sldId id="284" r:id="rId2"/>
    <p:sldId id="286" r:id="rId3"/>
    <p:sldId id="288" r:id="rId4"/>
    <p:sldId id="291" r:id="rId5"/>
    <p:sldId id="289" r:id="rId6"/>
    <p:sldId id="290" r:id="rId7"/>
    <p:sldId id="296" r:id="rId8"/>
    <p:sldId id="292" r:id="rId9"/>
    <p:sldId id="293" r:id="rId10"/>
    <p:sldId id="294" r:id="rId11"/>
    <p:sldId id="297" r:id="rId12"/>
    <p:sldId id="295" r:id="rId13"/>
    <p:sldId id="298" r:id="rId14"/>
    <p:sldId id="29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6A6054-83E6-40D6-ACB1-654186C3A69D}">
          <p14:sldIdLst>
            <p14:sldId id="284"/>
            <p14:sldId id="286"/>
            <p14:sldId id="288"/>
            <p14:sldId id="291"/>
            <p14:sldId id="289"/>
            <p14:sldId id="290"/>
            <p14:sldId id="296"/>
            <p14:sldId id="292"/>
            <p14:sldId id="293"/>
            <p14:sldId id="294"/>
            <p14:sldId id="297"/>
            <p14:sldId id="295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EA4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13" autoAdjust="0"/>
    <p:restoredTop sz="81113" autoAdjust="0"/>
  </p:normalViewPr>
  <p:slideViewPr>
    <p:cSldViewPr snapToGrid="0">
      <p:cViewPr varScale="1">
        <p:scale>
          <a:sx n="69" d="100"/>
          <a:sy n="69" d="100"/>
        </p:scale>
        <p:origin x="256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B4EE4-500C-4297-8B7E-BAFCBEB28B5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19771-2DD1-49B9-AD4F-51190EC9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94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201F7-FE14-4227-BFBA-2FC7551F7A10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0AF02-BB36-476D-B51D-A6B323F69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7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0AF02-BB36-476D-B51D-A6B323F693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0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5F6E3B4-A214-4E58-BEE4-1DE5815DCEED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6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8774-032E-4E0D-A95D-1D9D2957C820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0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EDC0-2E04-4D08-82BD-63727FC3DCC3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86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C184-510B-4890-82EF-698874E75DF9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7429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3A98-ECC5-4E94-9370-82233F316F45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48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2152-EC67-464B-8C67-F2528BBE3B01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1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5E3B-2905-4D56-9991-73CFCAD199FF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89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2BE9-FB94-4AC7-B71C-3B343A371AD0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36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456A-A42A-47A7-9565-CEC4733F87C7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8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BAB406-A234-44FF-8E91-A3F2A3EF3DCC}"/>
              </a:ext>
            </a:extLst>
          </p:cNvPr>
          <p:cNvSpPr/>
          <p:nvPr userDrawn="1"/>
        </p:nvSpPr>
        <p:spPr>
          <a:xfrm>
            <a:off x="9636369" y="6618848"/>
            <a:ext cx="1136409" cy="18287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 anchorCtr="0"/>
          <a:lstStyle/>
          <a:p>
            <a:endParaRPr lang="en-US" sz="1100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B540E-9168-4A67-8D0C-CDA34F024DB9}"/>
              </a:ext>
            </a:extLst>
          </p:cNvPr>
          <p:cNvSpPr/>
          <p:nvPr userDrawn="1"/>
        </p:nvSpPr>
        <p:spPr>
          <a:xfrm>
            <a:off x="1005839" y="6618848"/>
            <a:ext cx="8588326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 anchorCtr="0"/>
          <a:lstStyle/>
          <a:p>
            <a:r>
              <a:rPr lang="en-US" sz="1100" b="1" spc="100" baseline="0" dirty="0">
                <a:solidFill>
                  <a:schemeClr val="bg1"/>
                </a:solidFill>
                <a:latin typeface="Segoe Print" panose="02000600000000000000" pitchFamily="2" charset="0"/>
              </a:rPr>
              <a:t>Mukesh Kumar Rathi, Department of Computer Science, University of Karachi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69BCD9-D5C3-40FC-BE25-F0BDCDF59DB5}"/>
              </a:ext>
            </a:extLst>
          </p:cNvPr>
          <p:cNvSpPr/>
          <p:nvPr userDrawn="1"/>
        </p:nvSpPr>
        <p:spPr>
          <a:xfrm>
            <a:off x="10816089" y="6618848"/>
            <a:ext cx="560386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9218"/>
            <a:ext cx="10388601" cy="1046729"/>
          </a:xfrm>
        </p:spPr>
        <p:txBody>
          <a:bodyPr/>
          <a:lstStyle>
            <a:lvl1pPr algn="ctr"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199" y="1505596"/>
            <a:ext cx="10388601" cy="4940317"/>
          </a:xfrm>
        </p:spPr>
        <p:txBody>
          <a:bodyPr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44225" y="6606151"/>
            <a:ext cx="560386" cy="188592"/>
          </a:xfrm>
        </p:spPr>
        <p:txBody>
          <a:bodyPr lIns="0" tIns="0" rIns="0" bIns="0" anchor="ctr" anchorCtr="1"/>
          <a:lstStyle>
            <a:lvl1pPr algn="ctr">
              <a:defRPr sz="12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330CF0F-2992-4812-A2BD-C038BC9AA5D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B37B94-E3C2-4E89-B607-B52CCD4EDFC6}"/>
              </a:ext>
            </a:extLst>
          </p:cNvPr>
          <p:cNvCxnSpPr>
            <a:cxnSpLocks/>
          </p:cNvCxnSpPr>
          <p:nvPr userDrawn="1"/>
        </p:nvCxnSpPr>
        <p:spPr>
          <a:xfrm>
            <a:off x="965199" y="1240431"/>
            <a:ext cx="10388601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BFC23E-5290-483E-A30D-57BCE011E5D6}"/>
              </a:ext>
            </a:extLst>
          </p:cNvPr>
          <p:cNvCxnSpPr>
            <a:cxnSpLocks/>
          </p:cNvCxnSpPr>
          <p:nvPr userDrawn="1"/>
        </p:nvCxnSpPr>
        <p:spPr>
          <a:xfrm>
            <a:off x="1001942" y="6558749"/>
            <a:ext cx="10388601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51A8997-16F0-4426-8147-7679904B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44574" y="6589588"/>
            <a:ext cx="1107369" cy="205155"/>
          </a:xfrm>
        </p:spPr>
        <p:txBody>
          <a:bodyPr lIns="0" tIns="0" rIns="0" bIns="0" anchor="ctr" anchorCtr="1"/>
          <a:lstStyle>
            <a:lvl1pPr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26A4C5-F4C6-44F0-80FA-7D7F363485F3}" type="datetime4">
              <a:rPr lang="en-US" smtClean="0"/>
              <a:t>February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3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3965-B268-408B-B15C-A16FE6EF618D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D77D-FAC8-4700-A5AA-8F1C39EE1C2B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0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7135-7DFC-4FFE-AC42-9574AF0A58E8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E2E3-9200-4637-A3AD-31600B5067D2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3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460C-76F2-4CEF-BC7B-7B5832C2CCC1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3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6F33-1393-43B2-BD43-D1C87BF2CA99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5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DED-CA7D-4381-A556-62466C07BF48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0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F3F3F3"/>
            </a:gs>
            <a:gs pos="75000">
              <a:schemeClr val="bg1">
                <a:tint val="98000"/>
                <a:hueMod val="94000"/>
                <a:satMod val="148000"/>
                <a:lumMod val="150000"/>
              </a:schemeClr>
            </a:gs>
            <a:gs pos="1782">
              <a:srgbClr val="D8D8D8"/>
            </a:gs>
            <a:gs pos="0">
              <a:srgbClr val="D7D7D7"/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FA39-91C1-441F-A425-34037C2472F9}" type="datetime4">
              <a:rPr lang="en-US" smtClean="0"/>
              <a:t>February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6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eginnersbook.com/2013/12/java-constructor-in-interfac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7953-6730-4444-9AE5-A37B0EBF2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79339"/>
            <a:ext cx="9827896" cy="1689318"/>
          </a:xfrm>
        </p:spPr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oop</a:t>
            </a:r>
            <a:r>
              <a:rPr lang="en-US" dirty="0" smtClean="0"/>
              <a:t> concepts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E7089-3677-43A1-8942-C304E6189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877741"/>
            <a:ext cx="8791575" cy="1655762"/>
          </a:xfrm>
        </p:spPr>
        <p:txBody>
          <a:bodyPr/>
          <a:lstStyle/>
          <a:p>
            <a:r>
              <a:rPr lang="en-US" dirty="0" smtClean="0"/>
              <a:t>Lecture # 4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EC7953-6730-4444-9AE5-A37B0EBF208D}"/>
              </a:ext>
            </a:extLst>
          </p:cNvPr>
          <p:cNvSpPr txBox="1">
            <a:spLocks/>
          </p:cNvSpPr>
          <p:nvPr/>
        </p:nvSpPr>
        <p:spPr>
          <a:xfrm>
            <a:off x="1807155" y="2810428"/>
            <a:ext cx="9827896" cy="16893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Classes, </a:t>
            </a:r>
            <a:r>
              <a:rPr lang="en-US" sz="2400" cap="non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Objeces</a:t>
            </a:r>
            <a:r>
              <a:rPr lang="en-US" sz="2400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Attributes, Methods and Constructors</a:t>
            </a:r>
            <a:endParaRPr lang="en-US" sz="2400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0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Constructor </a:t>
            </a:r>
            <a:r>
              <a:rPr lang="en-US" b="1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Consider a scenario where a base class is extended by a child. Whenever an object of the child class is created, the constructor of the parent class is invoked first. This is called </a:t>
            </a:r>
            <a:r>
              <a:rPr lang="en-US" b="1" dirty="0"/>
              <a:t>Constructor chaining</a:t>
            </a:r>
            <a:r>
              <a:rPr lang="en-US" b="1" dirty="0" smtClean="0"/>
              <a:t>.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dirty="0" smtClean="0"/>
              <a:t>Also, when </a:t>
            </a:r>
            <a:r>
              <a:rPr lang="en-US" dirty="0"/>
              <a:t>A constructor calls another constructor of same class then this is called </a:t>
            </a:r>
            <a:r>
              <a:rPr lang="en-US" b="1" dirty="0"/>
              <a:t>constructor chaining</a:t>
            </a:r>
            <a:r>
              <a:rPr lang="en-US" dirty="0"/>
              <a:t>.</a:t>
            </a:r>
            <a:endParaRPr lang="en-US" altLang="en-US" b="1" dirty="0">
              <a:solidFill>
                <a:srgbClr val="0099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8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Java Copy </a:t>
            </a:r>
            <a:r>
              <a:rPr lang="en-US" b="1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 constructor is used for copying the values of one object to another object. Java doesn’t have a concept of copy constructor like C++, however there are certain ways by which you can copy the values of one object to another object:</a:t>
            </a:r>
          </a:p>
          <a:p>
            <a:pPr lvl="1"/>
            <a:r>
              <a:rPr lang="en-US" dirty="0"/>
              <a:t>By creating a parameterized constructor with class reference as parameter.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using clone() method of the Object class.</a:t>
            </a:r>
          </a:p>
          <a:p>
            <a:pPr lvl="1"/>
            <a:r>
              <a:rPr lang="en-US" dirty="0"/>
              <a:t>By assigning the values from one object to another object.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4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Q) Does constructor return any value?</a:t>
            </a:r>
          </a:p>
          <a:p>
            <a:pPr lvl="1" algn="just"/>
            <a:r>
              <a:rPr lang="en-US" dirty="0" smtClean="0"/>
              <a:t>Yes</a:t>
            </a:r>
            <a:r>
              <a:rPr lang="en-US" dirty="0"/>
              <a:t>, it is the current class instance (You cannot use return type yet it returns a </a:t>
            </a:r>
            <a:r>
              <a:rPr lang="en-US" dirty="0" smtClean="0"/>
              <a:t>value</a:t>
            </a:r>
            <a:r>
              <a:rPr lang="en-US" dirty="0"/>
              <a:t>).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Q) Can </a:t>
            </a:r>
            <a:r>
              <a:rPr lang="en-US" dirty="0">
                <a:solidFill>
                  <a:srgbClr val="FF0000"/>
                </a:solidFill>
              </a:rPr>
              <a:t>constructor perform other tasks instead of initialization?</a:t>
            </a:r>
          </a:p>
          <a:p>
            <a:pPr lvl="1" algn="just"/>
            <a:r>
              <a:rPr lang="en-US" dirty="0" smtClean="0"/>
              <a:t>Yes</a:t>
            </a:r>
            <a:r>
              <a:rPr lang="en-US" dirty="0"/>
              <a:t>, like object creation, starting a thread, calling a method, etc. You can perform any operation in the constructor as you perform in the method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Q) Other than constructors, can methods have name as class name?</a:t>
            </a:r>
          </a:p>
          <a:p>
            <a:pPr lvl="1" algn="just"/>
            <a:r>
              <a:rPr lang="en-US" dirty="0" smtClean="0"/>
              <a:t>Like </a:t>
            </a:r>
            <a:r>
              <a:rPr lang="en-US" dirty="0"/>
              <a:t>constructors method can also have name same as class name, but still they have return type, though which we can identify them that they are methods not constructors.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3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Every class has a constructor whether it’s a normal class or a abstract class.</a:t>
            </a:r>
          </a:p>
          <a:p>
            <a:r>
              <a:rPr lang="en-US" dirty="0"/>
              <a:t>Constructors are not methods and they don’t have any return type.</a:t>
            </a:r>
          </a:p>
          <a:p>
            <a:r>
              <a:rPr lang="en-US" dirty="0"/>
              <a:t>Constructor name should match with class name .</a:t>
            </a:r>
          </a:p>
          <a:p>
            <a:r>
              <a:rPr lang="en-US" dirty="0"/>
              <a:t>Constructor can use any access specifier, they can be declared as private also. Private constructors are possible in java but there scope is within the class only.</a:t>
            </a:r>
          </a:p>
          <a:p>
            <a:r>
              <a:rPr lang="en-US" b="1" dirty="0"/>
              <a:t>Like constructors method can also have name same as class name, but still they have return type, though which we can identify them that they are methods not constructors.</a:t>
            </a:r>
            <a:endParaRPr lang="en-US" dirty="0"/>
          </a:p>
          <a:p>
            <a:r>
              <a:rPr lang="en-US" dirty="0"/>
              <a:t>If you don’t implement any constructor within the class, compiler will do it for.</a:t>
            </a:r>
          </a:p>
          <a:p>
            <a:r>
              <a:rPr lang="en-US" b="1" dirty="0"/>
              <a:t>this() and super() should be the first statement in the constructor code.</a:t>
            </a:r>
            <a:r>
              <a:rPr lang="en-US" dirty="0"/>
              <a:t> If you don’t mention them, compiler does it for you accordingly.</a:t>
            </a:r>
          </a:p>
          <a:p>
            <a:r>
              <a:rPr lang="en-US" dirty="0"/>
              <a:t>Constructor overloading is possible but overriding is not possible.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88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 can not be inherited.</a:t>
            </a:r>
          </a:p>
          <a:p>
            <a:r>
              <a:rPr lang="en-US" dirty="0"/>
              <a:t>If Super class doesn’t have a no-</a:t>
            </a:r>
            <a:r>
              <a:rPr lang="en-US" dirty="0" err="1"/>
              <a:t>arg</a:t>
            </a:r>
            <a:r>
              <a:rPr lang="en-US" dirty="0"/>
              <a:t>(default) constructor then compiler would not insert a default constructor in child class as it does in normal scenario.</a:t>
            </a:r>
          </a:p>
          <a:p>
            <a:r>
              <a:rPr lang="en-US" dirty="0"/>
              <a:t>Interfaces </a:t>
            </a:r>
            <a:r>
              <a:rPr lang="en-US" b="1" dirty="0">
                <a:hlinkClick r:id="rId2"/>
              </a:rPr>
              <a:t>do not have constructors</a:t>
            </a:r>
            <a:r>
              <a:rPr lang="en-US" dirty="0"/>
              <a:t>.</a:t>
            </a:r>
          </a:p>
          <a:p>
            <a:r>
              <a:rPr lang="en-US" dirty="0"/>
              <a:t>Abstract class can have constructor and it gets invoked when a class, which implements interface, is instantiated. (i.e. object creation of concrete class).</a:t>
            </a:r>
          </a:p>
          <a:p>
            <a:r>
              <a:rPr lang="en-US" dirty="0"/>
              <a:t>A constructor can also invoke another constructor of the same class – By using this(). If you want to invoke a parameterized constructor then do it like this: </a:t>
            </a:r>
            <a:r>
              <a:rPr lang="en-US" b="1" dirty="0"/>
              <a:t>this(parameter list)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Declaring </a:t>
            </a:r>
            <a:r>
              <a:rPr lang="en-US" b="1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Above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class declaration is a minimal one. You can provide more information about the class, such as the name of its superclass, whether it implements any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interfaces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etc. at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the start of the class declaration.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800" b="1" dirty="0">
              <a:solidFill>
                <a:srgbClr val="FF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It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means that </a:t>
            </a:r>
            <a:r>
              <a:rPr lang="en-US" altLang="en-US" sz="2000" dirty="0" err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MyClass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 is a subclass of </a:t>
            </a:r>
            <a:r>
              <a:rPr lang="en-US" altLang="en-US" sz="2000" dirty="0" err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MySuperClass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 and that it implements the </a:t>
            </a:r>
            <a:r>
              <a:rPr lang="en-US" altLang="en-US" sz="2000" dirty="0" err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YourInterface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 interface.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You can also add modifiers like </a:t>
            </a:r>
            <a:r>
              <a:rPr lang="en-US" altLang="en-US" sz="2000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 or </a:t>
            </a:r>
            <a:r>
              <a:rPr lang="en-US" altLang="en-US" sz="2000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private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 at the very beginning, which determine what other classes can access </a:t>
            </a:r>
            <a:r>
              <a:rPr lang="en-US" altLang="en-US" sz="2000" dirty="0" err="1">
                <a:solidFill>
                  <a:srgbClr val="000000"/>
                </a:solidFill>
              </a:rPr>
              <a:t>MyClass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, are discussed later in this lesson. </a:t>
            </a:r>
            <a:endParaRPr lang="en-US" altLang="en-US" sz="20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15, 2023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32452" y="1472101"/>
            <a:ext cx="9319491" cy="923330"/>
          </a:xfrm>
          <a:prstGeom prst="rect">
            <a:avLst/>
          </a:prstGeom>
          <a:solidFill>
            <a:srgbClr val="FFFEA4"/>
          </a:solidFill>
          <a:ln w="28575">
            <a:solidFill>
              <a:srgbClr val="FFC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B0F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MyClass</a:t>
            </a:r>
            <a:r>
              <a:rPr lang="en-US" altLang="en-US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en-US" dirty="0">
                <a:solidFill>
                  <a:srgbClr val="00B0F0"/>
                </a:solidFill>
                <a:latin typeface="Consolas" panose="020B0609020204030204" pitchFamily="49" charset="0"/>
              </a:rPr>
              <a:t>// fields, constructors, and // method declarations 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49324" y="3886945"/>
            <a:ext cx="9319491" cy="923330"/>
          </a:xfrm>
          <a:prstGeom prst="rect">
            <a:avLst/>
          </a:prstGeom>
          <a:solidFill>
            <a:srgbClr val="FFFEA4"/>
          </a:solidFill>
          <a:ln w="28575">
            <a:solidFill>
              <a:srgbClr val="FFC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lvl="0" fontAlgn="base">
              <a:spcAft>
                <a:spcPct val="0"/>
              </a:spcAft>
            </a:pPr>
            <a:r>
              <a:rPr lang="en-US" altLang="en-US" i="1" dirty="0">
                <a:solidFill>
                  <a:srgbClr val="00B0F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MyClass</a:t>
            </a:r>
            <a:r>
              <a:rPr lang="en-US" altLang="en-US" i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i="1" dirty="0">
                <a:solidFill>
                  <a:srgbClr val="002060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i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altLang="en-US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MySuperClass</a:t>
            </a:r>
            <a:r>
              <a:rPr lang="en-US" altLang="en-US" i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i="1" dirty="0">
                <a:solidFill>
                  <a:srgbClr val="002060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en-US" i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altLang="en-US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YourInterface</a:t>
            </a:r>
            <a:r>
              <a:rPr lang="en-US" altLang="en-US" i="1" dirty="0">
                <a:solidFill>
                  <a:srgbClr val="00B0F0"/>
                </a:solidFill>
                <a:latin typeface="Consolas" panose="020B0609020204030204" pitchFamily="49" charset="0"/>
              </a:rPr>
              <a:t> { </a:t>
            </a:r>
          </a:p>
          <a:p>
            <a:pPr lvl="0" fontAlgn="base">
              <a:spcAft>
                <a:spcPct val="0"/>
              </a:spcAft>
            </a:pPr>
            <a:r>
              <a:rPr lang="en-US" altLang="en-US" i="1" dirty="0">
                <a:solidFill>
                  <a:srgbClr val="00B0F0"/>
                </a:solidFill>
                <a:latin typeface="Consolas" panose="020B0609020204030204" pitchFamily="49" charset="0"/>
              </a:rPr>
              <a:t>// field, constructor, and // method declarations </a:t>
            </a:r>
          </a:p>
          <a:p>
            <a:pPr lvl="0" fontAlgn="base">
              <a:spcAft>
                <a:spcPct val="0"/>
              </a:spcAft>
            </a:pPr>
            <a:r>
              <a:rPr lang="en-US" altLang="en-US" i="1" dirty="0">
                <a:solidFill>
                  <a:srgbClr val="00B0F0"/>
                </a:solidFill>
                <a:latin typeface="Consolas" panose="020B0609020204030204" pitchFamily="49" charset="0"/>
              </a:rPr>
              <a:t>} </a:t>
            </a:r>
            <a:endParaRPr lang="en-US" altLang="en-US" i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81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Declaring Member </a:t>
            </a:r>
            <a:r>
              <a:rPr lang="en-US" b="1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There are several kinds of variables:</a:t>
            </a:r>
            <a:endParaRPr lang="en-US" altLang="en-US" sz="2000" dirty="0"/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Member variables in a class—these are called </a:t>
            </a:r>
            <a:r>
              <a:rPr lang="en-US" altLang="en-US" b="1" i="1" dirty="0" smtClean="0">
                <a:solidFill>
                  <a:srgbClr val="009900"/>
                </a:solidFill>
                <a:cs typeface="Arial" panose="020B0604020202020204" pitchFamily="34" charset="0"/>
              </a:rPr>
              <a:t>fields or attributes</a:t>
            </a: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Variables in a method or block of code—these are called </a:t>
            </a:r>
            <a:r>
              <a:rPr lang="en-US" altLang="en-US" i="1" dirty="0">
                <a:solidFill>
                  <a:srgbClr val="000000"/>
                </a:solidFill>
                <a:cs typeface="Arial" panose="020B0604020202020204" pitchFamily="34" charset="0"/>
              </a:rPr>
              <a:t>local variables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Variables in method declarations—these are called </a:t>
            </a:r>
            <a:r>
              <a:rPr lang="en-US" altLang="en-US" i="1" dirty="0">
                <a:solidFill>
                  <a:srgbClr val="000000"/>
                </a:solidFill>
                <a:cs typeface="Arial" panose="020B0604020202020204" pitchFamily="34" charset="0"/>
              </a:rPr>
              <a:t>parameters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Field 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declarations are composed of three components, in order:</a:t>
            </a:r>
            <a:endParaRPr lang="en-US" altLang="en-US" sz="2000" dirty="0"/>
          </a:p>
          <a:p>
            <a:pPr marL="1371600" lvl="2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Zero or more modifiers, such as </a:t>
            </a:r>
            <a:r>
              <a:rPr lang="en-US" alt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or </a:t>
            </a:r>
            <a:r>
              <a:rPr lang="en-US" alt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pPr marL="1371600" lvl="2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The field's type.</a:t>
            </a:r>
          </a:p>
          <a:p>
            <a:pPr marL="1371600" lvl="2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The field's </a:t>
            </a: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name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pPr marL="1371600" lvl="2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dirty="0" smtClean="0"/>
              <a:t>Example: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</a:t>
            </a:r>
            <a:r>
              <a:rPr lang="en-US" altLang="en-US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ublic String </a:t>
            </a:r>
            <a:r>
              <a:rPr lang="en-US" altLang="en-US" sz="20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fName</a:t>
            </a:r>
            <a:r>
              <a:rPr lang="en-US" altLang="en-US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Public String </a:t>
            </a:r>
            <a:r>
              <a:rPr lang="en-US" altLang="en-US" sz="20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lName</a:t>
            </a:r>
            <a:r>
              <a:rPr lang="en-US" altLang="en-US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20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age;</a:t>
            </a:r>
            <a:endParaRPr lang="en-US" altLang="en-US" sz="20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9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Defining </a:t>
            </a:r>
            <a:r>
              <a:rPr lang="en-US" b="1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565" y="1505596"/>
            <a:ext cx="10797308" cy="49403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public double </a:t>
            </a:r>
            <a:r>
              <a:rPr lang="en-US" altLang="en-US" sz="20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calculateSum</a:t>
            </a:r>
            <a:r>
              <a:rPr lang="en-US" alt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(double </a:t>
            </a:r>
            <a:r>
              <a:rPr lang="en-US" altLang="en-US" sz="20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firstNumber</a:t>
            </a:r>
            <a:r>
              <a:rPr lang="en-US" alt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, double </a:t>
            </a:r>
            <a:r>
              <a:rPr lang="en-US" altLang="en-US" sz="20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secondNumber</a:t>
            </a:r>
            <a:r>
              <a:rPr lang="en-US" alt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{ </a:t>
            </a:r>
            <a:endParaRPr lang="en-US" altLang="en-US" sz="2000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//</a:t>
            </a:r>
            <a:r>
              <a:rPr lang="en-US" alt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do the calculation here </a:t>
            </a:r>
            <a:endParaRPr lang="en-US" altLang="en-US" sz="2000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8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endParaRPr lang="en-US" altLang="en-US" sz="48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Method 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declarations have </a:t>
            </a:r>
            <a:r>
              <a:rPr lang="en-US" altLang="en-US" b="1" dirty="0">
                <a:solidFill>
                  <a:srgbClr val="000000"/>
                </a:solidFill>
                <a:cs typeface="Arial" panose="020B0604020202020204" pitchFamily="34" charset="0"/>
              </a:rPr>
              <a:t>six components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in order:</a:t>
            </a:r>
            <a:endParaRPr lang="en-US" altLang="en-US" sz="2000" dirty="0"/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US" altLang="en-US" sz="2200" b="1" i="1" u="sng" dirty="0">
                <a:solidFill>
                  <a:srgbClr val="009900"/>
                </a:solidFill>
                <a:cs typeface="Arial" panose="020B0604020202020204" pitchFamily="34" charset="0"/>
              </a:rPr>
              <a:t>Modifiers</a:t>
            </a:r>
            <a:r>
              <a:rPr lang="en-US" alt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—such as </a:t>
            </a:r>
            <a:r>
              <a:rPr lang="en-US" altLang="en-US" sz="2600" dirty="0">
                <a:solidFill>
                  <a:srgbClr val="000000"/>
                </a:solidFill>
                <a:cs typeface="Arial" panose="020B0604020202020204" pitchFamily="34" charset="0"/>
              </a:rPr>
              <a:t>public</a:t>
            </a:r>
            <a:r>
              <a:rPr lang="en-US" alt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, </a:t>
            </a:r>
            <a:r>
              <a:rPr lang="en-US" altLang="en-US" sz="2600" dirty="0">
                <a:solidFill>
                  <a:srgbClr val="000000"/>
                </a:solidFill>
                <a:cs typeface="Arial" panose="020B0604020202020204" pitchFamily="34" charset="0"/>
              </a:rPr>
              <a:t>private</a:t>
            </a:r>
            <a:r>
              <a:rPr lang="en-US" alt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, and others you will learn about later.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US" altLang="en-US" sz="2200" b="1" i="1" u="sng" dirty="0">
                <a:solidFill>
                  <a:srgbClr val="009900"/>
                </a:solidFill>
                <a:cs typeface="Arial" panose="020B0604020202020204" pitchFamily="34" charset="0"/>
              </a:rPr>
              <a:t>The return type</a:t>
            </a:r>
            <a:r>
              <a:rPr lang="en-US" alt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—the data type of the value returned by the method, or </a:t>
            </a:r>
            <a:r>
              <a:rPr lang="en-US" altLang="en-US" sz="2600" dirty="0">
                <a:solidFill>
                  <a:srgbClr val="000000"/>
                </a:solidFill>
                <a:cs typeface="Arial" panose="020B0604020202020204" pitchFamily="34" charset="0"/>
              </a:rPr>
              <a:t>void</a:t>
            </a:r>
            <a:r>
              <a:rPr lang="en-US" alt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 if the method does not return a value.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US" altLang="en-US" sz="2200" b="1" i="1" u="sng" dirty="0">
                <a:solidFill>
                  <a:srgbClr val="009900"/>
                </a:solidFill>
                <a:cs typeface="Arial" panose="020B0604020202020204" pitchFamily="34" charset="0"/>
              </a:rPr>
              <a:t>The method name</a:t>
            </a:r>
            <a:r>
              <a:rPr lang="en-US" alt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—the rules for field names apply to method names as well, but the convention is a little different.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US" altLang="en-US" sz="2200" b="1" i="1" u="sng" dirty="0">
                <a:solidFill>
                  <a:srgbClr val="009900"/>
                </a:solidFill>
                <a:cs typeface="Arial" panose="020B0604020202020204" pitchFamily="34" charset="0"/>
              </a:rPr>
              <a:t>The parameter list in parenthesis</a:t>
            </a:r>
            <a:r>
              <a:rPr lang="en-US" alt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—a comma-delimited list of input parameters, preceded by their data types, enclosed by parentheses, </a:t>
            </a:r>
            <a:r>
              <a:rPr lang="en-US" altLang="en-US" sz="2600" dirty="0">
                <a:solidFill>
                  <a:srgbClr val="000000"/>
                </a:solidFill>
                <a:cs typeface="Arial" panose="020B0604020202020204" pitchFamily="34" charset="0"/>
              </a:rPr>
              <a:t>()</a:t>
            </a:r>
            <a:r>
              <a:rPr lang="en-US" alt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. If there are no parameters, you must use empty parentheses.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US" altLang="en-US" sz="2200" b="1" i="1" u="sng" dirty="0">
                <a:solidFill>
                  <a:srgbClr val="009900"/>
                </a:solidFill>
                <a:cs typeface="Arial" panose="020B0604020202020204" pitchFamily="34" charset="0"/>
              </a:rPr>
              <a:t>An exception list</a:t>
            </a:r>
            <a:r>
              <a:rPr lang="en-US" alt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—to be discussed later.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US" altLang="en-US" sz="2200" b="1" i="1" u="sng" dirty="0">
                <a:solidFill>
                  <a:srgbClr val="009900"/>
                </a:solidFill>
                <a:cs typeface="Arial" panose="020B0604020202020204" pitchFamily="34" charset="0"/>
              </a:rPr>
              <a:t>The method body</a:t>
            </a:r>
            <a:r>
              <a:rPr lang="en-US" alt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, enclosed between braces—the method's code, including the declaration of local variables, goes here.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15, 2023</a:t>
            </a:fld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54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Constructors in Java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199" y="1505596"/>
            <a:ext cx="10764983" cy="494031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Constructor is a block of code that initializes the newly created object and is called just after the memory is allocated for the object.</a:t>
            </a:r>
          </a:p>
          <a:p>
            <a:r>
              <a:rPr lang="en-US" dirty="0"/>
              <a:t>It can be used to initialize the objects to desired values or default values at the time of object creation.</a:t>
            </a:r>
          </a:p>
          <a:p>
            <a:r>
              <a:rPr lang="en-US" dirty="0" smtClean="0"/>
              <a:t>A </a:t>
            </a:r>
            <a:r>
              <a:rPr lang="en-US" dirty="0"/>
              <a:t>constructor resembles an instance method in </a:t>
            </a:r>
            <a:r>
              <a:rPr lang="en-US" dirty="0" smtClean="0"/>
              <a:t>java, in some texts its called </a:t>
            </a:r>
            <a:r>
              <a:rPr lang="en-US" b="1" dirty="0"/>
              <a:t>special method</a:t>
            </a:r>
            <a:r>
              <a:rPr lang="en-US" dirty="0" smtClean="0"/>
              <a:t> BUT </a:t>
            </a:r>
            <a:r>
              <a:rPr lang="en-US" b="1" u="sng" dirty="0">
                <a:solidFill>
                  <a:srgbClr val="009900"/>
                </a:solidFill>
              </a:rPr>
              <a:t>it’s not a method </a:t>
            </a:r>
            <a:endParaRPr lang="en-US" b="1" u="sng" dirty="0" smtClean="0">
              <a:solidFill>
                <a:srgbClr val="009900"/>
              </a:solidFill>
            </a:endParaRPr>
          </a:p>
          <a:p>
            <a:r>
              <a:rPr lang="en-US" dirty="0" smtClean="0"/>
              <a:t>Constructor </a:t>
            </a:r>
            <a:r>
              <a:rPr lang="en-US" dirty="0"/>
              <a:t>has </a:t>
            </a:r>
            <a:r>
              <a:rPr lang="en-US" b="1" u="sng" dirty="0">
                <a:solidFill>
                  <a:srgbClr val="009900"/>
                </a:solidFill>
              </a:rPr>
              <a:t>same name as the </a:t>
            </a:r>
            <a:r>
              <a:rPr lang="en-US" b="1" u="sng" dirty="0" smtClean="0">
                <a:solidFill>
                  <a:srgbClr val="009900"/>
                </a:solidFill>
              </a:rPr>
              <a:t>class</a:t>
            </a:r>
            <a:r>
              <a:rPr lang="en-US" b="1" u="sng" dirty="0" smtClean="0"/>
              <a:t>.</a:t>
            </a:r>
          </a:p>
          <a:p>
            <a:r>
              <a:rPr lang="en-US" b="1" u="sng" dirty="0">
                <a:solidFill>
                  <a:srgbClr val="009900"/>
                </a:solidFill>
              </a:rPr>
              <a:t>It</a:t>
            </a:r>
            <a:r>
              <a:rPr lang="en-US" b="1" u="sng" dirty="0"/>
              <a:t> </a:t>
            </a:r>
            <a:r>
              <a:rPr lang="en-US" b="1" u="sng" dirty="0">
                <a:solidFill>
                  <a:srgbClr val="009900"/>
                </a:solidFill>
              </a:rPr>
              <a:t>doesn’t have a return type</a:t>
            </a:r>
            <a:r>
              <a:rPr lang="en-US" b="1" u="sng" dirty="0" smtClean="0"/>
              <a:t>.</a:t>
            </a:r>
          </a:p>
          <a:p>
            <a:r>
              <a:rPr lang="en-US" dirty="0"/>
              <a:t>Constructor should not return a value not even </a:t>
            </a:r>
            <a:r>
              <a:rPr lang="en-US" b="1" i="1" dirty="0" smtClean="0">
                <a:latin typeface="Consolas" panose="020B0609020204030204" pitchFamily="49" charset="0"/>
              </a:rPr>
              <a:t>void</a:t>
            </a:r>
          </a:p>
          <a:p>
            <a:r>
              <a:rPr lang="en-US" dirty="0"/>
              <a:t>Every time an object is created using the </a:t>
            </a:r>
            <a:r>
              <a:rPr lang="en-US" b="1" dirty="0">
                <a:latin typeface="Consolas" panose="020B0609020204030204" pitchFamily="49" charset="0"/>
              </a:rPr>
              <a:t>new() </a:t>
            </a:r>
            <a:r>
              <a:rPr lang="en-US" dirty="0"/>
              <a:t>keyword, at least one constructor is called</a:t>
            </a:r>
            <a:r>
              <a:rPr lang="en-US" dirty="0" smtClean="0"/>
              <a:t>.</a:t>
            </a:r>
          </a:p>
          <a:p>
            <a:r>
              <a:rPr lang="en-US" dirty="0"/>
              <a:t>A Java constructor cannot be </a:t>
            </a:r>
            <a:r>
              <a:rPr lang="en-US" dirty="0">
                <a:latin typeface="Consolas" panose="020B0609020204030204" pitchFamily="49" charset="0"/>
              </a:rPr>
              <a:t>abstract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final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synchronized</a:t>
            </a:r>
          </a:p>
          <a:p>
            <a:r>
              <a:rPr lang="en-US" dirty="0" smtClean="0"/>
              <a:t>It is not mandatory for the coder to write a constructor for a class.</a:t>
            </a:r>
          </a:p>
          <a:p>
            <a:endParaRPr lang="en-US" b="1" u="sng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15, 2023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0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199" y="1280160"/>
            <a:ext cx="10388601" cy="51657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b="1" dirty="0">
                <a:solidFill>
                  <a:srgbClr val="00008B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00008B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People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endParaRPr lang="en-US" altLang="en-US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name; </a:t>
            </a:r>
            <a:endParaRPr lang="en-US" altLang="en-US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en-US" alt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Constructor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People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 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00008B"/>
                </a:solidFill>
                <a:latin typeface="Consolas" panose="020B0609020204030204" pitchFamily="49" charset="0"/>
              </a:rPr>
              <a:t>		this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.name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“Imran Khan"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</a:p>
          <a:p>
            <a:pPr marL="0" indent="0">
              <a:buNone/>
            </a:pPr>
            <a:endParaRPr lang="en-US" altLang="en-US" b="1" dirty="0" smtClean="0">
              <a:solidFill>
                <a:srgbClr val="00008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00008B"/>
                </a:solidFill>
                <a:latin typeface="Consolas" panose="020B0609020204030204" pitchFamily="49" charset="0"/>
              </a:rPr>
              <a:t>	</a:t>
            </a:r>
            <a:r>
              <a:rPr lang="en-US" altLang="en-US" b="1" dirty="0" smtClean="0">
                <a:solidFill>
                  <a:srgbClr val="00008B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00008B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00008B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en-US" b="1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endParaRPr lang="en-US" altLang="en-US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	People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b="1" dirty="0">
                <a:solidFill>
                  <a:srgbClr val="00008B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People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	</a:t>
            </a:r>
            <a:r>
              <a:rPr lang="en-US" altLang="en-US" b="1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b="1" dirty="0" err="1" smtClean="0">
                <a:solidFill>
                  <a:srgbClr val="00008B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(obj.name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altLang="en-US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800" b="1" dirty="0" smtClean="0"/>
              <a:t> </a:t>
            </a:r>
            <a:endParaRPr lang="en-US" altLang="en-US" sz="48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5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Constructor</a:t>
            </a:r>
          </a:p>
          <a:p>
            <a:r>
              <a:rPr lang="en-US" dirty="0"/>
              <a:t>Parameterized Constructors</a:t>
            </a:r>
          </a:p>
          <a:p>
            <a:r>
              <a:rPr lang="en-US" dirty="0"/>
              <a:t>No argument </a:t>
            </a:r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does not accept any parameters instead, using </a:t>
            </a:r>
            <a:r>
              <a:rPr lang="en-US" dirty="0"/>
              <a:t>these constructors the instance variables of a method will be initialized with fixed values for all objects.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58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Default constructor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Compiler </a:t>
            </a:r>
            <a:r>
              <a:rPr lang="en-US" dirty="0"/>
              <a:t>creates a default constructor if </a:t>
            </a:r>
            <a:r>
              <a:rPr lang="en-US" dirty="0" smtClean="0"/>
              <a:t>a </a:t>
            </a:r>
            <a:r>
              <a:rPr lang="en-US" dirty="0"/>
              <a:t>class doesn't have </a:t>
            </a:r>
            <a:r>
              <a:rPr lang="en-US" dirty="0" smtClean="0"/>
              <a:t>any.</a:t>
            </a:r>
          </a:p>
          <a:p>
            <a:r>
              <a:rPr lang="en-US" dirty="0" smtClean="0"/>
              <a:t>Default constructor that sets the fields to their default values;</a:t>
            </a:r>
          </a:p>
          <a:p>
            <a:pPr lvl="1"/>
            <a:r>
              <a:rPr lang="en-US" dirty="0"/>
              <a:t>numeric data types are set to 0</a:t>
            </a:r>
          </a:p>
          <a:p>
            <a:pPr lvl="1"/>
            <a:r>
              <a:rPr lang="en-US" dirty="0"/>
              <a:t>char data types are set to null character(‘\0’)</a:t>
            </a:r>
          </a:p>
          <a:p>
            <a:pPr lvl="1"/>
            <a:r>
              <a:rPr lang="en-US" dirty="0"/>
              <a:t>reference variables are set to </a:t>
            </a:r>
            <a:r>
              <a:rPr lang="en-US" dirty="0" smtClean="0"/>
              <a:t>null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Important! </a:t>
            </a:r>
            <a:r>
              <a:rPr lang="en-US" dirty="0" smtClean="0"/>
              <a:t>some </a:t>
            </a:r>
            <a:r>
              <a:rPr lang="en-US" dirty="0"/>
              <a:t>people claim that that default and no-</a:t>
            </a:r>
            <a:r>
              <a:rPr lang="en-US" dirty="0" err="1"/>
              <a:t>arg</a:t>
            </a:r>
            <a:r>
              <a:rPr lang="en-US" dirty="0"/>
              <a:t> constructor is same but in fact they are </a:t>
            </a:r>
            <a:r>
              <a:rPr lang="en-US" dirty="0" smtClean="0"/>
              <a:t>not!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9900"/>
                </a:solidFill>
              </a:rPr>
              <a:t>example in the class…</a:t>
            </a:r>
            <a:endParaRPr lang="en-US" dirty="0">
              <a:solidFill>
                <a:srgbClr val="0099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4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Constructor Overloading in </a:t>
            </a:r>
            <a:r>
              <a:rPr lang="en-US" b="1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dirty="0" smtClean="0">
                <a:solidFill>
                  <a:srgbClr val="222222"/>
                </a:solidFill>
                <a:latin typeface="Courier 10 Pitch"/>
              </a:rPr>
              <a:t>Account(</a:t>
            </a:r>
            <a:r>
              <a:rPr lang="en-US" altLang="en-US" dirty="0" err="1" smtClean="0">
                <a:solidFill>
                  <a:srgbClr val="222222"/>
                </a:solidFill>
                <a:latin typeface="Courier 10 Pitch"/>
              </a:rPr>
              <a:t>int</a:t>
            </a:r>
            <a:r>
              <a:rPr lang="en-US" altLang="en-US" dirty="0" smtClean="0">
                <a:solidFill>
                  <a:srgbClr val="222222"/>
                </a:solidFill>
                <a:latin typeface="Courier 10 Pitch"/>
              </a:rPr>
              <a:t> </a:t>
            </a:r>
            <a:r>
              <a:rPr lang="en-US" altLang="en-US" dirty="0">
                <a:solidFill>
                  <a:srgbClr val="222222"/>
                </a:solidFill>
                <a:latin typeface="Courier 10 Pitch"/>
              </a:rPr>
              <a:t>a); </a:t>
            </a:r>
            <a:endParaRPr lang="en-US" altLang="en-US" dirty="0" smtClean="0">
              <a:solidFill>
                <a:srgbClr val="222222"/>
              </a:solidFill>
              <a:latin typeface="Courier 10 Pitch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222222"/>
                </a:solidFill>
                <a:latin typeface="Courier 10 Pitch"/>
              </a:rPr>
              <a:t>Account </a:t>
            </a:r>
            <a:r>
              <a:rPr lang="en-US" altLang="en-US" dirty="0">
                <a:solidFill>
                  <a:srgbClr val="222222"/>
                </a:solidFill>
                <a:latin typeface="Courier 10 Pitch"/>
              </a:rPr>
              <a:t>(</a:t>
            </a:r>
            <a:r>
              <a:rPr lang="en-US" altLang="en-US" dirty="0" err="1">
                <a:solidFill>
                  <a:srgbClr val="222222"/>
                </a:solidFill>
                <a:latin typeface="Courier 10 Pitch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10 Pitch"/>
              </a:rPr>
              <a:t> a</a:t>
            </a:r>
            <a:r>
              <a:rPr lang="en-US" altLang="en-US" dirty="0" smtClean="0">
                <a:solidFill>
                  <a:srgbClr val="222222"/>
                </a:solidFill>
                <a:latin typeface="Courier 10 Pitch"/>
              </a:rPr>
              <a:t>, </a:t>
            </a:r>
            <a:r>
              <a:rPr lang="en-US" altLang="en-US" dirty="0" err="1" smtClean="0">
                <a:solidFill>
                  <a:srgbClr val="222222"/>
                </a:solidFill>
                <a:latin typeface="Courier 10 Pitch"/>
              </a:rPr>
              <a:t>int</a:t>
            </a:r>
            <a:r>
              <a:rPr lang="en-US" altLang="en-US" dirty="0" smtClean="0">
                <a:solidFill>
                  <a:srgbClr val="222222"/>
                </a:solidFill>
                <a:latin typeface="Courier 10 Pitch"/>
              </a:rPr>
              <a:t> </a:t>
            </a:r>
            <a:r>
              <a:rPr lang="en-US" altLang="en-US" dirty="0">
                <a:solidFill>
                  <a:srgbClr val="222222"/>
                </a:solidFill>
                <a:latin typeface="Courier 10 Pitch"/>
              </a:rPr>
              <a:t>b); </a:t>
            </a:r>
            <a:endParaRPr lang="en-US" altLang="en-US" dirty="0" smtClean="0">
              <a:solidFill>
                <a:srgbClr val="222222"/>
              </a:solidFill>
              <a:latin typeface="Courier 10 Pitch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222222"/>
                </a:solidFill>
                <a:latin typeface="Courier 10 Pitch"/>
              </a:rPr>
              <a:t>Account </a:t>
            </a:r>
            <a:r>
              <a:rPr lang="en-US" altLang="en-US" dirty="0">
                <a:solidFill>
                  <a:srgbClr val="222222"/>
                </a:solidFill>
                <a:latin typeface="Courier 10 Pitch"/>
              </a:rPr>
              <a:t>(String a</a:t>
            </a:r>
            <a:r>
              <a:rPr lang="en-US" altLang="en-US" dirty="0" smtClean="0">
                <a:solidFill>
                  <a:srgbClr val="222222"/>
                </a:solidFill>
                <a:latin typeface="Courier 10 Pitch"/>
              </a:rPr>
              <a:t>, </a:t>
            </a:r>
            <a:r>
              <a:rPr lang="en-US" altLang="en-US" dirty="0" err="1" smtClean="0">
                <a:solidFill>
                  <a:srgbClr val="222222"/>
                </a:solidFill>
                <a:latin typeface="Courier 10 Pitch"/>
              </a:rPr>
              <a:t>int</a:t>
            </a:r>
            <a:r>
              <a:rPr lang="en-US" altLang="en-US" dirty="0" smtClean="0">
                <a:solidFill>
                  <a:srgbClr val="222222"/>
                </a:solidFill>
                <a:latin typeface="Courier 10 Pitch"/>
              </a:rPr>
              <a:t> </a:t>
            </a:r>
            <a:r>
              <a:rPr lang="en-US" altLang="en-US" dirty="0">
                <a:solidFill>
                  <a:srgbClr val="222222"/>
                </a:solidFill>
                <a:latin typeface="Courier 10 Pitch"/>
              </a:rPr>
              <a:t>b</a:t>
            </a:r>
            <a:r>
              <a:rPr lang="en-US" altLang="en-US" dirty="0" smtClean="0">
                <a:solidFill>
                  <a:srgbClr val="222222"/>
                </a:solidFill>
                <a:latin typeface="Courier 10 Pitch"/>
              </a:rPr>
              <a:t>);</a:t>
            </a:r>
          </a:p>
          <a:p>
            <a:pPr marL="0" indent="0">
              <a:buNone/>
            </a:pPr>
            <a:endParaRPr lang="en-US" altLang="en-US" sz="1800" dirty="0">
              <a:solidFill>
                <a:srgbClr val="222222"/>
              </a:solidFill>
              <a:latin typeface="Courier 10 Pitch"/>
            </a:endParaRPr>
          </a:p>
          <a:p>
            <a:pPr marL="0" indent="0">
              <a:buNone/>
            </a:pPr>
            <a:r>
              <a:rPr lang="en-US" altLang="en-US" sz="2800" b="1" dirty="0" smtClean="0">
                <a:solidFill>
                  <a:srgbClr val="009900"/>
                </a:solidFill>
                <a:latin typeface="Courier 10 Pitch"/>
              </a:rPr>
              <a:t>Do example in Class…</a:t>
            </a:r>
            <a:r>
              <a:rPr lang="en-US" altLang="en-US" sz="2800" b="1" dirty="0" smtClean="0">
                <a:solidFill>
                  <a:srgbClr val="009900"/>
                </a:solidFill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Important! </a:t>
            </a:r>
            <a:r>
              <a:rPr lang="en-US" b="1" dirty="0" smtClean="0">
                <a:solidFill>
                  <a:srgbClr val="FF0000"/>
                </a:solidFill>
              </a:rPr>
              <a:t>What </a:t>
            </a:r>
            <a:r>
              <a:rPr lang="en-US" b="1" dirty="0">
                <a:solidFill>
                  <a:srgbClr val="FF0000"/>
                </a:solidFill>
              </a:rPr>
              <a:t>if you implement only parameterized constructor in </a:t>
            </a:r>
            <a:r>
              <a:rPr lang="en-US" b="1" dirty="0" smtClean="0">
                <a:solidFill>
                  <a:srgbClr val="FF0000"/>
                </a:solidFill>
              </a:rPr>
              <a:t>class?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If </a:t>
            </a:r>
            <a:r>
              <a:rPr lang="en-US" dirty="0"/>
              <a:t>you specify a parametrized constructor like </a:t>
            </a:r>
            <a:r>
              <a:rPr lang="en-US" dirty="0" smtClean="0"/>
              <a:t>Account(</a:t>
            </a:r>
            <a:r>
              <a:rPr lang="en-US" dirty="0" err="1" smtClean="0"/>
              <a:t>int</a:t>
            </a:r>
            <a:r>
              <a:rPr lang="en-US" dirty="0" smtClean="0"/>
              <a:t> number), </a:t>
            </a:r>
            <a:r>
              <a:rPr lang="en-US" dirty="0"/>
              <a:t>and want to use the default constructor Java </a:t>
            </a:r>
            <a:r>
              <a:rPr lang="en-US" dirty="0" smtClean="0"/>
              <a:t>Account(), </a:t>
            </a:r>
            <a:r>
              <a:rPr lang="en-US" dirty="0"/>
              <a:t>it is mandatory for you to specify </a:t>
            </a:r>
            <a:r>
              <a:rPr lang="en-US" dirty="0" smtClean="0"/>
              <a:t>it. In </a:t>
            </a:r>
            <a:r>
              <a:rPr lang="en-US" dirty="0"/>
              <a:t>other words, in case your overloading constructor in Java is overridden, and you want to use the default constructor Java, its need to be specified.</a:t>
            </a:r>
          </a:p>
          <a:p>
            <a:pPr marL="0" indent="0">
              <a:buNone/>
            </a:pPr>
            <a:endParaRPr lang="en-US" altLang="en-US" sz="4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35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7">
      <a:dk1>
        <a:sysClr val="windowText" lastClr="000000"/>
      </a:dk1>
      <a:lt1>
        <a:sysClr val="window" lastClr="FFFFFF"/>
      </a:lt1>
      <a:dk2>
        <a:srgbClr val="255172"/>
      </a:dk2>
      <a:lt2>
        <a:srgbClr val="003760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004E89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>
        <a:solidFill>
          <a:schemeClr val="accent5">
            <a:lumMod val="50000"/>
          </a:schemeClr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bg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rgbClr val="00206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" id="{DA6D3CBB-E0E7-44F2-8E18-475A989E3F40}" vid="{9C698674-4DEE-4436-848B-E66D0CEAAA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</Template>
  <TotalTime>1439</TotalTime>
  <Words>1333</Words>
  <Application>Microsoft Office PowerPoint</Application>
  <PresentationFormat>Widescreen</PresentationFormat>
  <Paragraphs>151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Courier 10 Pitch</vt:lpstr>
      <vt:lpstr>Segoe Print</vt:lpstr>
      <vt:lpstr>Trebuchet MS</vt:lpstr>
      <vt:lpstr>Tw Cen MT</vt:lpstr>
      <vt:lpstr>Circuit</vt:lpstr>
      <vt:lpstr>Java oop concepts</vt:lpstr>
      <vt:lpstr>Declaring Classes</vt:lpstr>
      <vt:lpstr>Declaring Member Variables</vt:lpstr>
      <vt:lpstr>Defining Methods</vt:lpstr>
      <vt:lpstr>Constructors in Java </vt:lpstr>
      <vt:lpstr>Constructor example</vt:lpstr>
      <vt:lpstr>Types of constructors</vt:lpstr>
      <vt:lpstr>Default constructor</vt:lpstr>
      <vt:lpstr>Constructor Overloading in Java</vt:lpstr>
      <vt:lpstr>Constructor Chaining</vt:lpstr>
      <vt:lpstr>Java Copy Constructor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 overview</dc:title>
  <dc:creator>Mukesh Rathi</dc:creator>
  <cp:lastModifiedBy>Mukesh Rathi</cp:lastModifiedBy>
  <cp:revision>127</cp:revision>
  <dcterms:created xsi:type="dcterms:W3CDTF">2023-01-24T07:09:11Z</dcterms:created>
  <dcterms:modified xsi:type="dcterms:W3CDTF">2023-02-15T09:20:35Z</dcterms:modified>
</cp:coreProperties>
</file>