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84" r:id="rId2"/>
    <p:sldId id="285" r:id="rId3"/>
    <p:sldId id="286" r:id="rId4"/>
    <p:sldId id="287" r:id="rId5"/>
    <p:sldId id="288" r:id="rId6"/>
    <p:sldId id="289" r:id="rId7"/>
    <p:sldId id="29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3" autoAdjust="0"/>
    <p:restoredTop sz="81113" autoAdjust="0"/>
  </p:normalViewPr>
  <p:slideViewPr>
    <p:cSldViewPr snapToGrid="0">
      <p:cViewPr varScale="1">
        <p:scale>
          <a:sx n="69" d="100"/>
          <a:sy n="69" d="100"/>
        </p:scale>
        <p:origin x="256"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3/14/2023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March 14, 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March 14,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March 14,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March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March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March 14, 2023</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March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March 14,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March 14,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March 14,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March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March 14, 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876424" y="2023700"/>
            <a:ext cx="9827896" cy="1689318"/>
          </a:xfrm>
        </p:spPr>
        <p:txBody>
          <a:bodyPr/>
          <a:lstStyle/>
          <a:p>
            <a:r>
              <a:rPr lang="en-US" dirty="0" err="1" smtClean="0"/>
              <a:t>Oop</a:t>
            </a:r>
            <a:r>
              <a:rPr lang="en-US" dirty="0" smtClean="0"/>
              <a:t> - Java aggregation</a:t>
            </a:r>
            <a:endParaRPr lang="en-US" dirty="0"/>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a:xfrm>
            <a:off x="1876424" y="1877741"/>
            <a:ext cx="8791575" cy="1655762"/>
          </a:xfrm>
        </p:spPr>
        <p:txBody>
          <a:bodyPr/>
          <a:lstStyle/>
          <a:p>
            <a:r>
              <a:rPr lang="en-US" dirty="0" smtClean="0"/>
              <a:t>Lecture # </a:t>
            </a:r>
            <a:r>
              <a:rPr lang="en-US" dirty="0" smtClean="0"/>
              <a:t>5</a:t>
            </a:r>
            <a:endParaRPr lang="en-US"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a class have an entity reference, it is known as Aggregation</a:t>
            </a:r>
            <a:endParaRPr lang="en-US" dirty="0" smtClean="0"/>
          </a:p>
          <a:p>
            <a:r>
              <a:rPr lang="en-US" dirty="0" smtClean="0"/>
              <a:t>Aggregation </a:t>
            </a:r>
            <a:r>
              <a:rPr lang="en-US" dirty="0"/>
              <a:t>is a special form of association. It is a relationship between two classes like </a:t>
            </a:r>
            <a:r>
              <a:rPr lang="en-US" dirty="0" smtClean="0"/>
              <a:t>association, </a:t>
            </a:r>
            <a:r>
              <a:rPr lang="en-US" dirty="0"/>
              <a:t>however its a </a:t>
            </a:r>
            <a:r>
              <a:rPr lang="en-US" b="1" dirty="0"/>
              <a:t>directional</a:t>
            </a:r>
            <a:r>
              <a:rPr lang="en-US" dirty="0"/>
              <a:t> association, which means it is strictly a </a:t>
            </a:r>
            <a:r>
              <a:rPr lang="en-US" b="1" dirty="0">
                <a:solidFill>
                  <a:srgbClr val="00B0F0"/>
                </a:solidFill>
              </a:rPr>
              <a:t>one way association</a:t>
            </a:r>
            <a:r>
              <a:rPr lang="en-US" b="1" dirty="0"/>
              <a:t>.</a:t>
            </a:r>
            <a:r>
              <a:rPr lang="en-US" dirty="0"/>
              <a:t> </a:t>
            </a:r>
            <a:endParaRPr lang="en-US" dirty="0" smtClean="0"/>
          </a:p>
          <a:p>
            <a:r>
              <a:rPr lang="en-US" dirty="0" smtClean="0"/>
              <a:t>It </a:t>
            </a:r>
            <a:r>
              <a:rPr lang="en-US" dirty="0"/>
              <a:t>represents a </a:t>
            </a:r>
            <a:r>
              <a:rPr lang="en-US" b="1" dirty="0">
                <a:solidFill>
                  <a:srgbClr val="00B0F0"/>
                </a:solidFill>
              </a:rPr>
              <a:t>HAS-A</a:t>
            </a:r>
            <a:r>
              <a:rPr lang="en-US" dirty="0"/>
              <a:t> relationship</a:t>
            </a:r>
            <a:r>
              <a:rPr lang="en-US" dirty="0" smtClean="0"/>
              <a:t>.</a:t>
            </a:r>
          </a:p>
          <a:p>
            <a:pPr marL="0" indent="0">
              <a:buNone/>
            </a:pPr>
            <a:endParaRPr lang="en-US" b="1" i="1" u="sng" dirty="0" smtClean="0">
              <a:solidFill>
                <a:srgbClr val="FF0000"/>
              </a:solidFill>
            </a:endParaRPr>
          </a:p>
          <a:p>
            <a:pPr marL="0" indent="0">
              <a:buNone/>
            </a:pPr>
            <a:r>
              <a:rPr lang="en-US" b="1" i="1" u="sng" dirty="0" smtClean="0">
                <a:solidFill>
                  <a:srgbClr val="FF0000"/>
                </a:solidFill>
              </a:rPr>
              <a:t>Example: </a:t>
            </a:r>
          </a:p>
          <a:p>
            <a:pPr marL="0" indent="0" algn="just">
              <a:buNone/>
            </a:pPr>
            <a:r>
              <a:rPr lang="en-US" altLang="en-US" dirty="0" smtClean="0">
                <a:solidFill>
                  <a:srgbClr val="222426"/>
                </a:solidFill>
                <a:latin typeface="Roboto"/>
              </a:rPr>
              <a:t>consider </a:t>
            </a:r>
            <a:r>
              <a:rPr lang="en-US" altLang="en-US" dirty="0">
                <a:solidFill>
                  <a:srgbClr val="222426"/>
                </a:solidFill>
                <a:latin typeface="Roboto"/>
              </a:rPr>
              <a:t>two classes </a:t>
            </a:r>
            <a:r>
              <a:rPr lang="en-US" altLang="en-US" sz="1600" dirty="0">
                <a:solidFill>
                  <a:srgbClr val="222426"/>
                </a:solidFill>
                <a:latin typeface="Consolas" panose="020B0609020204030204" pitchFamily="49" charset="0"/>
              </a:rPr>
              <a:t>Student</a:t>
            </a:r>
            <a:r>
              <a:rPr lang="en-US" altLang="en-US" dirty="0">
                <a:solidFill>
                  <a:srgbClr val="222426"/>
                </a:solidFill>
                <a:latin typeface="Roboto"/>
              </a:rPr>
              <a:t> class and </a:t>
            </a:r>
            <a:r>
              <a:rPr lang="en-US" altLang="en-US" sz="1600" dirty="0">
                <a:solidFill>
                  <a:srgbClr val="222426"/>
                </a:solidFill>
                <a:latin typeface="Consolas" panose="020B0609020204030204" pitchFamily="49" charset="0"/>
              </a:rPr>
              <a:t>Address</a:t>
            </a:r>
            <a:r>
              <a:rPr lang="en-US" altLang="en-US" dirty="0">
                <a:solidFill>
                  <a:srgbClr val="222426"/>
                </a:solidFill>
                <a:latin typeface="Roboto"/>
              </a:rPr>
              <a:t> class. Every student has an address so the relationship between student and address is a Has-A relationship. But if you consider its vice versa then it would not make any sense as an </a:t>
            </a:r>
            <a:r>
              <a:rPr lang="en-US" altLang="en-US" sz="1600" dirty="0">
                <a:solidFill>
                  <a:srgbClr val="222426"/>
                </a:solidFill>
                <a:latin typeface="Consolas" panose="020B0609020204030204" pitchFamily="49" charset="0"/>
              </a:rPr>
              <a:t>Address</a:t>
            </a:r>
            <a:r>
              <a:rPr lang="en-US" altLang="en-US" dirty="0">
                <a:solidFill>
                  <a:srgbClr val="222426"/>
                </a:solidFill>
                <a:latin typeface="Roboto"/>
              </a:rPr>
              <a:t> doesn’t need to have a </a:t>
            </a:r>
            <a:r>
              <a:rPr lang="en-US" altLang="en-US" sz="1600" dirty="0">
                <a:solidFill>
                  <a:srgbClr val="222426"/>
                </a:solidFill>
                <a:latin typeface="Consolas" panose="020B0609020204030204" pitchFamily="49" charset="0"/>
              </a:rPr>
              <a:t>Student</a:t>
            </a:r>
            <a:r>
              <a:rPr lang="en-US" altLang="en-US" dirty="0">
                <a:solidFill>
                  <a:srgbClr val="222426"/>
                </a:solidFill>
                <a:latin typeface="Roboto"/>
              </a:rPr>
              <a:t> necessarily. </a:t>
            </a:r>
            <a:r>
              <a:rPr lang="en-US" altLang="en-US" sz="1200" dirty="0"/>
              <a:t> </a:t>
            </a:r>
            <a:endParaRPr lang="en-US" altLang="en-US" sz="3600"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
        <p:nvSpPr>
          <p:cNvPr id="7" name="Rectangle 2"/>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63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we need Aggregation</a:t>
            </a:r>
            <a:r>
              <a:rPr lang="en-US" b="1" dirty="0" smtClean="0"/>
              <a:t>?</a:t>
            </a:r>
            <a:endParaRPr lang="en-US" dirty="0"/>
          </a:p>
        </p:txBody>
      </p:sp>
      <p:sp>
        <p:nvSpPr>
          <p:cNvPr id="3" name="Content Placeholder 2"/>
          <p:cNvSpPr>
            <a:spLocks noGrp="1"/>
          </p:cNvSpPr>
          <p:nvPr>
            <p:ph idx="1"/>
          </p:nvPr>
        </p:nvSpPr>
        <p:spPr>
          <a:xfrm>
            <a:off x="965199" y="1315092"/>
            <a:ext cx="10388601" cy="5274496"/>
          </a:xfrm>
        </p:spPr>
        <p:txBody>
          <a:bodyPr>
            <a:normAutofit lnSpcReduction="10000"/>
          </a:bodyPr>
          <a:lstStyle/>
          <a:p>
            <a:pPr marL="0" indent="0">
              <a:buNone/>
            </a:pPr>
            <a:r>
              <a:rPr lang="en-US" altLang="en-US" b="1" dirty="0" err="1" smtClean="0">
                <a:solidFill>
                  <a:srgbClr val="222426"/>
                </a:solidFill>
                <a:latin typeface="Roboto"/>
              </a:rPr>
              <a:t>Ans</a:t>
            </a:r>
            <a:r>
              <a:rPr lang="en-US" altLang="en-US" b="1" dirty="0" smtClean="0">
                <a:solidFill>
                  <a:srgbClr val="222426"/>
                </a:solidFill>
                <a:latin typeface="Roboto"/>
              </a:rPr>
              <a:t>: To </a:t>
            </a:r>
            <a:r>
              <a:rPr lang="en-US" altLang="en-US" b="1" dirty="0">
                <a:solidFill>
                  <a:srgbClr val="222426"/>
                </a:solidFill>
                <a:latin typeface="Roboto"/>
              </a:rPr>
              <a:t>maintain code </a:t>
            </a:r>
            <a:r>
              <a:rPr lang="en-US" altLang="en-US" b="1" dirty="0" smtClean="0">
                <a:solidFill>
                  <a:srgbClr val="222426"/>
                </a:solidFill>
                <a:latin typeface="Roboto"/>
              </a:rPr>
              <a:t>re-usability</a:t>
            </a:r>
            <a:r>
              <a:rPr lang="en-US" altLang="en-US" dirty="0" smtClean="0">
                <a:solidFill>
                  <a:srgbClr val="222426"/>
                </a:solidFill>
                <a:latin typeface="Roboto"/>
              </a:rPr>
              <a:t>.</a:t>
            </a:r>
          </a:p>
          <a:p>
            <a:r>
              <a:rPr lang="en-US" altLang="en-US" dirty="0" smtClean="0">
                <a:solidFill>
                  <a:srgbClr val="222426"/>
                </a:solidFill>
                <a:latin typeface="Roboto"/>
              </a:rPr>
              <a:t>To </a:t>
            </a:r>
            <a:r>
              <a:rPr lang="en-US" altLang="en-US" dirty="0">
                <a:solidFill>
                  <a:srgbClr val="222426"/>
                </a:solidFill>
                <a:latin typeface="Roboto"/>
              </a:rPr>
              <a:t>understand this lets take the same example again. </a:t>
            </a:r>
            <a:endParaRPr lang="en-US" altLang="en-US" dirty="0" smtClean="0">
              <a:solidFill>
                <a:srgbClr val="222426"/>
              </a:solidFill>
              <a:latin typeface="Roboto"/>
            </a:endParaRPr>
          </a:p>
          <a:p>
            <a:r>
              <a:rPr lang="en-US" altLang="en-US" dirty="0" smtClean="0">
                <a:solidFill>
                  <a:srgbClr val="222426"/>
                </a:solidFill>
                <a:latin typeface="Roboto"/>
              </a:rPr>
              <a:t>Suppose </a:t>
            </a:r>
            <a:r>
              <a:rPr lang="en-US" altLang="en-US" dirty="0">
                <a:solidFill>
                  <a:srgbClr val="222426"/>
                </a:solidFill>
                <a:latin typeface="Roboto"/>
              </a:rPr>
              <a:t>there are two other classes </a:t>
            </a:r>
            <a:r>
              <a:rPr lang="en-US" altLang="en-US" sz="1600" dirty="0">
                <a:solidFill>
                  <a:srgbClr val="222426"/>
                </a:solidFill>
                <a:latin typeface="Consolas" panose="020B0609020204030204" pitchFamily="49" charset="0"/>
              </a:rPr>
              <a:t>College</a:t>
            </a:r>
            <a:r>
              <a:rPr lang="en-US" altLang="en-US" dirty="0">
                <a:solidFill>
                  <a:srgbClr val="222426"/>
                </a:solidFill>
                <a:latin typeface="Roboto"/>
              </a:rPr>
              <a:t> and </a:t>
            </a:r>
            <a:r>
              <a:rPr lang="en-US" altLang="en-US" sz="1600" dirty="0">
                <a:solidFill>
                  <a:srgbClr val="222426"/>
                </a:solidFill>
                <a:latin typeface="Consolas" panose="020B0609020204030204" pitchFamily="49" charset="0"/>
              </a:rPr>
              <a:t>Staff</a:t>
            </a:r>
            <a:r>
              <a:rPr lang="en-US" altLang="en-US" dirty="0">
                <a:solidFill>
                  <a:srgbClr val="222426"/>
                </a:solidFill>
                <a:latin typeface="Roboto"/>
              </a:rPr>
              <a:t> along with above two classes </a:t>
            </a:r>
            <a:r>
              <a:rPr lang="en-US" altLang="en-US" sz="1600" dirty="0">
                <a:solidFill>
                  <a:srgbClr val="222426"/>
                </a:solidFill>
                <a:latin typeface="Consolas" panose="020B0609020204030204" pitchFamily="49" charset="0"/>
              </a:rPr>
              <a:t>Student</a:t>
            </a:r>
            <a:r>
              <a:rPr lang="en-US" altLang="en-US" dirty="0">
                <a:solidFill>
                  <a:srgbClr val="222426"/>
                </a:solidFill>
                <a:latin typeface="Roboto"/>
              </a:rPr>
              <a:t> and </a:t>
            </a:r>
            <a:r>
              <a:rPr lang="en-US" altLang="en-US" sz="1600" dirty="0">
                <a:solidFill>
                  <a:srgbClr val="222426"/>
                </a:solidFill>
                <a:latin typeface="Consolas" panose="020B0609020204030204" pitchFamily="49" charset="0"/>
              </a:rPr>
              <a:t>Address</a:t>
            </a:r>
            <a:r>
              <a:rPr lang="en-US" altLang="en-US" dirty="0">
                <a:solidFill>
                  <a:srgbClr val="222426"/>
                </a:solidFill>
                <a:latin typeface="Roboto"/>
              </a:rPr>
              <a:t>. </a:t>
            </a:r>
            <a:endParaRPr lang="en-US" altLang="en-US" dirty="0" smtClean="0">
              <a:solidFill>
                <a:srgbClr val="222426"/>
              </a:solidFill>
              <a:latin typeface="Roboto"/>
            </a:endParaRPr>
          </a:p>
          <a:p>
            <a:r>
              <a:rPr lang="en-US" altLang="en-US" dirty="0" smtClean="0">
                <a:solidFill>
                  <a:srgbClr val="222426"/>
                </a:solidFill>
                <a:latin typeface="Roboto"/>
              </a:rPr>
              <a:t>In </a:t>
            </a:r>
            <a:r>
              <a:rPr lang="en-US" altLang="en-US" dirty="0">
                <a:solidFill>
                  <a:srgbClr val="222426"/>
                </a:solidFill>
                <a:latin typeface="Roboto"/>
              </a:rPr>
              <a:t>order to maintain Student’s address, College Address and Staff’s address we don’t need to use the same code again and again. We just have to use the reference of Address class while defining each of these classes like:</a:t>
            </a:r>
            <a:r>
              <a:rPr lang="en-US" altLang="en-US" sz="1200" dirty="0"/>
              <a:t> </a:t>
            </a:r>
            <a:endParaRPr lang="en-US" altLang="en-US" sz="1200" dirty="0" smtClean="0"/>
          </a:p>
          <a:p>
            <a:pPr marL="0" indent="0">
              <a:buNone/>
            </a:pPr>
            <a:r>
              <a:rPr lang="en-US" altLang="en-US" sz="2000" b="1" dirty="0">
                <a:solidFill>
                  <a:srgbClr val="2B91AF"/>
                </a:solidFill>
                <a:latin typeface="Consolas" panose="020B0609020204030204" pitchFamily="49" charset="0"/>
              </a:rPr>
              <a:t>Student</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a:t>
            </a:r>
            <a:r>
              <a:rPr lang="en-US" altLang="en-US" sz="2000" b="1" dirty="0">
                <a:solidFill>
                  <a:srgbClr val="2B91AF"/>
                </a:solidFill>
                <a:latin typeface="Consolas" panose="020B0609020204030204" pitchFamily="49" charset="0"/>
              </a:rPr>
              <a:t>Address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relationship between student </a:t>
            </a:r>
            <a:r>
              <a:rPr lang="en-US" altLang="en-US" sz="2000" b="1" dirty="0">
                <a:solidFill>
                  <a:srgbClr val="00008B"/>
                </a:solidFill>
                <a:latin typeface="Consolas" panose="020B0609020204030204" pitchFamily="49" charset="0"/>
              </a:rPr>
              <a:t>and</a:t>
            </a:r>
            <a:r>
              <a:rPr lang="en-US" altLang="en-US" sz="2000" b="1" dirty="0">
                <a:solidFill>
                  <a:srgbClr val="000000"/>
                </a:solidFill>
                <a:latin typeface="Consolas" panose="020B0609020204030204" pitchFamily="49" charset="0"/>
              </a:rPr>
              <a:t> address) </a:t>
            </a:r>
            <a:endParaRPr lang="en-US" altLang="en-US" sz="2000" b="1" dirty="0" smtClean="0">
              <a:solidFill>
                <a:srgbClr val="000000"/>
              </a:solidFill>
              <a:latin typeface="Consolas" panose="020B0609020204030204" pitchFamily="49" charset="0"/>
            </a:endParaRPr>
          </a:p>
          <a:p>
            <a:pPr marL="0" indent="0">
              <a:buNone/>
            </a:pPr>
            <a:r>
              <a:rPr lang="en-US" altLang="en-US" sz="2000" b="1" dirty="0" smtClean="0">
                <a:solidFill>
                  <a:srgbClr val="2B91AF"/>
                </a:solidFill>
                <a:latin typeface="Consolas" panose="020B0609020204030204" pitchFamily="49" charset="0"/>
              </a:rPr>
              <a:t>College</a:t>
            </a:r>
            <a:r>
              <a:rPr lang="en-US" altLang="en-US" sz="2000" b="1" dirty="0" smtClean="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a:t>
            </a:r>
            <a:r>
              <a:rPr lang="en-US" altLang="en-US" sz="2000" b="1" dirty="0">
                <a:solidFill>
                  <a:srgbClr val="2B91AF"/>
                </a:solidFill>
                <a:latin typeface="Consolas" panose="020B0609020204030204" pitchFamily="49" charset="0"/>
              </a:rPr>
              <a:t>Address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relationship between college </a:t>
            </a:r>
            <a:r>
              <a:rPr lang="en-US" altLang="en-US" sz="2000" b="1" dirty="0">
                <a:solidFill>
                  <a:srgbClr val="00008B"/>
                </a:solidFill>
                <a:latin typeface="Consolas" panose="020B0609020204030204" pitchFamily="49" charset="0"/>
              </a:rPr>
              <a:t>and</a:t>
            </a:r>
            <a:r>
              <a:rPr lang="en-US" altLang="en-US" sz="2000" b="1" dirty="0">
                <a:solidFill>
                  <a:srgbClr val="000000"/>
                </a:solidFill>
                <a:latin typeface="Consolas" panose="020B0609020204030204" pitchFamily="49" charset="0"/>
              </a:rPr>
              <a:t> address) </a:t>
            </a:r>
            <a:endParaRPr lang="en-US" altLang="en-US" sz="2000" b="1" dirty="0" smtClean="0">
              <a:solidFill>
                <a:srgbClr val="000000"/>
              </a:solidFill>
              <a:latin typeface="Consolas" panose="020B0609020204030204" pitchFamily="49" charset="0"/>
            </a:endParaRPr>
          </a:p>
          <a:p>
            <a:pPr marL="0" indent="0">
              <a:buNone/>
            </a:pPr>
            <a:r>
              <a:rPr lang="en-US" altLang="en-US" sz="2000" b="1" dirty="0" smtClean="0">
                <a:solidFill>
                  <a:srgbClr val="2B91AF"/>
                </a:solidFill>
                <a:latin typeface="Consolas" panose="020B0609020204030204" pitchFamily="49" charset="0"/>
              </a:rPr>
              <a:t>Staff</a:t>
            </a:r>
            <a:r>
              <a:rPr lang="en-US" altLang="en-US" sz="2000" b="1" dirty="0" smtClean="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a:t>
            </a:r>
            <a:r>
              <a:rPr lang="en-US" altLang="en-US" sz="2000" b="1" dirty="0">
                <a:solidFill>
                  <a:srgbClr val="2B91AF"/>
                </a:solidFill>
                <a:latin typeface="Consolas" panose="020B0609020204030204" pitchFamily="49" charset="0"/>
              </a:rPr>
              <a:t>Address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Has</a:t>
            </a:r>
            <a:r>
              <a:rPr lang="en-US" altLang="en-US" sz="2000" b="1" dirty="0">
                <a:solidFill>
                  <a:srgbClr val="000000"/>
                </a:solidFill>
                <a:latin typeface="Consolas" panose="020B0609020204030204" pitchFamily="49" charset="0"/>
              </a:rPr>
              <a:t>-a relationship between staff </a:t>
            </a:r>
            <a:r>
              <a:rPr lang="en-US" altLang="en-US" sz="2000" b="1" dirty="0">
                <a:solidFill>
                  <a:srgbClr val="00008B"/>
                </a:solidFill>
                <a:latin typeface="Consolas" panose="020B0609020204030204" pitchFamily="49" charset="0"/>
              </a:rPr>
              <a:t>and</a:t>
            </a:r>
            <a:r>
              <a:rPr lang="en-US" altLang="en-US" sz="2000" b="1" dirty="0">
                <a:solidFill>
                  <a:srgbClr val="000000"/>
                </a:solidFill>
                <a:latin typeface="Consolas" panose="020B0609020204030204" pitchFamily="49" charset="0"/>
              </a:rPr>
              <a:t> address)</a:t>
            </a:r>
            <a:r>
              <a:rPr lang="en-US" altLang="en-US" sz="1600" b="1" dirty="0"/>
              <a:t> </a:t>
            </a:r>
            <a:endParaRPr lang="en-US" altLang="en-US" sz="4400" b="1" dirty="0">
              <a:latin typeface="Arial" panose="020B0604020202020204" pitchFamily="34" charset="0"/>
            </a:endParaRPr>
          </a:p>
          <a:p>
            <a:pPr marL="0" indent="0">
              <a:buNone/>
            </a:pPr>
            <a:endParaRPr lang="en-US" altLang="en-US" sz="1200" dirty="0" smtClean="0"/>
          </a:p>
          <a:p>
            <a:endParaRPr lang="en-US" altLang="en-US" sz="3600" dirty="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
        <p:nvSpPr>
          <p:cNvPr id="7" name="Rectangle 2"/>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97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009900"/>
                </a:solidFill>
              </a:rPr>
              <a:t>Aggregation: Perform  Reference Examples in the Class</a:t>
            </a:r>
            <a:endParaRPr lang="en-US" dirty="0">
              <a:solidFill>
                <a:srgbClr val="0099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Tree>
    <p:extLst>
      <p:ext uri="{BB962C8B-B14F-4D97-AF65-F5344CB8AC3E}">
        <p14:creationId xmlns:p14="http://schemas.microsoft.com/office/powerpoint/2010/main" val="19914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 relationship</a:t>
            </a:r>
            <a:endParaRPr lang="en-US" b="1" dirty="0"/>
          </a:p>
        </p:txBody>
      </p:sp>
      <p:sp>
        <p:nvSpPr>
          <p:cNvPr id="3" name="Content Placeholder 2"/>
          <p:cNvSpPr>
            <a:spLocks noGrp="1"/>
          </p:cNvSpPr>
          <p:nvPr>
            <p:ph idx="1"/>
          </p:nvPr>
        </p:nvSpPr>
        <p:spPr/>
        <p:txBody>
          <a:bodyPr/>
          <a:lstStyle/>
          <a:p>
            <a:pPr marL="0" indent="0">
              <a:buNone/>
            </a:pPr>
            <a:r>
              <a:rPr lang="en-US" dirty="0"/>
              <a:t>Association establishes relationship between two separate </a:t>
            </a:r>
            <a:r>
              <a:rPr lang="en-US" b="1" dirty="0"/>
              <a:t>classes</a:t>
            </a:r>
            <a:r>
              <a:rPr lang="en-US" dirty="0"/>
              <a:t> through their </a:t>
            </a:r>
            <a:r>
              <a:rPr lang="en-US" b="1" dirty="0"/>
              <a:t>objects</a:t>
            </a:r>
            <a:r>
              <a:rPr lang="en-US" dirty="0"/>
              <a:t>. The relationship can be one to one, One to many, many to one and many to many</a:t>
            </a:r>
            <a:r>
              <a:rPr lang="en-US" dirty="0" smtClean="0"/>
              <a:t>.</a:t>
            </a:r>
          </a:p>
          <a:p>
            <a:pPr marL="0" indent="0">
              <a:buNone/>
            </a:pPr>
            <a:r>
              <a:rPr lang="en-US" dirty="0" smtClean="0">
                <a:solidFill>
                  <a:srgbClr val="009900"/>
                </a:solidFill>
              </a:rPr>
              <a:t>Example: Car, Driver, Transport Company</a:t>
            </a:r>
          </a:p>
          <a:p>
            <a:pPr marL="0" indent="0">
              <a:buNone/>
            </a:pPr>
            <a:r>
              <a:rPr lang="en-US" dirty="0">
                <a:solidFill>
                  <a:srgbClr val="009900"/>
                </a:solidFill>
              </a:rPr>
              <a:t>p</a:t>
            </a:r>
            <a:r>
              <a:rPr lang="en-US" dirty="0" smtClean="0">
                <a:solidFill>
                  <a:srgbClr val="009900"/>
                </a:solidFill>
              </a:rPr>
              <a:t>erform in the class</a:t>
            </a:r>
          </a:p>
          <a:p>
            <a:pPr marL="0" indent="0">
              <a:buNone/>
            </a:pPr>
            <a:endParaRPr lang="en-US" dirty="0">
              <a:solidFill>
                <a:srgbClr val="009900"/>
              </a:solidFill>
            </a:endParaRPr>
          </a:p>
          <a:p>
            <a:pPr marL="0" indent="0">
              <a:buNone/>
            </a:pPr>
            <a:r>
              <a:rPr lang="en-US" altLang="en-US" dirty="0">
                <a:solidFill>
                  <a:srgbClr val="222426"/>
                </a:solidFill>
                <a:latin typeface="Roboto"/>
              </a:rPr>
              <a:t>there is a one to one relationship(</a:t>
            </a:r>
            <a:r>
              <a:rPr lang="en-US" altLang="en-US" b="1" dirty="0">
                <a:solidFill>
                  <a:srgbClr val="222426"/>
                </a:solidFill>
                <a:latin typeface="Roboto"/>
              </a:rPr>
              <a:t>Association</a:t>
            </a:r>
            <a:r>
              <a:rPr lang="en-US" altLang="en-US" dirty="0">
                <a:solidFill>
                  <a:srgbClr val="222426"/>
                </a:solidFill>
                <a:latin typeface="Roboto"/>
              </a:rPr>
              <a:t>) between two classes: </a:t>
            </a:r>
            <a:r>
              <a:rPr lang="en-US" altLang="en-US" sz="1600" dirty="0" err="1">
                <a:solidFill>
                  <a:srgbClr val="222426"/>
                </a:solidFill>
                <a:latin typeface="Consolas" panose="020B0609020204030204" pitchFamily="49" charset="0"/>
              </a:rPr>
              <a:t>CarClass</a:t>
            </a:r>
            <a:r>
              <a:rPr lang="en-US" altLang="en-US" dirty="0">
                <a:solidFill>
                  <a:srgbClr val="222426"/>
                </a:solidFill>
                <a:latin typeface="Roboto"/>
              </a:rPr>
              <a:t> and </a:t>
            </a:r>
            <a:r>
              <a:rPr lang="en-US" altLang="en-US" sz="1600" dirty="0">
                <a:solidFill>
                  <a:srgbClr val="222426"/>
                </a:solidFill>
                <a:latin typeface="Consolas" panose="020B0609020204030204" pitchFamily="49" charset="0"/>
              </a:rPr>
              <a:t>Driver</a:t>
            </a:r>
            <a:r>
              <a:rPr lang="en-US" altLang="en-US" dirty="0">
                <a:solidFill>
                  <a:srgbClr val="222426"/>
                </a:solidFill>
                <a:latin typeface="Roboto"/>
              </a:rPr>
              <a:t>. Both the classes represent two separate entities.</a:t>
            </a:r>
            <a:r>
              <a:rPr lang="en-US" altLang="en-US" sz="1200" dirty="0"/>
              <a:t> </a:t>
            </a:r>
            <a:endParaRPr lang="en-US" altLang="en-US" sz="3600" dirty="0">
              <a:latin typeface="Arial" panose="020B0604020202020204" pitchFamily="34" charset="0"/>
            </a:endParaRPr>
          </a:p>
          <a:p>
            <a:pPr marL="0" indent="0">
              <a:buNone/>
            </a:pPr>
            <a:endParaRPr lang="en-US" dirty="0" smtClean="0">
              <a:solidFill>
                <a:srgbClr val="009900"/>
              </a:solidFill>
            </a:endParaRPr>
          </a:p>
          <a:p>
            <a:pPr marL="0" indent="0">
              <a:buNone/>
            </a:pPr>
            <a:endParaRPr lang="en-US" dirty="0">
              <a:solidFill>
                <a:srgbClr val="009900"/>
              </a:solidFill>
            </a:endParaRPr>
          </a:p>
          <a:p>
            <a:pPr marL="0" indent="0">
              <a:buNone/>
            </a:pPr>
            <a:endParaRPr lang="en-US" dirty="0">
              <a:solidFill>
                <a:srgbClr val="0099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
        <p:nvSpPr>
          <p:cNvPr id="6"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75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t>Association vs </a:t>
            </a:r>
            <a:r>
              <a:rPr lang="fr-FR" b="1" dirty="0" err="1"/>
              <a:t>Aggregation</a:t>
            </a:r>
            <a:r>
              <a:rPr lang="fr-FR" b="1" dirty="0"/>
              <a:t> vs </a:t>
            </a:r>
            <a:r>
              <a:rPr lang="fr-FR" b="1" dirty="0" smtClean="0"/>
              <a:t>Composition</a:t>
            </a:r>
            <a:endParaRPr lang="en-US" dirty="0"/>
          </a:p>
        </p:txBody>
      </p:sp>
      <p:sp>
        <p:nvSpPr>
          <p:cNvPr id="3" name="Content Placeholder 2"/>
          <p:cNvSpPr>
            <a:spLocks noGrp="1"/>
          </p:cNvSpPr>
          <p:nvPr>
            <p:ph idx="1"/>
          </p:nvPr>
        </p:nvSpPr>
        <p:spPr/>
        <p:txBody>
          <a:bodyPr>
            <a:normAutofit fontScale="92500"/>
          </a:bodyPr>
          <a:lstStyle/>
          <a:p>
            <a:r>
              <a:rPr lang="en-US" dirty="0"/>
              <a:t>Although all three are related terms, there are some major differences in the way they relate two </a:t>
            </a:r>
            <a:r>
              <a:rPr lang="en-US" dirty="0" smtClean="0"/>
              <a:t>classes.</a:t>
            </a:r>
          </a:p>
          <a:p>
            <a:endParaRPr lang="en-US" b="1" dirty="0" smtClean="0"/>
          </a:p>
          <a:p>
            <a:r>
              <a:rPr lang="en-US" b="1" dirty="0" smtClean="0"/>
              <a:t>Association</a:t>
            </a:r>
            <a:r>
              <a:rPr lang="en-US" dirty="0"/>
              <a:t> is a relationship between two separate classes and the association can be of any type say one to one, one to may etc. It joins two entirely separate entities</a:t>
            </a:r>
            <a:r>
              <a:rPr lang="en-US" dirty="0" smtClean="0"/>
              <a:t>.</a:t>
            </a:r>
          </a:p>
          <a:p>
            <a:pPr algn="just"/>
            <a:r>
              <a:rPr lang="en-US" b="1" dirty="0" smtClean="0"/>
              <a:t>Aggregation</a:t>
            </a:r>
            <a:r>
              <a:rPr lang="en-US" dirty="0"/>
              <a:t> is a special form of association which is a unidirectional one way relationship between classes (or entities), for e.g. Wallet and Money classes. Wallet has Money but money doesn’t need to have Wallet necessarily so its a one directional relationship. In this relationship both the entries can survive if other one ends. In our example if Wallet class is not present, it does not mean that the Money class cannot exist.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Tree>
    <p:extLst>
      <p:ext uri="{BB962C8B-B14F-4D97-AF65-F5344CB8AC3E}">
        <p14:creationId xmlns:p14="http://schemas.microsoft.com/office/powerpoint/2010/main" val="73763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Association vs </a:t>
            </a:r>
            <a:r>
              <a:rPr lang="fr-FR" b="1" dirty="0" err="1"/>
              <a:t>Aggregation</a:t>
            </a:r>
            <a:r>
              <a:rPr lang="fr-FR" b="1" dirty="0"/>
              <a:t> vs Composition</a:t>
            </a:r>
            <a:endParaRPr lang="en-US" dirty="0"/>
          </a:p>
        </p:txBody>
      </p:sp>
      <p:sp>
        <p:nvSpPr>
          <p:cNvPr id="3" name="Content Placeholder 2"/>
          <p:cNvSpPr>
            <a:spLocks noGrp="1"/>
          </p:cNvSpPr>
          <p:nvPr>
            <p:ph idx="1"/>
          </p:nvPr>
        </p:nvSpPr>
        <p:spPr/>
        <p:txBody>
          <a:bodyPr/>
          <a:lstStyle/>
          <a:p>
            <a:pPr marL="0" indent="0">
              <a:buNone/>
            </a:pPr>
            <a:r>
              <a:rPr lang="en-US" b="1" dirty="0"/>
              <a:t>Composition</a:t>
            </a:r>
            <a:r>
              <a:rPr lang="en-US" dirty="0"/>
              <a:t> is a restricted form of Aggregation in which two entities (or you can say classes) are highly dependent on each other. For e.g. Human and Heart. A human needs heart to live and a heart needs a Human body to survive. In other words when the classes (entities) are dependent on each other and their life span are same (if one dies then another one too) then its a composition. Heart class has no sense if Human class is not present.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14, 2023</a:t>
            </a:fld>
            <a:endParaRPr lang="en-US" dirty="0"/>
          </a:p>
        </p:txBody>
      </p:sp>
    </p:spTree>
    <p:extLst>
      <p:ext uri="{BB962C8B-B14F-4D97-AF65-F5344CB8AC3E}">
        <p14:creationId xmlns:p14="http://schemas.microsoft.com/office/powerpoint/2010/main" val="119055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1353</TotalTime>
  <Words>591</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Roboto</vt:lpstr>
      <vt:lpstr>Segoe Print</vt:lpstr>
      <vt:lpstr>Trebuchet MS</vt:lpstr>
      <vt:lpstr>Tw Cen MT</vt:lpstr>
      <vt:lpstr>Circuit</vt:lpstr>
      <vt:lpstr>Oop - Java aggregation</vt:lpstr>
      <vt:lpstr>Aggregation concept</vt:lpstr>
      <vt:lpstr>Why we need Aggregation?</vt:lpstr>
      <vt:lpstr>PowerPoint Presentation</vt:lpstr>
      <vt:lpstr>Association relationship</vt:lpstr>
      <vt:lpstr>Association vs Aggregation vs Composition</vt:lpstr>
      <vt:lpstr>Association vs Aggregation vs 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106</cp:revision>
  <dcterms:created xsi:type="dcterms:W3CDTF">2023-01-24T07:09:11Z</dcterms:created>
  <dcterms:modified xsi:type="dcterms:W3CDTF">2023-03-14T11:39:29Z</dcterms:modified>
</cp:coreProperties>
</file>